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68" r:id="rId4"/>
    <p:sldId id="269" r:id="rId5"/>
    <p:sldId id="276" r:id="rId6"/>
    <p:sldId id="270" r:id="rId7"/>
    <p:sldId id="277" r:id="rId8"/>
    <p:sldId id="275" r:id="rId9"/>
    <p:sldId id="271" r:id="rId10"/>
    <p:sldId id="264" r:id="rId11"/>
    <p:sldId id="272" r:id="rId12"/>
    <p:sldId id="278" r:id="rId13"/>
    <p:sldId id="279" r:id="rId14"/>
    <p:sldId id="280" r:id="rId15"/>
    <p:sldId id="281" r:id="rId16"/>
    <p:sldId id="273" r:id="rId17"/>
    <p:sldId id="282" r:id="rId18"/>
    <p:sldId id="283" r:id="rId19"/>
    <p:sldId id="284" r:id="rId20"/>
    <p:sldId id="285" r:id="rId21"/>
    <p:sldId id="286" r:id="rId22"/>
    <p:sldId id="287" r:id="rId23"/>
    <p:sldId id="296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7" r:id="rId33"/>
    <p:sldId id="298" r:id="rId34"/>
  </p:sldIdLst>
  <p:sldSz cx="29173488" cy="16409988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97" autoAdjust="0"/>
    <p:restoredTop sz="94660"/>
  </p:normalViewPr>
  <p:slideViewPr>
    <p:cSldViewPr>
      <p:cViewPr varScale="1">
        <p:scale>
          <a:sx n="46" d="100"/>
          <a:sy n="46" d="100"/>
        </p:scale>
        <p:origin x="882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8D573B-7480-4F1E-942B-C39C0E461949}" type="datetimeFigureOut">
              <a:rPr lang="ko-KR" altLang="en-US" smtClean="0"/>
              <a:t>2023-02-08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C40451-3F46-4EC4-932C-799177757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906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C40451-3F46-4EC4-932C-799177757DA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3123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C40451-3F46-4EC4-932C-799177757DA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836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C40451-3F46-4EC4-932C-799177757DA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202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C40451-3F46-4EC4-932C-799177757DA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94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C40451-3F46-4EC4-932C-799177757DA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88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C40451-3F46-4EC4-932C-799177757DA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126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C40451-3F46-4EC4-932C-799177757DA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494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C40451-3F46-4EC4-932C-799177757DA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964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C40451-3F46-4EC4-932C-799177757DA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514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C40451-3F46-4EC4-932C-799177757DA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037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C40451-3F46-4EC4-932C-799177757DA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5834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C40451-3F46-4EC4-932C-799177757DA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897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5">
            <a:extLst>
              <a:ext uri="{FF2B5EF4-FFF2-40B4-BE49-F238E27FC236}">
                <a16:creationId xmlns:a16="http://schemas.microsoft.com/office/drawing/2014/main" id="{7BFFF167-F882-4E43-AA5A-E60CAB974C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0"/>
            <a:ext cx="29132213" cy="164036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608F8D72-E88C-4153-B101-7B81E1D9E0A5}"/>
              </a:ext>
            </a:extLst>
          </p:cNvPr>
          <p:cNvSpPr>
            <a:spLocks/>
          </p:cNvSpPr>
          <p:nvPr/>
        </p:nvSpPr>
        <p:spPr bwMode="auto">
          <a:xfrm>
            <a:off x="12558713" y="6350"/>
            <a:ext cx="15578138" cy="12276138"/>
          </a:xfrm>
          <a:custGeom>
            <a:avLst/>
            <a:gdLst>
              <a:gd name="T0" fmla="*/ 9813 w 9813"/>
              <a:gd name="T1" fmla="*/ 0 h 7733"/>
              <a:gd name="T2" fmla="*/ 2809 w 9813"/>
              <a:gd name="T3" fmla="*/ 0 h 7733"/>
              <a:gd name="T4" fmla="*/ 0 w 9813"/>
              <a:gd name="T5" fmla="*/ 7733 h 7733"/>
              <a:gd name="T6" fmla="*/ 9813 w 9813"/>
              <a:gd name="T7" fmla="*/ 7733 h 7733"/>
              <a:gd name="T8" fmla="*/ 9813 w 9813"/>
              <a:gd name="T9" fmla="*/ 0 h 7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813" h="7733">
                <a:moveTo>
                  <a:pt x="9813" y="0"/>
                </a:moveTo>
                <a:lnTo>
                  <a:pt x="2809" y="0"/>
                </a:lnTo>
                <a:lnTo>
                  <a:pt x="0" y="7733"/>
                </a:lnTo>
                <a:lnTo>
                  <a:pt x="9813" y="7733"/>
                </a:lnTo>
                <a:lnTo>
                  <a:pt x="9813" y="0"/>
                </a:lnTo>
                <a:close/>
              </a:path>
            </a:pathLst>
          </a:custGeom>
          <a:solidFill>
            <a:srgbClr val="FAA6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C6ECD71F-962C-4720-A936-74944795AD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46713"/>
            <a:ext cx="18902363" cy="6835775"/>
          </a:xfrm>
          <a:prstGeom prst="rect">
            <a:avLst/>
          </a:prstGeom>
          <a:solidFill>
            <a:srgbClr val="1C37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E7255DA9-3C6C-4E3A-AC90-A308AC9CCE78}"/>
              </a:ext>
            </a:extLst>
          </p:cNvPr>
          <p:cNvSpPr>
            <a:spLocks/>
          </p:cNvSpPr>
          <p:nvPr/>
        </p:nvSpPr>
        <p:spPr bwMode="auto">
          <a:xfrm>
            <a:off x="12558713" y="5446713"/>
            <a:ext cx="6343650" cy="6835775"/>
          </a:xfrm>
          <a:custGeom>
            <a:avLst/>
            <a:gdLst>
              <a:gd name="T0" fmla="*/ 1563 w 3996"/>
              <a:gd name="T1" fmla="*/ 0 h 4306"/>
              <a:gd name="T2" fmla="*/ 3996 w 3996"/>
              <a:gd name="T3" fmla="*/ 0 h 4306"/>
              <a:gd name="T4" fmla="*/ 3996 w 3996"/>
              <a:gd name="T5" fmla="*/ 4306 h 4306"/>
              <a:gd name="T6" fmla="*/ 0 w 3996"/>
              <a:gd name="T7" fmla="*/ 4306 h 4306"/>
              <a:gd name="T8" fmla="*/ 1563 w 3996"/>
              <a:gd name="T9" fmla="*/ 0 h 4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96" h="4306">
                <a:moveTo>
                  <a:pt x="1563" y="0"/>
                </a:moveTo>
                <a:lnTo>
                  <a:pt x="3996" y="0"/>
                </a:lnTo>
                <a:lnTo>
                  <a:pt x="3996" y="4306"/>
                </a:lnTo>
                <a:lnTo>
                  <a:pt x="0" y="4306"/>
                </a:lnTo>
                <a:lnTo>
                  <a:pt x="1563" y="0"/>
                </a:lnTo>
                <a:close/>
              </a:path>
            </a:pathLst>
          </a:custGeom>
          <a:solidFill>
            <a:srgbClr val="9AC2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8606D087-0E1D-4479-B1F5-FA672848E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1188" y="-6350"/>
            <a:ext cx="17132300" cy="1641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Freeform 11">
            <a:extLst>
              <a:ext uri="{FF2B5EF4-FFF2-40B4-BE49-F238E27FC236}">
                <a16:creationId xmlns:a16="http://schemas.microsoft.com/office/drawing/2014/main" id="{65AEAC8F-FA1E-43F7-97AD-9DB9439038AA}"/>
              </a:ext>
            </a:extLst>
          </p:cNvPr>
          <p:cNvSpPr>
            <a:spLocks/>
          </p:cNvSpPr>
          <p:nvPr/>
        </p:nvSpPr>
        <p:spPr bwMode="auto">
          <a:xfrm>
            <a:off x="1366838" y="2463800"/>
            <a:ext cx="1027113" cy="1014413"/>
          </a:xfrm>
          <a:custGeom>
            <a:avLst/>
            <a:gdLst>
              <a:gd name="T0" fmla="*/ 487 w 647"/>
              <a:gd name="T1" fmla="*/ 639 h 639"/>
              <a:gd name="T2" fmla="*/ 647 w 647"/>
              <a:gd name="T3" fmla="*/ 0 h 639"/>
              <a:gd name="T4" fmla="*/ 0 w 647"/>
              <a:gd name="T5" fmla="*/ 271 h 639"/>
              <a:gd name="T6" fmla="*/ 193 w 647"/>
              <a:gd name="T7" fmla="*/ 409 h 639"/>
              <a:gd name="T8" fmla="*/ 561 w 647"/>
              <a:gd name="T9" fmla="*/ 100 h 639"/>
              <a:gd name="T10" fmla="*/ 275 w 647"/>
              <a:gd name="T11" fmla="*/ 471 h 639"/>
              <a:gd name="T12" fmla="*/ 487 w 647"/>
              <a:gd name="T13" fmla="*/ 639 h 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639">
                <a:moveTo>
                  <a:pt x="487" y="639"/>
                </a:moveTo>
                <a:lnTo>
                  <a:pt x="647" y="0"/>
                </a:lnTo>
                <a:lnTo>
                  <a:pt x="0" y="271"/>
                </a:lnTo>
                <a:lnTo>
                  <a:pt x="193" y="409"/>
                </a:lnTo>
                <a:lnTo>
                  <a:pt x="561" y="100"/>
                </a:lnTo>
                <a:lnTo>
                  <a:pt x="275" y="471"/>
                </a:lnTo>
                <a:lnTo>
                  <a:pt x="487" y="639"/>
                </a:lnTo>
                <a:close/>
              </a:path>
            </a:pathLst>
          </a:custGeom>
          <a:solidFill>
            <a:srgbClr val="FAA6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21E6CB81-2DB5-4DCE-9B01-250AD9CF8AA0}"/>
              </a:ext>
            </a:extLst>
          </p:cNvPr>
          <p:cNvSpPr>
            <a:spLocks/>
          </p:cNvSpPr>
          <p:nvPr/>
        </p:nvSpPr>
        <p:spPr bwMode="auto">
          <a:xfrm>
            <a:off x="1627188" y="3224213"/>
            <a:ext cx="195263" cy="247650"/>
          </a:xfrm>
          <a:custGeom>
            <a:avLst/>
            <a:gdLst>
              <a:gd name="T0" fmla="*/ 123 w 123"/>
              <a:gd name="T1" fmla="*/ 80 h 156"/>
              <a:gd name="T2" fmla="*/ 0 w 123"/>
              <a:gd name="T3" fmla="*/ 0 h 156"/>
              <a:gd name="T4" fmla="*/ 0 w 123"/>
              <a:gd name="T5" fmla="*/ 156 h 156"/>
              <a:gd name="T6" fmla="*/ 123 w 123"/>
              <a:gd name="T7" fmla="*/ 8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3" h="156">
                <a:moveTo>
                  <a:pt x="123" y="80"/>
                </a:moveTo>
                <a:lnTo>
                  <a:pt x="0" y="0"/>
                </a:lnTo>
                <a:lnTo>
                  <a:pt x="0" y="156"/>
                </a:lnTo>
                <a:lnTo>
                  <a:pt x="123" y="80"/>
                </a:lnTo>
                <a:close/>
              </a:path>
            </a:pathLst>
          </a:custGeom>
          <a:solidFill>
            <a:srgbClr val="FAA6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144900F9-75C1-4345-9EB0-90A4CAC198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75" y="6258848"/>
            <a:ext cx="13783469" cy="184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6000" b="1" dirty="0">
                <a:solidFill>
                  <a:srgbClr val="FAA61A"/>
                </a:solidFill>
                <a:ea typeface="에스코어 드림 7 ExtraBold" panose="020B0803030302020204" pitchFamily="34" charset="-127"/>
              </a:rPr>
              <a:t>미국의 산업재해 발생 원인 분석을 통한 </a:t>
            </a:r>
            <a:endParaRPr lang="en-US" altLang="ko-KR" sz="6000" b="1" dirty="0">
              <a:solidFill>
                <a:srgbClr val="FAA61A"/>
              </a:solidFill>
              <a:ea typeface="에스코어 드림 7 ExtraBold" panose="020B08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6000" b="1" dirty="0">
                <a:solidFill>
                  <a:srgbClr val="FAA61A"/>
                </a:solidFill>
                <a:ea typeface="에스코어 드림 7 ExtraBold" panose="020B0803030302020204" pitchFamily="34" charset="-127"/>
              </a:rPr>
              <a:t>미국 진출 한국기업 산재 방지 방안</a:t>
            </a:r>
            <a:endParaRPr kumimoji="0" lang="ko-KR" altLang="ko-KR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A50E13C7-07DF-4ECE-9208-3F711A2C86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75" y="9007158"/>
            <a:ext cx="445690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5000" dirty="0">
                <a:solidFill>
                  <a:srgbClr val="FFFFFF"/>
                </a:solidFill>
                <a:ea typeface="에스코어 드림 4 Regular" panose="020B0503030302020204" pitchFamily="34" charset="-127"/>
              </a:rPr>
              <a:t>김 현 섭</a:t>
            </a:r>
            <a:endParaRPr kumimoji="0" lang="ko-KR" altLang="ko-KR" sz="5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Line 25">
            <a:extLst>
              <a:ext uri="{FF2B5EF4-FFF2-40B4-BE49-F238E27FC236}">
                <a16:creationId xmlns:a16="http://schemas.microsoft.com/office/drawing/2014/main" id="{C813ABD2-6F02-4E01-B4E8-3B22D7D10359}"/>
              </a:ext>
            </a:extLst>
          </p:cNvPr>
          <p:cNvSpPr>
            <a:spLocks noChangeShapeType="1"/>
          </p:cNvSpPr>
          <p:nvPr/>
        </p:nvSpPr>
        <p:spPr bwMode="auto">
          <a:xfrm>
            <a:off x="-43656" y="8509794"/>
            <a:ext cx="6175375" cy="0"/>
          </a:xfrm>
          <a:prstGeom prst="line">
            <a:avLst/>
          </a:prstGeom>
          <a:noFill/>
          <a:ln w="254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Freeform 26">
            <a:extLst>
              <a:ext uri="{FF2B5EF4-FFF2-40B4-BE49-F238E27FC236}">
                <a16:creationId xmlns:a16="http://schemas.microsoft.com/office/drawing/2014/main" id="{CAC27E85-C423-4AD3-BF5F-A0FF405AE548}"/>
              </a:ext>
            </a:extLst>
          </p:cNvPr>
          <p:cNvSpPr>
            <a:spLocks/>
          </p:cNvSpPr>
          <p:nvPr/>
        </p:nvSpPr>
        <p:spPr bwMode="auto">
          <a:xfrm>
            <a:off x="2743200" y="2587625"/>
            <a:ext cx="6585744" cy="890588"/>
          </a:xfrm>
          <a:custGeom>
            <a:avLst/>
            <a:gdLst>
              <a:gd name="T0" fmla="*/ 237 w 1971"/>
              <a:gd name="T1" fmla="*/ 561 h 561"/>
              <a:gd name="T2" fmla="*/ 211 w 1971"/>
              <a:gd name="T3" fmla="*/ 561 h 561"/>
              <a:gd name="T4" fmla="*/ 165 w 1971"/>
              <a:gd name="T5" fmla="*/ 551 h 561"/>
              <a:gd name="T6" fmla="*/ 123 w 1971"/>
              <a:gd name="T7" fmla="*/ 533 h 561"/>
              <a:gd name="T8" fmla="*/ 85 w 1971"/>
              <a:gd name="T9" fmla="*/ 507 h 561"/>
              <a:gd name="T10" fmla="*/ 53 w 1971"/>
              <a:gd name="T11" fmla="*/ 475 h 561"/>
              <a:gd name="T12" fmla="*/ 27 w 1971"/>
              <a:gd name="T13" fmla="*/ 437 h 561"/>
              <a:gd name="T14" fmla="*/ 9 w 1971"/>
              <a:gd name="T15" fmla="*/ 395 h 561"/>
              <a:gd name="T16" fmla="*/ 0 w 1971"/>
              <a:gd name="T17" fmla="*/ 349 h 561"/>
              <a:gd name="T18" fmla="*/ 0 w 1971"/>
              <a:gd name="T19" fmla="*/ 235 h 561"/>
              <a:gd name="T20" fmla="*/ 0 w 1971"/>
              <a:gd name="T21" fmla="*/ 211 h 561"/>
              <a:gd name="T22" fmla="*/ 9 w 1971"/>
              <a:gd name="T23" fmla="*/ 165 h 561"/>
              <a:gd name="T24" fmla="*/ 27 w 1971"/>
              <a:gd name="T25" fmla="*/ 123 h 561"/>
              <a:gd name="T26" fmla="*/ 53 w 1971"/>
              <a:gd name="T27" fmla="*/ 85 h 561"/>
              <a:gd name="T28" fmla="*/ 85 w 1971"/>
              <a:gd name="T29" fmla="*/ 54 h 561"/>
              <a:gd name="T30" fmla="*/ 123 w 1971"/>
              <a:gd name="T31" fmla="*/ 28 h 561"/>
              <a:gd name="T32" fmla="*/ 165 w 1971"/>
              <a:gd name="T33" fmla="*/ 10 h 561"/>
              <a:gd name="T34" fmla="*/ 211 w 1971"/>
              <a:gd name="T35" fmla="*/ 0 h 561"/>
              <a:gd name="T36" fmla="*/ 1733 w 1971"/>
              <a:gd name="T37" fmla="*/ 0 h 561"/>
              <a:gd name="T38" fmla="*/ 1757 w 1971"/>
              <a:gd name="T39" fmla="*/ 0 h 561"/>
              <a:gd name="T40" fmla="*/ 1805 w 1971"/>
              <a:gd name="T41" fmla="*/ 10 h 561"/>
              <a:gd name="T42" fmla="*/ 1847 w 1971"/>
              <a:gd name="T43" fmla="*/ 28 h 561"/>
              <a:gd name="T44" fmla="*/ 1885 w 1971"/>
              <a:gd name="T45" fmla="*/ 54 h 561"/>
              <a:gd name="T46" fmla="*/ 1917 w 1971"/>
              <a:gd name="T47" fmla="*/ 85 h 561"/>
              <a:gd name="T48" fmla="*/ 1943 w 1971"/>
              <a:gd name="T49" fmla="*/ 123 h 561"/>
              <a:gd name="T50" fmla="*/ 1961 w 1971"/>
              <a:gd name="T51" fmla="*/ 165 h 561"/>
              <a:gd name="T52" fmla="*/ 1969 w 1971"/>
              <a:gd name="T53" fmla="*/ 211 h 561"/>
              <a:gd name="T54" fmla="*/ 1971 w 1971"/>
              <a:gd name="T55" fmla="*/ 323 h 561"/>
              <a:gd name="T56" fmla="*/ 1969 w 1971"/>
              <a:gd name="T57" fmla="*/ 349 h 561"/>
              <a:gd name="T58" fmla="*/ 1961 w 1971"/>
              <a:gd name="T59" fmla="*/ 395 h 561"/>
              <a:gd name="T60" fmla="*/ 1943 w 1971"/>
              <a:gd name="T61" fmla="*/ 437 h 561"/>
              <a:gd name="T62" fmla="*/ 1917 w 1971"/>
              <a:gd name="T63" fmla="*/ 475 h 561"/>
              <a:gd name="T64" fmla="*/ 1885 w 1971"/>
              <a:gd name="T65" fmla="*/ 507 h 561"/>
              <a:gd name="T66" fmla="*/ 1847 w 1971"/>
              <a:gd name="T67" fmla="*/ 533 h 561"/>
              <a:gd name="T68" fmla="*/ 1805 w 1971"/>
              <a:gd name="T69" fmla="*/ 551 h 561"/>
              <a:gd name="T70" fmla="*/ 1757 w 1971"/>
              <a:gd name="T71" fmla="*/ 561 h 561"/>
              <a:gd name="T72" fmla="*/ 1733 w 1971"/>
              <a:gd name="T73" fmla="*/ 561 h 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971" h="561">
                <a:moveTo>
                  <a:pt x="1733" y="561"/>
                </a:moveTo>
                <a:lnTo>
                  <a:pt x="237" y="561"/>
                </a:lnTo>
                <a:lnTo>
                  <a:pt x="237" y="561"/>
                </a:lnTo>
                <a:lnTo>
                  <a:pt x="211" y="561"/>
                </a:lnTo>
                <a:lnTo>
                  <a:pt x="189" y="557"/>
                </a:lnTo>
                <a:lnTo>
                  <a:pt x="165" y="551"/>
                </a:lnTo>
                <a:lnTo>
                  <a:pt x="143" y="543"/>
                </a:lnTo>
                <a:lnTo>
                  <a:pt x="123" y="533"/>
                </a:lnTo>
                <a:lnTo>
                  <a:pt x="103" y="521"/>
                </a:lnTo>
                <a:lnTo>
                  <a:pt x="85" y="507"/>
                </a:lnTo>
                <a:lnTo>
                  <a:pt x="69" y="491"/>
                </a:lnTo>
                <a:lnTo>
                  <a:pt x="53" y="475"/>
                </a:lnTo>
                <a:lnTo>
                  <a:pt x="39" y="457"/>
                </a:lnTo>
                <a:lnTo>
                  <a:pt x="27" y="437"/>
                </a:lnTo>
                <a:lnTo>
                  <a:pt x="17" y="417"/>
                </a:lnTo>
                <a:lnTo>
                  <a:pt x="9" y="395"/>
                </a:lnTo>
                <a:lnTo>
                  <a:pt x="3" y="371"/>
                </a:lnTo>
                <a:lnTo>
                  <a:pt x="0" y="349"/>
                </a:lnTo>
                <a:lnTo>
                  <a:pt x="0" y="323"/>
                </a:lnTo>
                <a:lnTo>
                  <a:pt x="0" y="235"/>
                </a:lnTo>
                <a:lnTo>
                  <a:pt x="0" y="235"/>
                </a:lnTo>
                <a:lnTo>
                  <a:pt x="0" y="211"/>
                </a:lnTo>
                <a:lnTo>
                  <a:pt x="3" y="187"/>
                </a:lnTo>
                <a:lnTo>
                  <a:pt x="9" y="165"/>
                </a:lnTo>
                <a:lnTo>
                  <a:pt x="17" y="143"/>
                </a:lnTo>
                <a:lnTo>
                  <a:pt x="27" y="123"/>
                </a:lnTo>
                <a:lnTo>
                  <a:pt x="39" y="103"/>
                </a:lnTo>
                <a:lnTo>
                  <a:pt x="53" y="85"/>
                </a:lnTo>
                <a:lnTo>
                  <a:pt x="69" y="67"/>
                </a:lnTo>
                <a:lnTo>
                  <a:pt x="85" y="54"/>
                </a:lnTo>
                <a:lnTo>
                  <a:pt x="103" y="40"/>
                </a:lnTo>
                <a:lnTo>
                  <a:pt x="123" y="28"/>
                </a:lnTo>
                <a:lnTo>
                  <a:pt x="143" y="18"/>
                </a:lnTo>
                <a:lnTo>
                  <a:pt x="165" y="10"/>
                </a:lnTo>
                <a:lnTo>
                  <a:pt x="189" y="4"/>
                </a:lnTo>
                <a:lnTo>
                  <a:pt x="211" y="0"/>
                </a:lnTo>
                <a:lnTo>
                  <a:pt x="237" y="0"/>
                </a:lnTo>
                <a:lnTo>
                  <a:pt x="1733" y="0"/>
                </a:lnTo>
                <a:lnTo>
                  <a:pt x="1733" y="0"/>
                </a:lnTo>
                <a:lnTo>
                  <a:pt x="1757" y="0"/>
                </a:lnTo>
                <a:lnTo>
                  <a:pt x="1781" y="4"/>
                </a:lnTo>
                <a:lnTo>
                  <a:pt x="1805" y="10"/>
                </a:lnTo>
                <a:lnTo>
                  <a:pt x="1825" y="18"/>
                </a:lnTo>
                <a:lnTo>
                  <a:pt x="1847" y="28"/>
                </a:lnTo>
                <a:lnTo>
                  <a:pt x="1867" y="40"/>
                </a:lnTo>
                <a:lnTo>
                  <a:pt x="1885" y="54"/>
                </a:lnTo>
                <a:lnTo>
                  <a:pt x="1901" y="67"/>
                </a:lnTo>
                <a:lnTo>
                  <a:pt x="1917" y="85"/>
                </a:lnTo>
                <a:lnTo>
                  <a:pt x="1931" y="103"/>
                </a:lnTo>
                <a:lnTo>
                  <a:pt x="1943" y="123"/>
                </a:lnTo>
                <a:lnTo>
                  <a:pt x="1953" y="143"/>
                </a:lnTo>
                <a:lnTo>
                  <a:pt x="1961" y="165"/>
                </a:lnTo>
                <a:lnTo>
                  <a:pt x="1967" y="187"/>
                </a:lnTo>
                <a:lnTo>
                  <a:pt x="1969" y="211"/>
                </a:lnTo>
                <a:lnTo>
                  <a:pt x="1971" y="235"/>
                </a:lnTo>
                <a:lnTo>
                  <a:pt x="1971" y="323"/>
                </a:lnTo>
                <a:lnTo>
                  <a:pt x="1971" y="323"/>
                </a:lnTo>
                <a:lnTo>
                  <a:pt x="1969" y="349"/>
                </a:lnTo>
                <a:lnTo>
                  <a:pt x="1967" y="371"/>
                </a:lnTo>
                <a:lnTo>
                  <a:pt x="1961" y="395"/>
                </a:lnTo>
                <a:lnTo>
                  <a:pt x="1953" y="417"/>
                </a:lnTo>
                <a:lnTo>
                  <a:pt x="1943" y="437"/>
                </a:lnTo>
                <a:lnTo>
                  <a:pt x="1931" y="457"/>
                </a:lnTo>
                <a:lnTo>
                  <a:pt x="1917" y="475"/>
                </a:lnTo>
                <a:lnTo>
                  <a:pt x="1901" y="491"/>
                </a:lnTo>
                <a:lnTo>
                  <a:pt x="1885" y="507"/>
                </a:lnTo>
                <a:lnTo>
                  <a:pt x="1867" y="521"/>
                </a:lnTo>
                <a:lnTo>
                  <a:pt x="1847" y="533"/>
                </a:lnTo>
                <a:lnTo>
                  <a:pt x="1825" y="543"/>
                </a:lnTo>
                <a:lnTo>
                  <a:pt x="1805" y="551"/>
                </a:lnTo>
                <a:lnTo>
                  <a:pt x="1781" y="557"/>
                </a:lnTo>
                <a:lnTo>
                  <a:pt x="1757" y="561"/>
                </a:lnTo>
                <a:lnTo>
                  <a:pt x="1733" y="561"/>
                </a:lnTo>
                <a:lnTo>
                  <a:pt x="1733" y="561"/>
                </a:lnTo>
                <a:close/>
              </a:path>
            </a:pathLst>
          </a:custGeom>
          <a:solidFill>
            <a:srgbClr val="FAA6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Rectangle 28">
            <a:extLst>
              <a:ext uri="{FF2B5EF4-FFF2-40B4-BE49-F238E27FC236}">
                <a16:creationId xmlns:a16="http://schemas.microsoft.com/office/drawing/2014/main" id="{E85C0085-58F8-444E-927E-6FF55AAD50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154" y="2655318"/>
            <a:ext cx="299280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5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PROJECT</a:t>
            </a:r>
            <a:endParaRPr kumimoji="0" lang="ko-KR" altLang="ko-KR" sz="5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3">
            <a:extLst>
              <a:ext uri="{FF2B5EF4-FFF2-40B4-BE49-F238E27FC236}">
                <a16:creationId xmlns:a16="http://schemas.microsoft.com/office/drawing/2014/main" id="{3150178F-79E4-4C4E-8F02-845B785A4513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4288" y="0"/>
            <a:ext cx="29144912" cy="1640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33023769-5DD3-4240-A72D-5B864EA24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8" y="0"/>
            <a:ext cx="29144912" cy="164099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89" name="Freeform 32">
            <a:extLst>
              <a:ext uri="{FF2B5EF4-FFF2-40B4-BE49-F238E27FC236}">
                <a16:creationId xmlns:a16="http://schemas.microsoft.com/office/drawing/2014/main" id="{9DEAC5AA-D060-44BB-8F27-75D3E88EEAEF}"/>
              </a:ext>
            </a:extLst>
          </p:cNvPr>
          <p:cNvSpPr>
            <a:spLocks/>
          </p:cNvSpPr>
          <p:nvPr/>
        </p:nvSpPr>
        <p:spPr bwMode="auto">
          <a:xfrm>
            <a:off x="14288" y="0"/>
            <a:ext cx="25477787" cy="2198688"/>
          </a:xfrm>
          <a:custGeom>
            <a:avLst/>
            <a:gdLst>
              <a:gd name="T0" fmla="*/ 16049 w 16049"/>
              <a:gd name="T1" fmla="*/ 1385 h 1385"/>
              <a:gd name="T2" fmla="*/ 0 w 16049"/>
              <a:gd name="T3" fmla="*/ 1385 h 1385"/>
              <a:gd name="T4" fmla="*/ 0 w 16049"/>
              <a:gd name="T5" fmla="*/ 0 h 1385"/>
              <a:gd name="T6" fmla="*/ 15446 w 16049"/>
              <a:gd name="T7" fmla="*/ 0 h 1385"/>
              <a:gd name="T8" fmla="*/ 16049 w 16049"/>
              <a:gd name="T9" fmla="*/ 1385 h 1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049" h="1385">
                <a:moveTo>
                  <a:pt x="16049" y="1385"/>
                </a:moveTo>
                <a:lnTo>
                  <a:pt x="0" y="1385"/>
                </a:lnTo>
                <a:lnTo>
                  <a:pt x="0" y="0"/>
                </a:lnTo>
                <a:lnTo>
                  <a:pt x="15446" y="0"/>
                </a:lnTo>
                <a:lnTo>
                  <a:pt x="16049" y="1385"/>
                </a:lnTo>
                <a:close/>
              </a:path>
            </a:pathLst>
          </a:custGeom>
          <a:solidFill>
            <a:srgbClr val="F4A60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0" name="Freeform 33">
            <a:extLst>
              <a:ext uri="{FF2B5EF4-FFF2-40B4-BE49-F238E27FC236}">
                <a16:creationId xmlns:a16="http://schemas.microsoft.com/office/drawing/2014/main" id="{85210BF4-7012-408F-AF8A-AC2434BF2F77}"/>
              </a:ext>
            </a:extLst>
          </p:cNvPr>
          <p:cNvSpPr>
            <a:spLocks/>
          </p:cNvSpPr>
          <p:nvPr/>
        </p:nvSpPr>
        <p:spPr bwMode="auto">
          <a:xfrm>
            <a:off x="25876250" y="317500"/>
            <a:ext cx="3282950" cy="1563688"/>
          </a:xfrm>
          <a:custGeom>
            <a:avLst/>
            <a:gdLst>
              <a:gd name="T0" fmla="*/ 430 w 2068"/>
              <a:gd name="T1" fmla="*/ 985 h 985"/>
              <a:gd name="T2" fmla="*/ 2068 w 2068"/>
              <a:gd name="T3" fmla="*/ 985 h 985"/>
              <a:gd name="T4" fmla="*/ 2068 w 2068"/>
              <a:gd name="T5" fmla="*/ 0 h 985"/>
              <a:gd name="T6" fmla="*/ 0 w 2068"/>
              <a:gd name="T7" fmla="*/ 0 h 985"/>
              <a:gd name="T8" fmla="*/ 430 w 2068"/>
              <a:gd name="T9" fmla="*/ 985 h 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68" h="985">
                <a:moveTo>
                  <a:pt x="430" y="985"/>
                </a:moveTo>
                <a:lnTo>
                  <a:pt x="2068" y="985"/>
                </a:lnTo>
                <a:lnTo>
                  <a:pt x="2068" y="0"/>
                </a:lnTo>
                <a:lnTo>
                  <a:pt x="0" y="0"/>
                </a:lnTo>
                <a:lnTo>
                  <a:pt x="430" y="985"/>
                </a:lnTo>
                <a:close/>
              </a:path>
            </a:pathLst>
          </a:custGeom>
          <a:solidFill>
            <a:srgbClr val="3F53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1" name="Rectangle 34">
            <a:extLst>
              <a:ext uri="{FF2B5EF4-FFF2-40B4-BE49-F238E27FC236}">
                <a16:creationId xmlns:a16="http://schemas.microsoft.com/office/drawing/2014/main" id="{A8E09F71-86C7-4D65-8F31-5F04DF052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725" y="517525"/>
            <a:ext cx="76200" cy="11636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2" name="Rectangle 35">
            <a:extLst>
              <a:ext uri="{FF2B5EF4-FFF2-40B4-BE49-F238E27FC236}">
                <a16:creationId xmlns:a16="http://schemas.microsoft.com/office/drawing/2014/main" id="{15D44760-8C35-4E16-BC99-4626A48DF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75" y="409575"/>
            <a:ext cx="4610686" cy="118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77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Chapter 2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3" name="Rectangle 36">
            <a:extLst>
              <a:ext uri="{FF2B5EF4-FFF2-40B4-BE49-F238E27FC236}">
                <a16:creationId xmlns:a16="http://schemas.microsoft.com/office/drawing/2014/main" id="{0B0D7AFE-B146-42FB-B95C-1B81F836D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5150" y="641350"/>
            <a:ext cx="573233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전체 산재발생확률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03" name="Rectangle 46">
            <a:extLst>
              <a:ext uri="{FF2B5EF4-FFF2-40B4-BE49-F238E27FC236}">
                <a16:creationId xmlns:a16="http://schemas.microsoft.com/office/drawing/2014/main" id="{007F679F-B748-492A-99C8-C5C6D0D89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6825" y="2840038"/>
            <a:ext cx="26804937" cy="1305242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123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3">
            <a:extLst>
              <a:ext uri="{FF2B5EF4-FFF2-40B4-BE49-F238E27FC236}">
                <a16:creationId xmlns:a16="http://schemas.microsoft.com/office/drawing/2014/main" id="{3150178F-79E4-4C4E-8F02-845B785A4513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4288" y="0"/>
            <a:ext cx="29144912" cy="1640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33023769-5DD3-4240-A72D-5B864EA24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8" y="0"/>
            <a:ext cx="29144912" cy="164099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89" name="Freeform 32">
            <a:extLst>
              <a:ext uri="{FF2B5EF4-FFF2-40B4-BE49-F238E27FC236}">
                <a16:creationId xmlns:a16="http://schemas.microsoft.com/office/drawing/2014/main" id="{9DEAC5AA-D060-44BB-8F27-75D3E88EEAEF}"/>
              </a:ext>
            </a:extLst>
          </p:cNvPr>
          <p:cNvSpPr>
            <a:spLocks/>
          </p:cNvSpPr>
          <p:nvPr/>
        </p:nvSpPr>
        <p:spPr bwMode="auto">
          <a:xfrm>
            <a:off x="14288" y="0"/>
            <a:ext cx="25477787" cy="2198688"/>
          </a:xfrm>
          <a:custGeom>
            <a:avLst/>
            <a:gdLst>
              <a:gd name="T0" fmla="*/ 16049 w 16049"/>
              <a:gd name="T1" fmla="*/ 1385 h 1385"/>
              <a:gd name="T2" fmla="*/ 0 w 16049"/>
              <a:gd name="T3" fmla="*/ 1385 h 1385"/>
              <a:gd name="T4" fmla="*/ 0 w 16049"/>
              <a:gd name="T5" fmla="*/ 0 h 1385"/>
              <a:gd name="T6" fmla="*/ 15446 w 16049"/>
              <a:gd name="T7" fmla="*/ 0 h 1385"/>
              <a:gd name="T8" fmla="*/ 16049 w 16049"/>
              <a:gd name="T9" fmla="*/ 1385 h 1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049" h="1385">
                <a:moveTo>
                  <a:pt x="16049" y="1385"/>
                </a:moveTo>
                <a:lnTo>
                  <a:pt x="0" y="1385"/>
                </a:lnTo>
                <a:lnTo>
                  <a:pt x="0" y="0"/>
                </a:lnTo>
                <a:lnTo>
                  <a:pt x="15446" y="0"/>
                </a:lnTo>
                <a:lnTo>
                  <a:pt x="16049" y="1385"/>
                </a:lnTo>
                <a:close/>
              </a:path>
            </a:pathLst>
          </a:custGeom>
          <a:solidFill>
            <a:srgbClr val="F4A60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0" name="Freeform 33">
            <a:extLst>
              <a:ext uri="{FF2B5EF4-FFF2-40B4-BE49-F238E27FC236}">
                <a16:creationId xmlns:a16="http://schemas.microsoft.com/office/drawing/2014/main" id="{85210BF4-7012-408F-AF8A-AC2434BF2F77}"/>
              </a:ext>
            </a:extLst>
          </p:cNvPr>
          <p:cNvSpPr>
            <a:spLocks/>
          </p:cNvSpPr>
          <p:nvPr/>
        </p:nvSpPr>
        <p:spPr bwMode="auto">
          <a:xfrm>
            <a:off x="25876250" y="317500"/>
            <a:ext cx="3282950" cy="1563688"/>
          </a:xfrm>
          <a:custGeom>
            <a:avLst/>
            <a:gdLst>
              <a:gd name="T0" fmla="*/ 430 w 2068"/>
              <a:gd name="T1" fmla="*/ 985 h 985"/>
              <a:gd name="T2" fmla="*/ 2068 w 2068"/>
              <a:gd name="T3" fmla="*/ 985 h 985"/>
              <a:gd name="T4" fmla="*/ 2068 w 2068"/>
              <a:gd name="T5" fmla="*/ 0 h 985"/>
              <a:gd name="T6" fmla="*/ 0 w 2068"/>
              <a:gd name="T7" fmla="*/ 0 h 985"/>
              <a:gd name="T8" fmla="*/ 430 w 2068"/>
              <a:gd name="T9" fmla="*/ 985 h 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68" h="985">
                <a:moveTo>
                  <a:pt x="430" y="985"/>
                </a:moveTo>
                <a:lnTo>
                  <a:pt x="2068" y="985"/>
                </a:lnTo>
                <a:lnTo>
                  <a:pt x="2068" y="0"/>
                </a:lnTo>
                <a:lnTo>
                  <a:pt x="0" y="0"/>
                </a:lnTo>
                <a:lnTo>
                  <a:pt x="430" y="985"/>
                </a:lnTo>
                <a:close/>
              </a:path>
            </a:pathLst>
          </a:custGeom>
          <a:solidFill>
            <a:srgbClr val="3F53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1" name="Rectangle 34">
            <a:extLst>
              <a:ext uri="{FF2B5EF4-FFF2-40B4-BE49-F238E27FC236}">
                <a16:creationId xmlns:a16="http://schemas.microsoft.com/office/drawing/2014/main" id="{A8E09F71-86C7-4D65-8F31-5F04DF052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725" y="517525"/>
            <a:ext cx="76200" cy="11636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2" name="Rectangle 35">
            <a:extLst>
              <a:ext uri="{FF2B5EF4-FFF2-40B4-BE49-F238E27FC236}">
                <a16:creationId xmlns:a16="http://schemas.microsoft.com/office/drawing/2014/main" id="{15D44760-8C35-4E16-BC99-4626A48DF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75" y="409575"/>
            <a:ext cx="4610686" cy="118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77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Chapter 2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3" name="Rectangle 36">
            <a:extLst>
              <a:ext uri="{FF2B5EF4-FFF2-40B4-BE49-F238E27FC236}">
                <a16:creationId xmlns:a16="http://schemas.microsoft.com/office/drawing/2014/main" id="{0B0D7AFE-B146-42FB-B95C-1B81F836D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5150" y="641350"/>
            <a:ext cx="1458091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가설 </a:t>
            </a:r>
            <a:r>
              <a:rPr lang="en-US" altLang="ko-KR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1</a:t>
            </a:r>
            <a:r>
              <a:rPr lang="ko-KR" altLang="en-US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 </a:t>
            </a:r>
            <a:r>
              <a:rPr lang="en-US" altLang="ko-KR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–</a:t>
            </a:r>
            <a:r>
              <a:rPr lang="ko-KR" altLang="en-US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 직원의 수에 따른 산재발생확률의 차이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03" name="Rectangle 46">
            <a:extLst>
              <a:ext uri="{FF2B5EF4-FFF2-40B4-BE49-F238E27FC236}">
                <a16:creationId xmlns:a16="http://schemas.microsoft.com/office/drawing/2014/main" id="{007F679F-B748-492A-99C8-C5C6D0D89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4275" y="2870994"/>
            <a:ext cx="26804937" cy="1147683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" name="Rectangle 45">
            <a:extLst>
              <a:ext uri="{FF2B5EF4-FFF2-40B4-BE49-F238E27FC236}">
                <a16:creationId xmlns:a16="http://schemas.microsoft.com/office/drawing/2014/main" id="{43D8E701-1BDB-9CF3-BB2F-BA64C597A3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5561" y="14944860"/>
            <a:ext cx="20043949" cy="66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직원의 수</a:t>
            </a:r>
            <a:r>
              <a:rPr kumimoji="0" lang="ko-KR" altLang="en-US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에 따라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서</a:t>
            </a:r>
            <a:r>
              <a:rPr kumimoji="0" lang="en-US" altLang="ko-KR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 </a:t>
            </a:r>
            <a:r>
              <a:rPr kumimoji="0" lang="ko-KR" altLang="en-US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산재발생의 확률 차이가 매우 크다는 사실을 확인할 수 있었음</a:t>
            </a:r>
            <a:r>
              <a:rPr kumimoji="0" lang="en-US" altLang="ko-KR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459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3">
            <a:extLst>
              <a:ext uri="{FF2B5EF4-FFF2-40B4-BE49-F238E27FC236}">
                <a16:creationId xmlns:a16="http://schemas.microsoft.com/office/drawing/2014/main" id="{3150178F-79E4-4C4E-8F02-845B785A4513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4288" y="0"/>
            <a:ext cx="29144912" cy="1640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33023769-5DD3-4240-A72D-5B864EA24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8" y="0"/>
            <a:ext cx="29144912" cy="164099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89" name="Freeform 32">
            <a:extLst>
              <a:ext uri="{FF2B5EF4-FFF2-40B4-BE49-F238E27FC236}">
                <a16:creationId xmlns:a16="http://schemas.microsoft.com/office/drawing/2014/main" id="{9DEAC5AA-D060-44BB-8F27-75D3E88EEAEF}"/>
              </a:ext>
            </a:extLst>
          </p:cNvPr>
          <p:cNvSpPr>
            <a:spLocks/>
          </p:cNvSpPr>
          <p:nvPr/>
        </p:nvSpPr>
        <p:spPr bwMode="auto">
          <a:xfrm>
            <a:off x="14288" y="0"/>
            <a:ext cx="25477787" cy="2198688"/>
          </a:xfrm>
          <a:custGeom>
            <a:avLst/>
            <a:gdLst>
              <a:gd name="T0" fmla="*/ 16049 w 16049"/>
              <a:gd name="T1" fmla="*/ 1385 h 1385"/>
              <a:gd name="T2" fmla="*/ 0 w 16049"/>
              <a:gd name="T3" fmla="*/ 1385 h 1385"/>
              <a:gd name="T4" fmla="*/ 0 w 16049"/>
              <a:gd name="T5" fmla="*/ 0 h 1385"/>
              <a:gd name="T6" fmla="*/ 15446 w 16049"/>
              <a:gd name="T7" fmla="*/ 0 h 1385"/>
              <a:gd name="T8" fmla="*/ 16049 w 16049"/>
              <a:gd name="T9" fmla="*/ 1385 h 1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049" h="1385">
                <a:moveTo>
                  <a:pt x="16049" y="1385"/>
                </a:moveTo>
                <a:lnTo>
                  <a:pt x="0" y="1385"/>
                </a:lnTo>
                <a:lnTo>
                  <a:pt x="0" y="0"/>
                </a:lnTo>
                <a:lnTo>
                  <a:pt x="15446" y="0"/>
                </a:lnTo>
                <a:lnTo>
                  <a:pt x="16049" y="1385"/>
                </a:lnTo>
                <a:close/>
              </a:path>
            </a:pathLst>
          </a:custGeom>
          <a:solidFill>
            <a:srgbClr val="F4A60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0" name="Freeform 33">
            <a:extLst>
              <a:ext uri="{FF2B5EF4-FFF2-40B4-BE49-F238E27FC236}">
                <a16:creationId xmlns:a16="http://schemas.microsoft.com/office/drawing/2014/main" id="{85210BF4-7012-408F-AF8A-AC2434BF2F77}"/>
              </a:ext>
            </a:extLst>
          </p:cNvPr>
          <p:cNvSpPr>
            <a:spLocks/>
          </p:cNvSpPr>
          <p:nvPr/>
        </p:nvSpPr>
        <p:spPr bwMode="auto">
          <a:xfrm>
            <a:off x="25876250" y="317500"/>
            <a:ext cx="3282950" cy="1563688"/>
          </a:xfrm>
          <a:custGeom>
            <a:avLst/>
            <a:gdLst>
              <a:gd name="T0" fmla="*/ 430 w 2068"/>
              <a:gd name="T1" fmla="*/ 985 h 985"/>
              <a:gd name="T2" fmla="*/ 2068 w 2068"/>
              <a:gd name="T3" fmla="*/ 985 h 985"/>
              <a:gd name="T4" fmla="*/ 2068 w 2068"/>
              <a:gd name="T5" fmla="*/ 0 h 985"/>
              <a:gd name="T6" fmla="*/ 0 w 2068"/>
              <a:gd name="T7" fmla="*/ 0 h 985"/>
              <a:gd name="T8" fmla="*/ 430 w 2068"/>
              <a:gd name="T9" fmla="*/ 985 h 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68" h="985">
                <a:moveTo>
                  <a:pt x="430" y="985"/>
                </a:moveTo>
                <a:lnTo>
                  <a:pt x="2068" y="985"/>
                </a:lnTo>
                <a:lnTo>
                  <a:pt x="2068" y="0"/>
                </a:lnTo>
                <a:lnTo>
                  <a:pt x="0" y="0"/>
                </a:lnTo>
                <a:lnTo>
                  <a:pt x="430" y="985"/>
                </a:lnTo>
                <a:close/>
              </a:path>
            </a:pathLst>
          </a:custGeom>
          <a:solidFill>
            <a:srgbClr val="3F53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1" name="Rectangle 34">
            <a:extLst>
              <a:ext uri="{FF2B5EF4-FFF2-40B4-BE49-F238E27FC236}">
                <a16:creationId xmlns:a16="http://schemas.microsoft.com/office/drawing/2014/main" id="{A8E09F71-86C7-4D65-8F31-5F04DF052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725" y="517525"/>
            <a:ext cx="76200" cy="11636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2" name="Rectangle 35">
            <a:extLst>
              <a:ext uri="{FF2B5EF4-FFF2-40B4-BE49-F238E27FC236}">
                <a16:creationId xmlns:a16="http://schemas.microsoft.com/office/drawing/2014/main" id="{15D44760-8C35-4E16-BC99-4626A48DF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75" y="409575"/>
            <a:ext cx="4610686" cy="118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77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Chapter 2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3" name="Rectangle 36">
            <a:extLst>
              <a:ext uri="{FF2B5EF4-FFF2-40B4-BE49-F238E27FC236}">
                <a16:creationId xmlns:a16="http://schemas.microsoft.com/office/drawing/2014/main" id="{0B0D7AFE-B146-42FB-B95C-1B81F836D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5150" y="641350"/>
            <a:ext cx="1300356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가설 </a:t>
            </a:r>
            <a:r>
              <a:rPr lang="en-US" altLang="ko-KR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2</a:t>
            </a:r>
            <a:r>
              <a:rPr lang="ko-KR" altLang="en-US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 </a:t>
            </a:r>
            <a:r>
              <a:rPr lang="en-US" altLang="ko-KR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–</a:t>
            </a:r>
            <a:r>
              <a:rPr lang="ko-KR" altLang="en-US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 산업에 따른 산재발생확률의 차이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03" name="Rectangle 46">
            <a:extLst>
              <a:ext uri="{FF2B5EF4-FFF2-40B4-BE49-F238E27FC236}">
                <a16:creationId xmlns:a16="http://schemas.microsoft.com/office/drawing/2014/main" id="{007F679F-B748-492A-99C8-C5C6D0D89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6825" y="2840039"/>
            <a:ext cx="26804937" cy="9784555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" name="Rectangle 45">
            <a:extLst>
              <a:ext uri="{FF2B5EF4-FFF2-40B4-BE49-F238E27FC236}">
                <a16:creationId xmlns:a16="http://schemas.microsoft.com/office/drawing/2014/main" id="{43D8E701-1BDB-9CF3-BB2F-BA64C597A3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5561" y="15324973"/>
            <a:ext cx="18941083" cy="66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산업에 따라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서</a:t>
            </a:r>
            <a:r>
              <a:rPr kumimoji="0" lang="en-US" altLang="ko-KR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 </a:t>
            </a:r>
            <a:r>
              <a:rPr kumimoji="0" lang="ko-KR" altLang="en-US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산재발생의 확률 차이가 매우 크다는 사실을 확인할 수 있었음</a:t>
            </a:r>
            <a:r>
              <a:rPr kumimoji="0" lang="en-US" altLang="ko-KR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9733593-7ABC-4630-8651-B2E72500F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895730"/>
              </p:ext>
            </p:extLst>
          </p:nvPr>
        </p:nvGraphicFramePr>
        <p:xfrm>
          <a:off x="1266825" y="13005594"/>
          <a:ext cx="26804935" cy="21336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360987">
                  <a:extLst>
                    <a:ext uri="{9D8B030D-6E8A-4147-A177-3AD203B41FA5}">
                      <a16:colId xmlns:a16="http://schemas.microsoft.com/office/drawing/2014/main" val="445073149"/>
                    </a:ext>
                  </a:extLst>
                </a:gridCol>
                <a:gridCol w="5360987">
                  <a:extLst>
                    <a:ext uri="{9D8B030D-6E8A-4147-A177-3AD203B41FA5}">
                      <a16:colId xmlns:a16="http://schemas.microsoft.com/office/drawing/2014/main" val="2475291018"/>
                    </a:ext>
                  </a:extLst>
                </a:gridCol>
                <a:gridCol w="5360987">
                  <a:extLst>
                    <a:ext uri="{9D8B030D-6E8A-4147-A177-3AD203B41FA5}">
                      <a16:colId xmlns:a16="http://schemas.microsoft.com/office/drawing/2014/main" val="3426709742"/>
                    </a:ext>
                  </a:extLst>
                </a:gridCol>
                <a:gridCol w="5360987">
                  <a:extLst>
                    <a:ext uri="{9D8B030D-6E8A-4147-A177-3AD203B41FA5}">
                      <a16:colId xmlns:a16="http://schemas.microsoft.com/office/drawing/2014/main" val="3136495921"/>
                    </a:ext>
                  </a:extLst>
                </a:gridCol>
                <a:gridCol w="5360987">
                  <a:extLst>
                    <a:ext uri="{9D8B030D-6E8A-4147-A177-3AD203B41FA5}">
                      <a16:colId xmlns:a16="http://schemas.microsoft.com/office/drawing/2014/main" val="1533226417"/>
                    </a:ext>
                  </a:extLst>
                </a:gridCol>
              </a:tblGrid>
              <a:tr h="474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900" b="1" dirty="0"/>
                        <a:t>AER : </a:t>
                      </a:r>
                      <a:r>
                        <a:rPr lang="ko-KR" altLang="en-US" sz="2900" b="1" dirty="0"/>
                        <a:t>예술</a:t>
                      </a:r>
                      <a:r>
                        <a:rPr lang="en-US" altLang="ko-KR" sz="2900" b="1" dirty="0"/>
                        <a:t>, </a:t>
                      </a:r>
                      <a:r>
                        <a:rPr lang="ko-KR" altLang="en-US" sz="2900" b="1" dirty="0"/>
                        <a:t>엔터테인먼트</a:t>
                      </a:r>
                      <a:r>
                        <a:rPr lang="en-US" altLang="ko-KR" sz="2900" b="1" dirty="0"/>
                        <a:t>  </a:t>
                      </a:r>
                      <a:endParaRPr lang="ko-KR" altLang="en-US" sz="2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900" b="1" dirty="0"/>
                        <a:t>AFFH</a:t>
                      </a:r>
                      <a:r>
                        <a:rPr lang="ko-KR" altLang="en-US" sz="2900" b="1" dirty="0"/>
                        <a:t> </a:t>
                      </a:r>
                      <a:r>
                        <a:rPr lang="en-US" altLang="ko-KR" sz="2900" b="1" dirty="0"/>
                        <a:t>:</a:t>
                      </a:r>
                      <a:r>
                        <a:rPr lang="ko-KR" altLang="en-US" sz="2900" b="1" dirty="0"/>
                        <a:t> 농업</a:t>
                      </a:r>
                      <a:r>
                        <a:rPr lang="en-US" altLang="ko-KR" sz="2900" b="1" dirty="0"/>
                        <a:t>, </a:t>
                      </a:r>
                      <a:r>
                        <a:rPr lang="ko-KR" altLang="en-US" sz="2900" b="1" dirty="0"/>
                        <a:t>임업</a:t>
                      </a:r>
                      <a:r>
                        <a:rPr lang="en-US" altLang="ko-KR" sz="2900" b="1" dirty="0"/>
                        <a:t>, </a:t>
                      </a:r>
                      <a:r>
                        <a:rPr lang="ko-KR" altLang="en-US" sz="2900" b="1" dirty="0"/>
                        <a:t>어업 및 사냥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900" b="1" dirty="0"/>
                        <a:t>AFS : </a:t>
                      </a:r>
                      <a:r>
                        <a:rPr lang="ko-KR" altLang="en-US" sz="2900" b="1" dirty="0"/>
                        <a:t>숙박 및 음식 서비스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900" b="1" dirty="0"/>
                        <a:t>ASWMRS : </a:t>
                      </a:r>
                      <a:r>
                        <a:rPr lang="ko-KR" altLang="en-US" sz="2900" b="1" dirty="0"/>
                        <a:t>행정 및 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900" b="1" dirty="0"/>
                        <a:t>CS : </a:t>
                      </a:r>
                      <a:r>
                        <a:rPr lang="ko-KR" altLang="en-US" sz="2900" b="1" dirty="0"/>
                        <a:t>건설업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48265"/>
                  </a:ext>
                </a:extLst>
              </a:tr>
              <a:tr h="474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900" b="1" dirty="0"/>
                        <a:t>ES</a:t>
                      </a:r>
                      <a:r>
                        <a:rPr lang="ko-KR" altLang="en-US" sz="2900" b="1" dirty="0"/>
                        <a:t> </a:t>
                      </a:r>
                      <a:r>
                        <a:rPr lang="en-US" altLang="ko-KR" sz="2900" b="1" dirty="0"/>
                        <a:t>:</a:t>
                      </a:r>
                      <a:r>
                        <a:rPr lang="ko-KR" altLang="en-US" sz="2900" b="1" dirty="0"/>
                        <a:t> 교육 서비스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900" b="1" dirty="0"/>
                        <a:t>FI : </a:t>
                      </a:r>
                      <a:r>
                        <a:rPr lang="ko-KR" altLang="en-US" sz="2900" b="1" dirty="0"/>
                        <a:t>금융 및 보험업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900" b="1" dirty="0"/>
                        <a:t>HCSA : </a:t>
                      </a:r>
                      <a:r>
                        <a:rPr lang="ko-KR" altLang="en-US" sz="2900" b="1" dirty="0"/>
                        <a:t>건강 관리 및 사회지원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900" b="1" dirty="0"/>
                        <a:t>IF : </a:t>
                      </a:r>
                      <a:r>
                        <a:rPr lang="ko-KR" altLang="en-US" sz="2900" b="1" dirty="0"/>
                        <a:t>정보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900" b="1" dirty="0"/>
                        <a:t>MCE : </a:t>
                      </a:r>
                      <a:r>
                        <a:rPr lang="ko-KR" altLang="en-US" sz="2900" b="1" dirty="0"/>
                        <a:t>기업 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719978"/>
                  </a:ext>
                </a:extLst>
              </a:tr>
              <a:tr h="474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900" b="1" dirty="0"/>
                        <a:t>MF : </a:t>
                      </a:r>
                      <a:r>
                        <a:rPr lang="ko-KR" altLang="en-US" sz="2900" b="1" dirty="0"/>
                        <a:t>제조업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900" b="1" dirty="0"/>
                        <a:t>MQOG : </a:t>
                      </a:r>
                      <a:r>
                        <a:rPr lang="ko-KR" altLang="en-US" sz="2900" b="1" dirty="0"/>
                        <a:t>채광</a:t>
                      </a:r>
                      <a:r>
                        <a:rPr lang="en-US" altLang="ko-KR" sz="2900" b="1" dirty="0"/>
                        <a:t>, </a:t>
                      </a:r>
                      <a:r>
                        <a:rPr lang="ko-KR" altLang="en-US" sz="2900" b="1" dirty="0"/>
                        <a:t>석유 및 가스 추출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900" b="1" dirty="0"/>
                        <a:t>OS(NOT PA) : </a:t>
                      </a:r>
                      <a:r>
                        <a:rPr lang="ko-KR" altLang="en-US" sz="2900" b="1" dirty="0"/>
                        <a:t>기타 서비스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900" b="1" dirty="0"/>
                        <a:t>PA</a:t>
                      </a:r>
                      <a:r>
                        <a:rPr lang="ko-KR" altLang="en-US" sz="2900" b="1" dirty="0"/>
                        <a:t> </a:t>
                      </a:r>
                      <a:r>
                        <a:rPr lang="en-US" altLang="ko-KR" sz="2900" b="1" dirty="0"/>
                        <a:t>:</a:t>
                      </a:r>
                      <a:r>
                        <a:rPr lang="ko-KR" altLang="en-US" sz="2900" b="1" dirty="0"/>
                        <a:t> 공공 행정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900" b="1" dirty="0"/>
                        <a:t>PST</a:t>
                      </a:r>
                      <a:r>
                        <a:rPr lang="ko-KR" altLang="en-US" sz="2900" b="1" dirty="0"/>
                        <a:t> </a:t>
                      </a:r>
                      <a:r>
                        <a:rPr lang="en-US" altLang="ko-KR" sz="2900" b="1" dirty="0"/>
                        <a:t>:</a:t>
                      </a:r>
                      <a:r>
                        <a:rPr lang="ko-KR" altLang="en-US" sz="2900" b="1" dirty="0"/>
                        <a:t> 전문과학 및 기술서비스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430316"/>
                  </a:ext>
                </a:extLst>
              </a:tr>
              <a:tr h="474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900" b="1" dirty="0"/>
                        <a:t>RE,</a:t>
                      </a:r>
                      <a:r>
                        <a:rPr lang="ko-KR" altLang="en-US" sz="2900" b="1" dirty="0"/>
                        <a:t> </a:t>
                      </a:r>
                      <a:r>
                        <a:rPr lang="en-US" altLang="ko-KR" sz="2900" b="1" dirty="0"/>
                        <a:t>RL</a:t>
                      </a:r>
                      <a:r>
                        <a:rPr lang="ko-KR" altLang="en-US" sz="2900" b="1" dirty="0"/>
                        <a:t> </a:t>
                      </a:r>
                      <a:r>
                        <a:rPr lang="en-US" altLang="ko-KR" sz="2900" b="1" dirty="0"/>
                        <a:t>:</a:t>
                      </a:r>
                      <a:r>
                        <a:rPr lang="ko-KR" altLang="en-US" sz="2900" b="1" dirty="0"/>
                        <a:t> 부동산 및 임대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900" b="1" dirty="0"/>
                        <a:t>RT : </a:t>
                      </a:r>
                      <a:r>
                        <a:rPr lang="ko-KR" altLang="en-US" sz="2900" b="1" dirty="0"/>
                        <a:t>소매업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900" b="1" dirty="0"/>
                        <a:t>TW</a:t>
                      </a:r>
                      <a:r>
                        <a:rPr lang="ko-KR" altLang="en-US" sz="2900" b="1" dirty="0"/>
                        <a:t> </a:t>
                      </a:r>
                      <a:r>
                        <a:rPr lang="en-US" altLang="ko-KR" sz="2900" b="1" dirty="0"/>
                        <a:t>:</a:t>
                      </a:r>
                      <a:r>
                        <a:rPr lang="ko-KR" altLang="en-US" sz="2900" b="1" dirty="0"/>
                        <a:t> 운송 및 창고업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900" b="1" dirty="0"/>
                        <a:t>UT : </a:t>
                      </a:r>
                      <a:r>
                        <a:rPr lang="ko-KR" altLang="en-US" sz="2900" b="1" dirty="0"/>
                        <a:t>유틸리티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900" b="1" dirty="0"/>
                        <a:t>WT : </a:t>
                      </a:r>
                      <a:r>
                        <a:rPr lang="ko-KR" altLang="en-US" sz="2900" b="1" dirty="0"/>
                        <a:t>도매업</a:t>
                      </a:r>
                      <a:r>
                        <a:rPr lang="en-US" altLang="ko-KR" sz="2900" b="1" dirty="0"/>
                        <a:t> </a:t>
                      </a:r>
                      <a:endParaRPr lang="ko-KR" altLang="en-US" sz="29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395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0508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3">
            <a:extLst>
              <a:ext uri="{FF2B5EF4-FFF2-40B4-BE49-F238E27FC236}">
                <a16:creationId xmlns:a16="http://schemas.microsoft.com/office/drawing/2014/main" id="{3150178F-79E4-4C4E-8F02-845B785A4513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4288" y="0"/>
            <a:ext cx="29144912" cy="1640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33023769-5DD3-4240-A72D-5B864EA24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8" y="0"/>
            <a:ext cx="29144912" cy="164099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89" name="Freeform 32">
            <a:extLst>
              <a:ext uri="{FF2B5EF4-FFF2-40B4-BE49-F238E27FC236}">
                <a16:creationId xmlns:a16="http://schemas.microsoft.com/office/drawing/2014/main" id="{9DEAC5AA-D060-44BB-8F27-75D3E88EEAEF}"/>
              </a:ext>
            </a:extLst>
          </p:cNvPr>
          <p:cNvSpPr>
            <a:spLocks/>
          </p:cNvSpPr>
          <p:nvPr/>
        </p:nvSpPr>
        <p:spPr bwMode="auto">
          <a:xfrm>
            <a:off x="14288" y="0"/>
            <a:ext cx="25477787" cy="2198688"/>
          </a:xfrm>
          <a:custGeom>
            <a:avLst/>
            <a:gdLst>
              <a:gd name="T0" fmla="*/ 16049 w 16049"/>
              <a:gd name="T1" fmla="*/ 1385 h 1385"/>
              <a:gd name="T2" fmla="*/ 0 w 16049"/>
              <a:gd name="T3" fmla="*/ 1385 h 1385"/>
              <a:gd name="T4" fmla="*/ 0 w 16049"/>
              <a:gd name="T5" fmla="*/ 0 h 1385"/>
              <a:gd name="T6" fmla="*/ 15446 w 16049"/>
              <a:gd name="T7" fmla="*/ 0 h 1385"/>
              <a:gd name="T8" fmla="*/ 16049 w 16049"/>
              <a:gd name="T9" fmla="*/ 1385 h 1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049" h="1385">
                <a:moveTo>
                  <a:pt x="16049" y="1385"/>
                </a:moveTo>
                <a:lnTo>
                  <a:pt x="0" y="1385"/>
                </a:lnTo>
                <a:lnTo>
                  <a:pt x="0" y="0"/>
                </a:lnTo>
                <a:lnTo>
                  <a:pt x="15446" y="0"/>
                </a:lnTo>
                <a:lnTo>
                  <a:pt x="16049" y="1385"/>
                </a:lnTo>
                <a:close/>
              </a:path>
            </a:pathLst>
          </a:custGeom>
          <a:solidFill>
            <a:srgbClr val="F4A60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0" name="Freeform 33">
            <a:extLst>
              <a:ext uri="{FF2B5EF4-FFF2-40B4-BE49-F238E27FC236}">
                <a16:creationId xmlns:a16="http://schemas.microsoft.com/office/drawing/2014/main" id="{85210BF4-7012-408F-AF8A-AC2434BF2F77}"/>
              </a:ext>
            </a:extLst>
          </p:cNvPr>
          <p:cNvSpPr>
            <a:spLocks/>
          </p:cNvSpPr>
          <p:nvPr/>
        </p:nvSpPr>
        <p:spPr bwMode="auto">
          <a:xfrm>
            <a:off x="25876250" y="317500"/>
            <a:ext cx="3282950" cy="1563688"/>
          </a:xfrm>
          <a:custGeom>
            <a:avLst/>
            <a:gdLst>
              <a:gd name="T0" fmla="*/ 430 w 2068"/>
              <a:gd name="T1" fmla="*/ 985 h 985"/>
              <a:gd name="T2" fmla="*/ 2068 w 2068"/>
              <a:gd name="T3" fmla="*/ 985 h 985"/>
              <a:gd name="T4" fmla="*/ 2068 w 2068"/>
              <a:gd name="T5" fmla="*/ 0 h 985"/>
              <a:gd name="T6" fmla="*/ 0 w 2068"/>
              <a:gd name="T7" fmla="*/ 0 h 985"/>
              <a:gd name="T8" fmla="*/ 430 w 2068"/>
              <a:gd name="T9" fmla="*/ 985 h 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68" h="985">
                <a:moveTo>
                  <a:pt x="430" y="985"/>
                </a:moveTo>
                <a:lnTo>
                  <a:pt x="2068" y="985"/>
                </a:lnTo>
                <a:lnTo>
                  <a:pt x="2068" y="0"/>
                </a:lnTo>
                <a:lnTo>
                  <a:pt x="0" y="0"/>
                </a:lnTo>
                <a:lnTo>
                  <a:pt x="430" y="985"/>
                </a:lnTo>
                <a:close/>
              </a:path>
            </a:pathLst>
          </a:custGeom>
          <a:solidFill>
            <a:srgbClr val="3F53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1" name="Rectangle 34">
            <a:extLst>
              <a:ext uri="{FF2B5EF4-FFF2-40B4-BE49-F238E27FC236}">
                <a16:creationId xmlns:a16="http://schemas.microsoft.com/office/drawing/2014/main" id="{A8E09F71-86C7-4D65-8F31-5F04DF052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725" y="517525"/>
            <a:ext cx="76200" cy="11636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2" name="Rectangle 35">
            <a:extLst>
              <a:ext uri="{FF2B5EF4-FFF2-40B4-BE49-F238E27FC236}">
                <a16:creationId xmlns:a16="http://schemas.microsoft.com/office/drawing/2014/main" id="{15D44760-8C35-4E16-BC99-4626A48DF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75" y="409575"/>
            <a:ext cx="4610686" cy="118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77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Chapter 2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3" name="Rectangle 36">
            <a:extLst>
              <a:ext uri="{FF2B5EF4-FFF2-40B4-BE49-F238E27FC236}">
                <a16:creationId xmlns:a16="http://schemas.microsoft.com/office/drawing/2014/main" id="{0B0D7AFE-B146-42FB-B95C-1B81F836D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5150" y="641350"/>
            <a:ext cx="1438855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가설 </a:t>
            </a:r>
            <a:r>
              <a:rPr lang="en-US" altLang="ko-KR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3</a:t>
            </a:r>
            <a:r>
              <a:rPr lang="ko-KR" altLang="en-US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 </a:t>
            </a:r>
            <a:r>
              <a:rPr lang="en-US" altLang="ko-KR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–</a:t>
            </a:r>
            <a:r>
              <a:rPr lang="ko-KR" altLang="en-US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 운영기관에 따른 산재발생확률의 차이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03" name="Rectangle 46">
            <a:extLst>
              <a:ext uri="{FF2B5EF4-FFF2-40B4-BE49-F238E27FC236}">
                <a16:creationId xmlns:a16="http://schemas.microsoft.com/office/drawing/2014/main" id="{007F679F-B748-492A-99C8-C5C6D0D89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6825" y="2840039"/>
            <a:ext cx="26804937" cy="1147683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" name="Rectangle 45">
            <a:extLst>
              <a:ext uri="{FF2B5EF4-FFF2-40B4-BE49-F238E27FC236}">
                <a16:creationId xmlns:a16="http://schemas.microsoft.com/office/drawing/2014/main" id="{43D8E701-1BDB-9CF3-BB2F-BA64C597A3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5561" y="14944860"/>
            <a:ext cx="17222663" cy="66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운영기관에 따라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서</a:t>
            </a:r>
            <a:r>
              <a:rPr kumimoji="0" lang="en-US" altLang="ko-KR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 </a:t>
            </a:r>
            <a:r>
              <a:rPr kumimoji="0" lang="ko-KR" altLang="en-US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산재발생의 확률 차이가 존재하나 그 차이가 미미함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369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3">
            <a:extLst>
              <a:ext uri="{FF2B5EF4-FFF2-40B4-BE49-F238E27FC236}">
                <a16:creationId xmlns:a16="http://schemas.microsoft.com/office/drawing/2014/main" id="{3150178F-79E4-4C4E-8F02-845B785A4513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4288" y="0"/>
            <a:ext cx="29144912" cy="1640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33023769-5DD3-4240-A72D-5B864EA24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8" y="0"/>
            <a:ext cx="29144912" cy="164099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89" name="Freeform 32">
            <a:extLst>
              <a:ext uri="{FF2B5EF4-FFF2-40B4-BE49-F238E27FC236}">
                <a16:creationId xmlns:a16="http://schemas.microsoft.com/office/drawing/2014/main" id="{9DEAC5AA-D060-44BB-8F27-75D3E88EEAEF}"/>
              </a:ext>
            </a:extLst>
          </p:cNvPr>
          <p:cNvSpPr>
            <a:spLocks/>
          </p:cNvSpPr>
          <p:nvPr/>
        </p:nvSpPr>
        <p:spPr bwMode="auto">
          <a:xfrm>
            <a:off x="14288" y="0"/>
            <a:ext cx="25477787" cy="2198688"/>
          </a:xfrm>
          <a:custGeom>
            <a:avLst/>
            <a:gdLst>
              <a:gd name="T0" fmla="*/ 16049 w 16049"/>
              <a:gd name="T1" fmla="*/ 1385 h 1385"/>
              <a:gd name="T2" fmla="*/ 0 w 16049"/>
              <a:gd name="T3" fmla="*/ 1385 h 1385"/>
              <a:gd name="T4" fmla="*/ 0 w 16049"/>
              <a:gd name="T5" fmla="*/ 0 h 1385"/>
              <a:gd name="T6" fmla="*/ 15446 w 16049"/>
              <a:gd name="T7" fmla="*/ 0 h 1385"/>
              <a:gd name="T8" fmla="*/ 16049 w 16049"/>
              <a:gd name="T9" fmla="*/ 1385 h 1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049" h="1385">
                <a:moveTo>
                  <a:pt x="16049" y="1385"/>
                </a:moveTo>
                <a:lnTo>
                  <a:pt x="0" y="1385"/>
                </a:lnTo>
                <a:lnTo>
                  <a:pt x="0" y="0"/>
                </a:lnTo>
                <a:lnTo>
                  <a:pt x="15446" y="0"/>
                </a:lnTo>
                <a:lnTo>
                  <a:pt x="16049" y="1385"/>
                </a:lnTo>
                <a:close/>
              </a:path>
            </a:pathLst>
          </a:custGeom>
          <a:solidFill>
            <a:srgbClr val="F4A60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0" name="Freeform 33">
            <a:extLst>
              <a:ext uri="{FF2B5EF4-FFF2-40B4-BE49-F238E27FC236}">
                <a16:creationId xmlns:a16="http://schemas.microsoft.com/office/drawing/2014/main" id="{85210BF4-7012-408F-AF8A-AC2434BF2F77}"/>
              </a:ext>
            </a:extLst>
          </p:cNvPr>
          <p:cNvSpPr>
            <a:spLocks/>
          </p:cNvSpPr>
          <p:nvPr/>
        </p:nvSpPr>
        <p:spPr bwMode="auto">
          <a:xfrm>
            <a:off x="25876250" y="317500"/>
            <a:ext cx="3282950" cy="1563688"/>
          </a:xfrm>
          <a:custGeom>
            <a:avLst/>
            <a:gdLst>
              <a:gd name="T0" fmla="*/ 430 w 2068"/>
              <a:gd name="T1" fmla="*/ 985 h 985"/>
              <a:gd name="T2" fmla="*/ 2068 w 2068"/>
              <a:gd name="T3" fmla="*/ 985 h 985"/>
              <a:gd name="T4" fmla="*/ 2068 w 2068"/>
              <a:gd name="T5" fmla="*/ 0 h 985"/>
              <a:gd name="T6" fmla="*/ 0 w 2068"/>
              <a:gd name="T7" fmla="*/ 0 h 985"/>
              <a:gd name="T8" fmla="*/ 430 w 2068"/>
              <a:gd name="T9" fmla="*/ 985 h 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68" h="985">
                <a:moveTo>
                  <a:pt x="430" y="985"/>
                </a:moveTo>
                <a:lnTo>
                  <a:pt x="2068" y="985"/>
                </a:lnTo>
                <a:lnTo>
                  <a:pt x="2068" y="0"/>
                </a:lnTo>
                <a:lnTo>
                  <a:pt x="0" y="0"/>
                </a:lnTo>
                <a:lnTo>
                  <a:pt x="430" y="985"/>
                </a:lnTo>
                <a:close/>
              </a:path>
            </a:pathLst>
          </a:custGeom>
          <a:solidFill>
            <a:srgbClr val="3F53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1" name="Rectangle 34">
            <a:extLst>
              <a:ext uri="{FF2B5EF4-FFF2-40B4-BE49-F238E27FC236}">
                <a16:creationId xmlns:a16="http://schemas.microsoft.com/office/drawing/2014/main" id="{A8E09F71-86C7-4D65-8F31-5F04DF052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725" y="517525"/>
            <a:ext cx="76200" cy="11636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2" name="Rectangle 35">
            <a:extLst>
              <a:ext uri="{FF2B5EF4-FFF2-40B4-BE49-F238E27FC236}">
                <a16:creationId xmlns:a16="http://schemas.microsoft.com/office/drawing/2014/main" id="{15D44760-8C35-4E16-BC99-4626A48DF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75" y="409575"/>
            <a:ext cx="4610686" cy="118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77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Chapter 2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3" name="Rectangle 36">
            <a:extLst>
              <a:ext uri="{FF2B5EF4-FFF2-40B4-BE49-F238E27FC236}">
                <a16:creationId xmlns:a16="http://schemas.microsoft.com/office/drawing/2014/main" id="{0B0D7AFE-B146-42FB-B95C-1B81F836D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5150" y="641350"/>
            <a:ext cx="1300356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가설 </a:t>
            </a:r>
            <a:r>
              <a:rPr lang="en-US" altLang="ko-KR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4</a:t>
            </a:r>
            <a:r>
              <a:rPr lang="ko-KR" altLang="en-US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 </a:t>
            </a:r>
            <a:r>
              <a:rPr lang="en-US" altLang="ko-KR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–</a:t>
            </a:r>
            <a:r>
              <a:rPr lang="ko-KR" altLang="en-US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 연도에 따른 산재발생확률의 차이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03" name="Rectangle 46">
            <a:extLst>
              <a:ext uri="{FF2B5EF4-FFF2-40B4-BE49-F238E27FC236}">
                <a16:creationId xmlns:a16="http://schemas.microsoft.com/office/drawing/2014/main" id="{007F679F-B748-492A-99C8-C5C6D0D89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6825" y="2840039"/>
            <a:ext cx="26804937" cy="1147683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" name="Rectangle 45">
            <a:extLst>
              <a:ext uri="{FF2B5EF4-FFF2-40B4-BE49-F238E27FC236}">
                <a16:creationId xmlns:a16="http://schemas.microsoft.com/office/drawing/2014/main" id="{43D8E701-1BDB-9CF3-BB2F-BA64C597A3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4544" y="14958220"/>
            <a:ext cx="22249681" cy="66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연도</a:t>
            </a:r>
            <a:r>
              <a:rPr kumimoji="0" lang="ko-KR" altLang="en-US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에 따라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서</a:t>
            </a:r>
            <a:r>
              <a:rPr kumimoji="0" lang="en-US" altLang="ko-KR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 </a:t>
            </a:r>
            <a:r>
              <a:rPr kumimoji="0" lang="ko-KR" altLang="en-US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산재발생의 확률 차이가 존재하나 차이가 그다지 크지 않음을 확인할 수 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있음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082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3">
            <a:extLst>
              <a:ext uri="{FF2B5EF4-FFF2-40B4-BE49-F238E27FC236}">
                <a16:creationId xmlns:a16="http://schemas.microsoft.com/office/drawing/2014/main" id="{3150178F-79E4-4C4E-8F02-845B785A4513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4288" y="0"/>
            <a:ext cx="29144912" cy="1640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33023769-5DD3-4240-A72D-5B864EA24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8" y="0"/>
            <a:ext cx="29144912" cy="164099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89" name="Freeform 32">
            <a:extLst>
              <a:ext uri="{FF2B5EF4-FFF2-40B4-BE49-F238E27FC236}">
                <a16:creationId xmlns:a16="http://schemas.microsoft.com/office/drawing/2014/main" id="{9DEAC5AA-D060-44BB-8F27-75D3E88EEAEF}"/>
              </a:ext>
            </a:extLst>
          </p:cNvPr>
          <p:cNvSpPr>
            <a:spLocks/>
          </p:cNvSpPr>
          <p:nvPr/>
        </p:nvSpPr>
        <p:spPr bwMode="auto">
          <a:xfrm>
            <a:off x="14288" y="0"/>
            <a:ext cx="25477787" cy="2198688"/>
          </a:xfrm>
          <a:custGeom>
            <a:avLst/>
            <a:gdLst>
              <a:gd name="T0" fmla="*/ 16049 w 16049"/>
              <a:gd name="T1" fmla="*/ 1385 h 1385"/>
              <a:gd name="T2" fmla="*/ 0 w 16049"/>
              <a:gd name="T3" fmla="*/ 1385 h 1385"/>
              <a:gd name="T4" fmla="*/ 0 w 16049"/>
              <a:gd name="T5" fmla="*/ 0 h 1385"/>
              <a:gd name="T6" fmla="*/ 15446 w 16049"/>
              <a:gd name="T7" fmla="*/ 0 h 1385"/>
              <a:gd name="T8" fmla="*/ 16049 w 16049"/>
              <a:gd name="T9" fmla="*/ 1385 h 1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049" h="1385">
                <a:moveTo>
                  <a:pt x="16049" y="1385"/>
                </a:moveTo>
                <a:lnTo>
                  <a:pt x="0" y="1385"/>
                </a:lnTo>
                <a:lnTo>
                  <a:pt x="0" y="0"/>
                </a:lnTo>
                <a:lnTo>
                  <a:pt x="15446" y="0"/>
                </a:lnTo>
                <a:lnTo>
                  <a:pt x="16049" y="1385"/>
                </a:lnTo>
                <a:close/>
              </a:path>
            </a:pathLst>
          </a:custGeom>
          <a:solidFill>
            <a:srgbClr val="F4A60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0" name="Freeform 33">
            <a:extLst>
              <a:ext uri="{FF2B5EF4-FFF2-40B4-BE49-F238E27FC236}">
                <a16:creationId xmlns:a16="http://schemas.microsoft.com/office/drawing/2014/main" id="{85210BF4-7012-408F-AF8A-AC2434BF2F77}"/>
              </a:ext>
            </a:extLst>
          </p:cNvPr>
          <p:cNvSpPr>
            <a:spLocks/>
          </p:cNvSpPr>
          <p:nvPr/>
        </p:nvSpPr>
        <p:spPr bwMode="auto">
          <a:xfrm>
            <a:off x="25876250" y="317500"/>
            <a:ext cx="3282950" cy="1563688"/>
          </a:xfrm>
          <a:custGeom>
            <a:avLst/>
            <a:gdLst>
              <a:gd name="T0" fmla="*/ 430 w 2068"/>
              <a:gd name="T1" fmla="*/ 985 h 985"/>
              <a:gd name="T2" fmla="*/ 2068 w 2068"/>
              <a:gd name="T3" fmla="*/ 985 h 985"/>
              <a:gd name="T4" fmla="*/ 2068 w 2068"/>
              <a:gd name="T5" fmla="*/ 0 h 985"/>
              <a:gd name="T6" fmla="*/ 0 w 2068"/>
              <a:gd name="T7" fmla="*/ 0 h 985"/>
              <a:gd name="T8" fmla="*/ 430 w 2068"/>
              <a:gd name="T9" fmla="*/ 985 h 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68" h="985">
                <a:moveTo>
                  <a:pt x="430" y="985"/>
                </a:moveTo>
                <a:lnTo>
                  <a:pt x="2068" y="985"/>
                </a:lnTo>
                <a:lnTo>
                  <a:pt x="2068" y="0"/>
                </a:lnTo>
                <a:lnTo>
                  <a:pt x="0" y="0"/>
                </a:lnTo>
                <a:lnTo>
                  <a:pt x="430" y="985"/>
                </a:lnTo>
                <a:close/>
              </a:path>
            </a:pathLst>
          </a:custGeom>
          <a:solidFill>
            <a:srgbClr val="3F53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1" name="Rectangle 34">
            <a:extLst>
              <a:ext uri="{FF2B5EF4-FFF2-40B4-BE49-F238E27FC236}">
                <a16:creationId xmlns:a16="http://schemas.microsoft.com/office/drawing/2014/main" id="{A8E09F71-86C7-4D65-8F31-5F04DF052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725" y="517525"/>
            <a:ext cx="76200" cy="11636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2" name="Rectangle 35">
            <a:extLst>
              <a:ext uri="{FF2B5EF4-FFF2-40B4-BE49-F238E27FC236}">
                <a16:creationId xmlns:a16="http://schemas.microsoft.com/office/drawing/2014/main" id="{15D44760-8C35-4E16-BC99-4626A48DF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75" y="409575"/>
            <a:ext cx="4610686" cy="118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77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Chapter 2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3" name="Rectangle 36">
            <a:extLst>
              <a:ext uri="{FF2B5EF4-FFF2-40B4-BE49-F238E27FC236}">
                <a16:creationId xmlns:a16="http://schemas.microsoft.com/office/drawing/2014/main" id="{0B0D7AFE-B146-42FB-B95C-1B81F836D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5150" y="641350"/>
            <a:ext cx="1438855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가설 </a:t>
            </a:r>
            <a:r>
              <a:rPr lang="en-US" altLang="ko-KR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5</a:t>
            </a:r>
            <a:r>
              <a:rPr lang="ko-KR" altLang="en-US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 </a:t>
            </a:r>
            <a:r>
              <a:rPr lang="en-US" altLang="ko-KR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–</a:t>
            </a:r>
            <a:r>
              <a:rPr lang="ko-KR" altLang="en-US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 근무시간에 따른 산재발생확률의 차이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03" name="Rectangle 46">
            <a:extLst>
              <a:ext uri="{FF2B5EF4-FFF2-40B4-BE49-F238E27FC236}">
                <a16:creationId xmlns:a16="http://schemas.microsoft.com/office/drawing/2014/main" id="{007F679F-B748-492A-99C8-C5C6D0D89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6825" y="2840039"/>
            <a:ext cx="26804937" cy="1147683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" name="Rectangle 45">
            <a:extLst>
              <a:ext uri="{FF2B5EF4-FFF2-40B4-BE49-F238E27FC236}">
                <a16:creationId xmlns:a16="http://schemas.microsoft.com/office/drawing/2014/main" id="{43D8E701-1BDB-9CF3-BB2F-BA64C597A3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6144" y="14958220"/>
            <a:ext cx="25712167" cy="66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근무시간에 따라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서</a:t>
            </a:r>
            <a:r>
              <a:rPr kumimoji="0" lang="en-US" altLang="ko-KR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 </a:t>
            </a:r>
            <a:r>
              <a:rPr kumimoji="0" lang="ko-KR" altLang="en-US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산재발생의 확률 차이가 존재</a:t>
            </a:r>
            <a:r>
              <a:rPr kumimoji="0" lang="en-US" altLang="ko-KR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. </a:t>
            </a:r>
            <a:r>
              <a:rPr kumimoji="0" lang="ko-KR" altLang="en-US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근무시간이 매우 높다고 산재발생확률이 높은 것은 아님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390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3">
            <a:extLst>
              <a:ext uri="{FF2B5EF4-FFF2-40B4-BE49-F238E27FC236}">
                <a16:creationId xmlns:a16="http://schemas.microsoft.com/office/drawing/2014/main" id="{3150178F-79E4-4C4E-8F02-845B785A4513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4288" y="0"/>
            <a:ext cx="29144912" cy="1640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33023769-5DD3-4240-A72D-5B864EA24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8" y="0"/>
            <a:ext cx="29144912" cy="164099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89" name="Freeform 32">
            <a:extLst>
              <a:ext uri="{FF2B5EF4-FFF2-40B4-BE49-F238E27FC236}">
                <a16:creationId xmlns:a16="http://schemas.microsoft.com/office/drawing/2014/main" id="{9DEAC5AA-D060-44BB-8F27-75D3E88EEAEF}"/>
              </a:ext>
            </a:extLst>
          </p:cNvPr>
          <p:cNvSpPr>
            <a:spLocks/>
          </p:cNvSpPr>
          <p:nvPr/>
        </p:nvSpPr>
        <p:spPr bwMode="auto">
          <a:xfrm>
            <a:off x="14288" y="0"/>
            <a:ext cx="25477787" cy="2198688"/>
          </a:xfrm>
          <a:custGeom>
            <a:avLst/>
            <a:gdLst>
              <a:gd name="T0" fmla="*/ 16049 w 16049"/>
              <a:gd name="T1" fmla="*/ 1385 h 1385"/>
              <a:gd name="T2" fmla="*/ 0 w 16049"/>
              <a:gd name="T3" fmla="*/ 1385 h 1385"/>
              <a:gd name="T4" fmla="*/ 0 w 16049"/>
              <a:gd name="T5" fmla="*/ 0 h 1385"/>
              <a:gd name="T6" fmla="*/ 15446 w 16049"/>
              <a:gd name="T7" fmla="*/ 0 h 1385"/>
              <a:gd name="T8" fmla="*/ 16049 w 16049"/>
              <a:gd name="T9" fmla="*/ 1385 h 1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049" h="1385">
                <a:moveTo>
                  <a:pt x="16049" y="1385"/>
                </a:moveTo>
                <a:lnTo>
                  <a:pt x="0" y="1385"/>
                </a:lnTo>
                <a:lnTo>
                  <a:pt x="0" y="0"/>
                </a:lnTo>
                <a:lnTo>
                  <a:pt x="15446" y="0"/>
                </a:lnTo>
                <a:lnTo>
                  <a:pt x="16049" y="1385"/>
                </a:lnTo>
                <a:close/>
              </a:path>
            </a:pathLst>
          </a:custGeom>
          <a:solidFill>
            <a:srgbClr val="F4A60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0" name="Freeform 33">
            <a:extLst>
              <a:ext uri="{FF2B5EF4-FFF2-40B4-BE49-F238E27FC236}">
                <a16:creationId xmlns:a16="http://schemas.microsoft.com/office/drawing/2014/main" id="{85210BF4-7012-408F-AF8A-AC2434BF2F77}"/>
              </a:ext>
            </a:extLst>
          </p:cNvPr>
          <p:cNvSpPr>
            <a:spLocks/>
          </p:cNvSpPr>
          <p:nvPr/>
        </p:nvSpPr>
        <p:spPr bwMode="auto">
          <a:xfrm>
            <a:off x="25876250" y="317500"/>
            <a:ext cx="3282950" cy="1563688"/>
          </a:xfrm>
          <a:custGeom>
            <a:avLst/>
            <a:gdLst>
              <a:gd name="T0" fmla="*/ 430 w 2068"/>
              <a:gd name="T1" fmla="*/ 985 h 985"/>
              <a:gd name="T2" fmla="*/ 2068 w 2068"/>
              <a:gd name="T3" fmla="*/ 985 h 985"/>
              <a:gd name="T4" fmla="*/ 2068 w 2068"/>
              <a:gd name="T5" fmla="*/ 0 h 985"/>
              <a:gd name="T6" fmla="*/ 0 w 2068"/>
              <a:gd name="T7" fmla="*/ 0 h 985"/>
              <a:gd name="T8" fmla="*/ 430 w 2068"/>
              <a:gd name="T9" fmla="*/ 985 h 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68" h="985">
                <a:moveTo>
                  <a:pt x="430" y="985"/>
                </a:moveTo>
                <a:lnTo>
                  <a:pt x="2068" y="985"/>
                </a:lnTo>
                <a:lnTo>
                  <a:pt x="2068" y="0"/>
                </a:lnTo>
                <a:lnTo>
                  <a:pt x="0" y="0"/>
                </a:lnTo>
                <a:lnTo>
                  <a:pt x="430" y="985"/>
                </a:lnTo>
                <a:close/>
              </a:path>
            </a:pathLst>
          </a:custGeom>
          <a:solidFill>
            <a:srgbClr val="3F53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1" name="Rectangle 34">
            <a:extLst>
              <a:ext uri="{FF2B5EF4-FFF2-40B4-BE49-F238E27FC236}">
                <a16:creationId xmlns:a16="http://schemas.microsoft.com/office/drawing/2014/main" id="{A8E09F71-86C7-4D65-8F31-5F04DF052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725" y="517525"/>
            <a:ext cx="76200" cy="11636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2" name="Rectangle 35">
            <a:extLst>
              <a:ext uri="{FF2B5EF4-FFF2-40B4-BE49-F238E27FC236}">
                <a16:creationId xmlns:a16="http://schemas.microsoft.com/office/drawing/2014/main" id="{15D44760-8C35-4E16-BC99-4626A48DF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75" y="409575"/>
            <a:ext cx="4610686" cy="118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77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Chapter 2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3" name="Rectangle 36">
            <a:extLst>
              <a:ext uri="{FF2B5EF4-FFF2-40B4-BE49-F238E27FC236}">
                <a16:creationId xmlns:a16="http://schemas.microsoft.com/office/drawing/2014/main" id="{0B0D7AFE-B146-42FB-B95C-1B81F836D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5150" y="641350"/>
            <a:ext cx="1627368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사망자</a:t>
            </a:r>
            <a:r>
              <a:rPr lang="en-US" altLang="ko-KR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, </a:t>
            </a:r>
            <a:r>
              <a:rPr lang="ko-KR" altLang="en-US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부상자</a:t>
            </a:r>
            <a:r>
              <a:rPr lang="en-US" altLang="ko-KR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, </a:t>
            </a:r>
            <a:r>
              <a:rPr lang="ko-KR" altLang="en-US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결근</a:t>
            </a:r>
            <a:r>
              <a:rPr lang="en-US" altLang="ko-KR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, </a:t>
            </a:r>
            <a:r>
              <a:rPr lang="ko-KR" altLang="en-US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근로불가 발생여부에 따른 차이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03" name="Rectangle 46">
            <a:extLst>
              <a:ext uri="{FF2B5EF4-FFF2-40B4-BE49-F238E27FC236}">
                <a16:creationId xmlns:a16="http://schemas.microsoft.com/office/drawing/2014/main" id="{007F679F-B748-492A-99C8-C5C6D0D89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6825" y="2840038"/>
            <a:ext cx="26804937" cy="1305242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496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3">
            <a:extLst>
              <a:ext uri="{FF2B5EF4-FFF2-40B4-BE49-F238E27FC236}">
                <a16:creationId xmlns:a16="http://schemas.microsoft.com/office/drawing/2014/main" id="{3150178F-79E4-4C4E-8F02-845B785A4513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4288" y="0"/>
            <a:ext cx="29144912" cy="1640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33023769-5DD3-4240-A72D-5B864EA24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8" y="0"/>
            <a:ext cx="29144912" cy="164099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89" name="Freeform 32">
            <a:extLst>
              <a:ext uri="{FF2B5EF4-FFF2-40B4-BE49-F238E27FC236}">
                <a16:creationId xmlns:a16="http://schemas.microsoft.com/office/drawing/2014/main" id="{9DEAC5AA-D060-44BB-8F27-75D3E88EEAEF}"/>
              </a:ext>
            </a:extLst>
          </p:cNvPr>
          <p:cNvSpPr>
            <a:spLocks/>
          </p:cNvSpPr>
          <p:nvPr/>
        </p:nvSpPr>
        <p:spPr bwMode="auto">
          <a:xfrm>
            <a:off x="14288" y="0"/>
            <a:ext cx="25477787" cy="2198688"/>
          </a:xfrm>
          <a:custGeom>
            <a:avLst/>
            <a:gdLst>
              <a:gd name="T0" fmla="*/ 16049 w 16049"/>
              <a:gd name="T1" fmla="*/ 1385 h 1385"/>
              <a:gd name="T2" fmla="*/ 0 w 16049"/>
              <a:gd name="T3" fmla="*/ 1385 h 1385"/>
              <a:gd name="T4" fmla="*/ 0 w 16049"/>
              <a:gd name="T5" fmla="*/ 0 h 1385"/>
              <a:gd name="T6" fmla="*/ 15446 w 16049"/>
              <a:gd name="T7" fmla="*/ 0 h 1385"/>
              <a:gd name="T8" fmla="*/ 16049 w 16049"/>
              <a:gd name="T9" fmla="*/ 1385 h 1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049" h="1385">
                <a:moveTo>
                  <a:pt x="16049" y="1385"/>
                </a:moveTo>
                <a:lnTo>
                  <a:pt x="0" y="1385"/>
                </a:lnTo>
                <a:lnTo>
                  <a:pt x="0" y="0"/>
                </a:lnTo>
                <a:lnTo>
                  <a:pt x="15446" y="0"/>
                </a:lnTo>
                <a:lnTo>
                  <a:pt x="16049" y="1385"/>
                </a:lnTo>
                <a:close/>
              </a:path>
            </a:pathLst>
          </a:custGeom>
          <a:solidFill>
            <a:srgbClr val="F4A60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0" name="Freeform 33">
            <a:extLst>
              <a:ext uri="{FF2B5EF4-FFF2-40B4-BE49-F238E27FC236}">
                <a16:creationId xmlns:a16="http://schemas.microsoft.com/office/drawing/2014/main" id="{85210BF4-7012-408F-AF8A-AC2434BF2F77}"/>
              </a:ext>
            </a:extLst>
          </p:cNvPr>
          <p:cNvSpPr>
            <a:spLocks/>
          </p:cNvSpPr>
          <p:nvPr/>
        </p:nvSpPr>
        <p:spPr bwMode="auto">
          <a:xfrm>
            <a:off x="25876250" y="317500"/>
            <a:ext cx="3282950" cy="1563688"/>
          </a:xfrm>
          <a:custGeom>
            <a:avLst/>
            <a:gdLst>
              <a:gd name="T0" fmla="*/ 430 w 2068"/>
              <a:gd name="T1" fmla="*/ 985 h 985"/>
              <a:gd name="T2" fmla="*/ 2068 w 2068"/>
              <a:gd name="T3" fmla="*/ 985 h 985"/>
              <a:gd name="T4" fmla="*/ 2068 w 2068"/>
              <a:gd name="T5" fmla="*/ 0 h 985"/>
              <a:gd name="T6" fmla="*/ 0 w 2068"/>
              <a:gd name="T7" fmla="*/ 0 h 985"/>
              <a:gd name="T8" fmla="*/ 430 w 2068"/>
              <a:gd name="T9" fmla="*/ 985 h 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68" h="985">
                <a:moveTo>
                  <a:pt x="430" y="985"/>
                </a:moveTo>
                <a:lnTo>
                  <a:pt x="2068" y="985"/>
                </a:lnTo>
                <a:lnTo>
                  <a:pt x="2068" y="0"/>
                </a:lnTo>
                <a:lnTo>
                  <a:pt x="0" y="0"/>
                </a:lnTo>
                <a:lnTo>
                  <a:pt x="430" y="985"/>
                </a:lnTo>
                <a:close/>
              </a:path>
            </a:pathLst>
          </a:custGeom>
          <a:solidFill>
            <a:srgbClr val="3F53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1" name="Rectangle 34">
            <a:extLst>
              <a:ext uri="{FF2B5EF4-FFF2-40B4-BE49-F238E27FC236}">
                <a16:creationId xmlns:a16="http://schemas.microsoft.com/office/drawing/2014/main" id="{A8E09F71-86C7-4D65-8F31-5F04DF052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725" y="517525"/>
            <a:ext cx="76200" cy="11636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2" name="Rectangle 35">
            <a:extLst>
              <a:ext uri="{FF2B5EF4-FFF2-40B4-BE49-F238E27FC236}">
                <a16:creationId xmlns:a16="http://schemas.microsoft.com/office/drawing/2014/main" id="{15D44760-8C35-4E16-BC99-4626A48DF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75" y="409575"/>
            <a:ext cx="4610686" cy="118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77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Chapter 2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3" name="Rectangle 36">
            <a:extLst>
              <a:ext uri="{FF2B5EF4-FFF2-40B4-BE49-F238E27FC236}">
                <a16:creationId xmlns:a16="http://schemas.microsoft.com/office/drawing/2014/main" id="{0B0D7AFE-B146-42FB-B95C-1B81F836D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5150" y="641350"/>
            <a:ext cx="1065676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부상자</a:t>
            </a:r>
            <a:r>
              <a:rPr lang="en-US" altLang="ko-KR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, </a:t>
            </a:r>
            <a:r>
              <a:rPr lang="ko-KR" altLang="en-US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질병 발생여부에 따른 차이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03" name="Rectangle 46">
            <a:extLst>
              <a:ext uri="{FF2B5EF4-FFF2-40B4-BE49-F238E27FC236}">
                <a16:creationId xmlns:a16="http://schemas.microsoft.com/office/drawing/2014/main" id="{007F679F-B748-492A-99C8-C5C6D0D89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6825" y="2840038"/>
            <a:ext cx="26804937" cy="1305242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354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3">
            <a:extLst>
              <a:ext uri="{FF2B5EF4-FFF2-40B4-BE49-F238E27FC236}">
                <a16:creationId xmlns:a16="http://schemas.microsoft.com/office/drawing/2014/main" id="{3150178F-79E4-4C4E-8F02-845B785A4513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4288" y="0"/>
            <a:ext cx="29144912" cy="1640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33023769-5DD3-4240-A72D-5B864EA24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670" y="0"/>
            <a:ext cx="29144912" cy="164099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89" name="Freeform 32">
            <a:extLst>
              <a:ext uri="{FF2B5EF4-FFF2-40B4-BE49-F238E27FC236}">
                <a16:creationId xmlns:a16="http://schemas.microsoft.com/office/drawing/2014/main" id="{9DEAC5AA-D060-44BB-8F27-75D3E88EEAEF}"/>
              </a:ext>
            </a:extLst>
          </p:cNvPr>
          <p:cNvSpPr>
            <a:spLocks/>
          </p:cNvSpPr>
          <p:nvPr/>
        </p:nvSpPr>
        <p:spPr bwMode="auto">
          <a:xfrm>
            <a:off x="14288" y="0"/>
            <a:ext cx="25477787" cy="2198688"/>
          </a:xfrm>
          <a:custGeom>
            <a:avLst/>
            <a:gdLst>
              <a:gd name="T0" fmla="*/ 16049 w 16049"/>
              <a:gd name="T1" fmla="*/ 1385 h 1385"/>
              <a:gd name="T2" fmla="*/ 0 w 16049"/>
              <a:gd name="T3" fmla="*/ 1385 h 1385"/>
              <a:gd name="T4" fmla="*/ 0 w 16049"/>
              <a:gd name="T5" fmla="*/ 0 h 1385"/>
              <a:gd name="T6" fmla="*/ 15446 w 16049"/>
              <a:gd name="T7" fmla="*/ 0 h 1385"/>
              <a:gd name="T8" fmla="*/ 16049 w 16049"/>
              <a:gd name="T9" fmla="*/ 1385 h 1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049" h="1385">
                <a:moveTo>
                  <a:pt x="16049" y="1385"/>
                </a:moveTo>
                <a:lnTo>
                  <a:pt x="0" y="1385"/>
                </a:lnTo>
                <a:lnTo>
                  <a:pt x="0" y="0"/>
                </a:lnTo>
                <a:lnTo>
                  <a:pt x="15446" y="0"/>
                </a:lnTo>
                <a:lnTo>
                  <a:pt x="16049" y="1385"/>
                </a:lnTo>
                <a:close/>
              </a:path>
            </a:pathLst>
          </a:custGeom>
          <a:solidFill>
            <a:srgbClr val="F4A60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0" name="Freeform 33">
            <a:extLst>
              <a:ext uri="{FF2B5EF4-FFF2-40B4-BE49-F238E27FC236}">
                <a16:creationId xmlns:a16="http://schemas.microsoft.com/office/drawing/2014/main" id="{85210BF4-7012-408F-AF8A-AC2434BF2F77}"/>
              </a:ext>
            </a:extLst>
          </p:cNvPr>
          <p:cNvSpPr>
            <a:spLocks/>
          </p:cNvSpPr>
          <p:nvPr/>
        </p:nvSpPr>
        <p:spPr bwMode="auto">
          <a:xfrm>
            <a:off x="25876250" y="317500"/>
            <a:ext cx="3282950" cy="1563688"/>
          </a:xfrm>
          <a:custGeom>
            <a:avLst/>
            <a:gdLst>
              <a:gd name="T0" fmla="*/ 430 w 2068"/>
              <a:gd name="T1" fmla="*/ 985 h 985"/>
              <a:gd name="T2" fmla="*/ 2068 w 2068"/>
              <a:gd name="T3" fmla="*/ 985 h 985"/>
              <a:gd name="T4" fmla="*/ 2068 w 2068"/>
              <a:gd name="T5" fmla="*/ 0 h 985"/>
              <a:gd name="T6" fmla="*/ 0 w 2068"/>
              <a:gd name="T7" fmla="*/ 0 h 985"/>
              <a:gd name="T8" fmla="*/ 430 w 2068"/>
              <a:gd name="T9" fmla="*/ 985 h 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68" h="985">
                <a:moveTo>
                  <a:pt x="430" y="985"/>
                </a:moveTo>
                <a:lnTo>
                  <a:pt x="2068" y="985"/>
                </a:lnTo>
                <a:lnTo>
                  <a:pt x="2068" y="0"/>
                </a:lnTo>
                <a:lnTo>
                  <a:pt x="0" y="0"/>
                </a:lnTo>
                <a:lnTo>
                  <a:pt x="430" y="985"/>
                </a:lnTo>
                <a:close/>
              </a:path>
            </a:pathLst>
          </a:custGeom>
          <a:solidFill>
            <a:srgbClr val="3F53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1" name="Rectangle 34">
            <a:extLst>
              <a:ext uri="{FF2B5EF4-FFF2-40B4-BE49-F238E27FC236}">
                <a16:creationId xmlns:a16="http://schemas.microsoft.com/office/drawing/2014/main" id="{A8E09F71-86C7-4D65-8F31-5F04DF052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725" y="517525"/>
            <a:ext cx="76200" cy="11636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2" name="Rectangle 35">
            <a:extLst>
              <a:ext uri="{FF2B5EF4-FFF2-40B4-BE49-F238E27FC236}">
                <a16:creationId xmlns:a16="http://schemas.microsoft.com/office/drawing/2014/main" id="{15D44760-8C35-4E16-BC99-4626A48DF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75" y="409575"/>
            <a:ext cx="4555734" cy="118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700" b="1" dirty="0">
                <a:solidFill>
                  <a:srgbClr val="FFFFFF"/>
                </a:solidFill>
                <a:ea typeface="에스코어 드림 7 ExtraBold" panose="020B0803030302020204" pitchFamily="34" charset="-127"/>
              </a:rPr>
              <a:t>Chapter 2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3" name="Rectangle 36">
            <a:extLst>
              <a:ext uri="{FF2B5EF4-FFF2-40B4-BE49-F238E27FC236}">
                <a16:creationId xmlns:a16="http://schemas.microsoft.com/office/drawing/2014/main" id="{0B0D7AFE-B146-42FB-B95C-1B81F836D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5150" y="641350"/>
            <a:ext cx="680955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모델링 시작 검토 사항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00" name="Rectangle 43">
            <a:extLst>
              <a:ext uri="{FF2B5EF4-FFF2-40B4-BE49-F238E27FC236}">
                <a16:creationId xmlns:a16="http://schemas.microsoft.com/office/drawing/2014/main" id="{03A94531-B26E-4E6D-BE41-81301C195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544" y="12039074"/>
            <a:ext cx="28117800" cy="66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해당 특성을 모델링 진행 시 사용할 경우 </a:t>
            </a:r>
            <a:r>
              <a:rPr kumimoji="0" lang="en-US" altLang="ko-KR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100%</a:t>
            </a:r>
            <a:r>
              <a:rPr kumimoji="0" lang="ko-KR" altLang="en-US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에 가까운 성능을 얻는 </a:t>
            </a:r>
            <a:r>
              <a:rPr kumimoji="0" lang="en-US" altLang="ko-KR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Data Leakage(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정보 누수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)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를 발생시킬 수 있음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02" name="Rectangle 45">
            <a:extLst>
              <a:ext uri="{FF2B5EF4-FFF2-40B4-BE49-F238E27FC236}">
                <a16:creationId xmlns:a16="http://schemas.microsoft.com/office/drawing/2014/main" id="{66887DD6-047E-4FB1-B97C-26D1504C2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544" y="10262394"/>
            <a:ext cx="281178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사망자나 근로불가자의 발생 여부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 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및</a:t>
            </a:r>
            <a:r>
              <a:rPr kumimoji="0" lang="ko-KR" altLang="en-US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 질병 발생 여부는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, 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예측하고자 하는 값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(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산재발생여부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)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과 관련되어 있는 특성이기 때문에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, 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모델링 시 사용할 수 있는 데이터가 아님</a:t>
            </a:r>
            <a:endParaRPr lang="en-US" altLang="ko-KR" sz="4300" b="1" dirty="0">
              <a:solidFill>
                <a:srgbClr val="3F5368"/>
              </a:solidFill>
              <a:ea typeface="에스코어 드림 5 Medium" panose="020B0503030302020204" pitchFamily="34" charset="-127"/>
            </a:endParaRPr>
          </a:p>
        </p:txBody>
      </p:sp>
      <p:sp>
        <p:nvSpPr>
          <p:cNvPr id="2" name="Freeform 94">
            <a:extLst>
              <a:ext uri="{FF2B5EF4-FFF2-40B4-BE49-F238E27FC236}">
                <a16:creationId xmlns:a16="http://schemas.microsoft.com/office/drawing/2014/main" id="{93A538E9-3DBD-1D63-8669-47DE296B3E49}"/>
              </a:ext>
            </a:extLst>
          </p:cNvPr>
          <p:cNvSpPr>
            <a:spLocks/>
          </p:cNvSpPr>
          <p:nvPr/>
        </p:nvSpPr>
        <p:spPr bwMode="auto">
          <a:xfrm>
            <a:off x="25145879" y="15354300"/>
            <a:ext cx="3787896" cy="703263"/>
          </a:xfrm>
          <a:custGeom>
            <a:avLst/>
            <a:gdLst>
              <a:gd name="T0" fmla="*/ 222 w 1556"/>
              <a:gd name="T1" fmla="*/ 443 h 443"/>
              <a:gd name="T2" fmla="*/ 200 w 1556"/>
              <a:gd name="T3" fmla="*/ 443 h 443"/>
              <a:gd name="T4" fmla="*/ 156 w 1556"/>
              <a:gd name="T5" fmla="*/ 433 h 443"/>
              <a:gd name="T6" fmla="*/ 116 w 1556"/>
              <a:gd name="T7" fmla="*/ 417 h 443"/>
              <a:gd name="T8" fmla="*/ 82 w 1556"/>
              <a:gd name="T9" fmla="*/ 393 h 443"/>
              <a:gd name="T10" fmla="*/ 50 w 1556"/>
              <a:gd name="T11" fmla="*/ 363 h 443"/>
              <a:gd name="T12" fmla="*/ 26 w 1556"/>
              <a:gd name="T13" fmla="*/ 327 h 443"/>
              <a:gd name="T14" fmla="*/ 10 w 1556"/>
              <a:gd name="T15" fmla="*/ 287 h 443"/>
              <a:gd name="T16" fmla="*/ 2 w 1556"/>
              <a:gd name="T17" fmla="*/ 245 h 443"/>
              <a:gd name="T18" fmla="*/ 0 w 1556"/>
              <a:gd name="T19" fmla="*/ 221 h 443"/>
              <a:gd name="T20" fmla="*/ 2 w 1556"/>
              <a:gd name="T21" fmla="*/ 199 h 443"/>
              <a:gd name="T22" fmla="*/ 10 w 1556"/>
              <a:gd name="T23" fmla="*/ 156 h 443"/>
              <a:gd name="T24" fmla="*/ 26 w 1556"/>
              <a:gd name="T25" fmla="*/ 116 h 443"/>
              <a:gd name="T26" fmla="*/ 50 w 1556"/>
              <a:gd name="T27" fmla="*/ 80 h 443"/>
              <a:gd name="T28" fmla="*/ 82 w 1556"/>
              <a:gd name="T29" fmla="*/ 50 h 443"/>
              <a:gd name="T30" fmla="*/ 116 w 1556"/>
              <a:gd name="T31" fmla="*/ 26 h 443"/>
              <a:gd name="T32" fmla="*/ 156 w 1556"/>
              <a:gd name="T33" fmla="*/ 10 h 443"/>
              <a:gd name="T34" fmla="*/ 200 w 1556"/>
              <a:gd name="T35" fmla="*/ 2 h 443"/>
              <a:gd name="T36" fmla="*/ 1334 w 1556"/>
              <a:gd name="T37" fmla="*/ 0 h 443"/>
              <a:gd name="T38" fmla="*/ 1358 w 1556"/>
              <a:gd name="T39" fmla="*/ 2 h 443"/>
              <a:gd name="T40" fmla="*/ 1400 w 1556"/>
              <a:gd name="T41" fmla="*/ 10 h 443"/>
              <a:gd name="T42" fmla="*/ 1440 w 1556"/>
              <a:gd name="T43" fmla="*/ 26 h 443"/>
              <a:gd name="T44" fmla="*/ 1476 w 1556"/>
              <a:gd name="T45" fmla="*/ 50 h 443"/>
              <a:gd name="T46" fmla="*/ 1506 w 1556"/>
              <a:gd name="T47" fmla="*/ 80 h 443"/>
              <a:gd name="T48" fmla="*/ 1530 w 1556"/>
              <a:gd name="T49" fmla="*/ 116 h 443"/>
              <a:gd name="T50" fmla="*/ 1546 w 1556"/>
              <a:gd name="T51" fmla="*/ 156 h 443"/>
              <a:gd name="T52" fmla="*/ 1556 w 1556"/>
              <a:gd name="T53" fmla="*/ 199 h 443"/>
              <a:gd name="T54" fmla="*/ 1556 w 1556"/>
              <a:gd name="T55" fmla="*/ 221 h 443"/>
              <a:gd name="T56" fmla="*/ 1556 w 1556"/>
              <a:gd name="T57" fmla="*/ 245 h 443"/>
              <a:gd name="T58" fmla="*/ 1546 w 1556"/>
              <a:gd name="T59" fmla="*/ 287 h 443"/>
              <a:gd name="T60" fmla="*/ 1530 w 1556"/>
              <a:gd name="T61" fmla="*/ 327 h 443"/>
              <a:gd name="T62" fmla="*/ 1506 w 1556"/>
              <a:gd name="T63" fmla="*/ 363 h 443"/>
              <a:gd name="T64" fmla="*/ 1476 w 1556"/>
              <a:gd name="T65" fmla="*/ 393 h 443"/>
              <a:gd name="T66" fmla="*/ 1440 w 1556"/>
              <a:gd name="T67" fmla="*/ 417 h 443"/>
              <a:gd name="T68" fmla="*/ 1400 w 1556"/>
              <a:gd name="T69" fmla="*/ 433 h 443"/>
              <a:gd name="T70" fmla="*/ 1358 w 1556"/>
              <a:gd name="T71" fmla="*/ 443 h 443"/>
              <a:gd name="T72" fmla="*/ 1334 w 1556"/>
              <a:gd name="T73" fmla="*/ 443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556" h="443">
                <a:moveTo>
                  <a:pt x="1334" y="443"/>
                </a:moveTo>
                <a:lnTo>
                  <a:pt x="222" y="443"/>
                </a:lnTo>
                <a:lnTo>
                  <a:pt x="222" y="443"/>
                </a:lnTo>
                <a:lnTo>
                  <a:pt x="200" y="443"/>
                </a:lnTo>
                <a:lnTo>
                  <a:pt x="178" y="439"/>
                </a:lnTo>
                <a:lnTo>
                  <a:pt x="156" y="433"/>
                </a:lnTo>
                <a:lnTo>
                  <a:pt x="136" y="427"/>
                </a:lnTo>
                <a:lnTo>
                  <a:pt x="116" y="417"/>
                </a:lnTo>
                <a:lnTo>
                  <a:pt x="98" y="405"/>
                </a:lnTo>
                <a:lnTo>
                  <a:pt x="82" y="393"/>
                </a:lnTo>
                <a:lnTo>
                  <a:pt x="66" y="379"/>
                </a:lnTo>
                <a:lnTo>
                  <a:pt x="50" y="363"/>
                </a:lnTo>
                <a:lnTo>
                  <a:pt x="38" y="345"/>
                </a:lnTo>
                <a:lnTo>
                  <a:pt x="26" y="327"/>
                </a:lnTo>
                <a:lnTo>
                  <a:pt x="18" y="307"/>
                </a:lnTo>
                <a:lnTo>
                  <a:pt x="10" y="287"/>
                </a:lnTo>
                <a:lnTo>
                  <a:pt x="4" y="267"/>
                </a:lnTo>
                <a:lnTo>
                  <a:pt x="2" y="245"/>
                </a:lnTo>
                <a:lnTo>
                  <a:pt x="0" y="221"/>
                </a:lnTo>
                <a:lnTo>
                  <a:pt x="0" y="221"/>
                </a:lnTo>
                <a:lnTo>
                  <a:pt x="0" y="221"/>
                </a:lnTo>
                <a:lnTo>
                  <a:pt x="2" y="199"/>
                </a:lnTo>
                <a:lnTo>
                  <a:pt x="4" y="178"/>
                </a:lnTo>
                <a:lnTo>
                  <a:pt x="10" y="156"/>
                </a:lnTo>
                <a:lnTo>
                  <a:pt x="18" y="136"/>
                </a:lnTo>
                <a:lnTo>
                  <a:pt x="26" y="116"/>
                </a:lnTo>
                <a:lnTo>
                  <a:pt x="38" y="98"/>
                </a:lnTo>
                <a:lnTo>
                  <a:pt x="50" y="80"/>
                </a:lnTo>
                <a:lnTo>
                  <a:pt x="66" y="66"/>
                </a:lnTo>
                <a:lnTo>
                  <a:pt x="82" y="50"/>
                </a:lnTo>
                <a:lnTo>
                  <a:pt x="98" y="38"/>
                </a:lnTo>
                <a:lnTo>
                  <a:pt x="116" y="26"/>
                </a:lnTo>
                <a:lnTo>
                  <a:pt x="136" y="18"/>
                </a:lnTo>
                <a:lnTo>
                  <a:pt x="156" y="10"/>
                </a:lnTo>
                <a:lnTo>
                  <a:pt x="178" y="4"/>
                </a:lnTo>
                <a:lnTo>
                  <a:pt x="200" y="2"/>
                </a:lnTo>
                <a:lnTo>
                  <a:pt x="222" y="0"/>
                </a:lnTo>
                <a:lnTo>
                  <a:pt x="1334" y="0"/>
                </a:lnTo>
                <a:lnTo>
                  <a:pt x="1334" y="0"/>
                </a:lnTo>
                <a:lnTo>
                  <a:pt x="1358" y="2"/>
                </a:lnTo>
                <a:lnTo>
                  <a:pt x="1380" y="4"/>
                </a:lnTo>
                <a:lnTo>
                  <a:pt x="1400" y="10"/>
                </a:lnTo>
                <a:lnTo>
                  <a:pt x="1422" y="18"/>
                </a:lnTo>
                <a:lnTo>
                  <a:pt x="1440" y="26"/>
                </a:lnTo>
                <a:lnTo>
                  <a:pt x="1458" y="38"/>
                </a:lnTo>
                <a:lnTo>
                  <a:pt x="1476" y="50"/>
                </a:lnTo>
                <a:lnTo>
                  <a:pt x="1492" y="66"/>
                </a:lnTo>
                <a:lnTo>
                  <a:pt x="1506" y="80"/>
                </a:lnTo>
                <a:lnTo>
                  <a:pt x="1518" y="98"/>
                </a:lnTo>
                <a:lnTo>
                  <a:pt x="1530" y="116"/>
                </a:lnTo>
                <a:lnTo>
                  <a:pt x="1540" y="136"/>
                </a:lnTo>
                <a:lnTo>
                  <a:pt x="1546" y="156"/>
                </a:lnTo>
                <a:lnTo>
                  <a:pt x="1552" y="178"/>
                </a:lnTo>
                <a:lnTo>
                  <a:pt x="1556" y="199"/>
                </a:lnTo>
                <a:lnTo>
                  <a:pt x="1556" y="221"/>
                </a:lnTo>
                <a:lnTo>
                  <a:pt x="1556" y="221"/>
                </a:lnTo>
                <a:lnTo>
                  <a:pt x="1556" y="221"/>
                </a:lnTo>
                <a:lnTo>
                  <a:pt x="1556" y="245"/>
                </a:lnTo>
                <a:lnTo>
                  <a:pt x="1552" y="267"/>
                </a:lnTo>
                <a:lnTo>
                  <a:pt x="1546" y="287"/>
                </a:lnTo>
                <a:lnTo>
                  <a:pt x="1540" y="307"/>
                </a:lnTo>
                <a:lnTo>
                  <a:pt x="1530" y="327"/>
                </a:lnTo>
                <a:lnTo>
                  <a:pt x="1518" y="345"/>
                </a:lnTo>
                <a:lnTo>
                  <a:pt x="1506" y="363"/>
                </a:lnTo>
                <a:lnTo>
                  <a:pt x="1492" y="379"/>
                </a:lnTo>
                <a:lnTo>
                  <a:pt x="1476" y="393"/>
                </a:lnTo>
                <a:lnTo>
                  <a:pt x="1458" y="405"/>
                </a:lnTo>
                <a:lnTo>
                  <a:pt x="1440" y="417"/>
                </a:lnTo>
                <a:lnTo>
                  <a:pt x="1422" y="427"/>
                </a:lnTo>
                <a:lnTo>
                  <a:pt x="1400" y="433"/>
                </a:lnTo>
                <a:lnTo>
                  <a:pt x="1380" y="439"/>
                </a:lnTo>
                <a:lnTo>
                  <a:pt x="1358" y="443"/>
                </a:lnTo>
                <a:lnTo>
                  <a:pt x="1334" y="443"/>
                </a:lnTo>
                <a:lnTo>
                  <a:pt x="1334" y="443"/>
                </a:lnTo>
                <a:close/>
              </a:path>
            </a:pathLst>
          </a:custGeom>
          <a:solidFill>
            <a:srgbClr val="FAA6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Rectangle 96">
            <a:extLst>
              <a:ext uri="{FF2B5EF4-FFF2-40B4-BE49-F238E27FC236}">
                <a16:creationId xmlns:a16="http://schemas.microsoft.com/office/drawing/2014/main" id="{5271AE3B-A67F-AEDC-9AF3-08D6064F34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6250" y="15411232"/>
            <a:ext cx="23923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SATETY !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43">
            <a:extLst>
              <a:ext uri="{FF2B5EF4-FFF2-40B4-BE49-F238E27FC236}">
                <a16:creationId xmlns:a16="http://schemas.microsoft.com/office/drawing/2014/main" id="{86EF74BA-A9DF-6AF9-7E85-71A6EF23B2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42" y="13386594"/>
            <a:ext cx="28108702" cy="66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따라서 해당 특성은 모델링을 할 때 사용하지 않는 것으로 결정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림 6" descr="텍스트, 명함이(가) 표시된 사진">
            <a:extLst>
              <a:ext uri="{FF2B5EF4-FFF2-40B4-BE49-F238E27FC236}">
                <a16:creationId xmlns:a16="http://schemas.microsoft.com/office/drawing/2014/main" id="{CFA6097B-02D3-8F5B-C645-A5D4C36D1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230" y="3571121"/>
            <a:ext cx="24380952" cy="617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47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3">
            <a:extLst>
              <a:ext uri="{FF2B5EF4-FFF2-40B4-BE49-F238E27FC236}">
                <a16:creationId xmlns:a16="http://schemas.microsoft.com/office/drawing/2014/main" id="{3150178F-79E4-4C4E-8F02-845B785A4513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4288" y="0"/>
            <a:ext cx="29144912" cy="1640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89" name="Freeform 32">
            <a:extLst>
              <a:ext uri="{FF2B5EF4-FFF2-40B4-BE49-F238E27FC236}">
                <a16:creationId xmlns:a16="http://schemas.microsoft.com/office/drawing/2014/main" id="{9DEAC5AA-D060-44BB-8F27-75D3E88EEAEF}"/>
              </a:ext>
            </a:extLst>
          </p:cNvPr>
          <p:cNvSpPr>
            <a:spLocks/>
          </p:cNvSpPr>
          <p:nvPr/>
        </p:nvSpPr>
        <p:spPr bwMode="auto">
          <a:xfrm>
            <a:off x="14288" y="0"/>
            <a:ext cx="25477787" cy="2198688"/>
          </a:xfrm>
          <a:custGeom>
            <a:avLst/>
            <a:gdLst>
              <a:gd name="T0" fmla="*/ 16049 w 16049"/>
              <a:gd name="T1" fmla="*/ 1385 h 1385"/>
              <a:gd name="T2" fmla="*/ 0 w 16049"/>
              <a:gd name="T3" fmla="*/ 1385 h 1385"/>
              <a:gd name="T4" fmla="*/ 0 w 16049"/>
              <a:gd name="T5" fmla="*/ 0 h 1385"/>
              <a:gd name="T6" fmla="*/ 15446 w 16049"/>
              <a:gd name="T7" fmla="*/ 0 h 1385"/>
              <a:gd name="T8" fmla="*/ 16049 w 16049"/>
              <a:gd name="T9" fmla="*/ 1385 h 1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049" h="1385">
                <a:moveTo>
                  <a:pt x="16049" y="1385"/>
                </a:moveTo>
                <a:lnTo>
                  <a:pt x="0" y="1385"/>
                </a:lnTo>
                <a:lnTo>
                  <a:pt x="0" y="0"/>
                </a:lnTo>
                <a:lnTo>
                  <a:pt x="15446" y="0"/>
                </a:lnTo>
                <a:lnTo>
                  <a:pt x="16049" y="1385"/>
                </a:lnTo>
                <a:close/>
              </a:path>
            </a:pathLst>
          </a:custGeom>
          <a:solidFill>
            <a:srgbClr val="F4A60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0" name="Freeform 33">
            <a:extLst>
              <a:ext uri="{FF2B5EF4-FFF2-40B4-BE49-F238E27FC236}">
                <a16:creationId xmlns:a16="http://schemas.microsoft.com/office/drawing/2014/main" id="{85210BF4-7012-408F-AF8A-AC2434BF2F77}"/>
              </a:ext>
            </a:extLst>
          </p:cNvPr>
          <p:cNvSpPr>
            <a:spLocks/>
          </p:cNvSpPr>
          <p:nvPr/>
        </p:nvSpPr>
        <p:spPr bwMode="auto">
          <a:xfrm>
            <a:off x="25876250" y="317500"/>
            <a:ext cx="3282950" cy="1563688"/>
          </a:xfrm>
          <a:custGeom>
            <a:avLst/>
            <a:gdLst>
              <a:gd name="T0" fmla="*/ 430 w 2068"/>
              <a:gd name="T1" fmla="*/ 985 h 985"/>
              <a:gd name="T2" fmla="*/ 2068 w 2068"/>
              <a:gd name="T3" fmla="*/ 985 h 985"/>
              <a:gd name="T4" fmla="*/ 2068 w 2068"/>
              <a:gd name="T5" fmla="*/ 0 h 985"/>
              <a:gd name="T6" fmla="*/ 0 w 2068"/>
              <a:gd name="T7" fmla="*/ 0 h 985"/>
              <a:gd name="T8" fmla="*/ 430 w 2068"/>
              <a:gd name="T9" fmla="*/ 985 h 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68" h="985">
                <a:moveTo>
                  <a:pt x="430" y="985"/>
                </a:moveTo>
                <a:lnTo>
                  <a:pt x="2068" y="985"/>
                </a:lnTo>
                <a:lnTo>
                  <a:pt x="2068" y="0"/>
                </a:lnTo>
                <a:lnTo>
                  <a:pt x="0" y="0"/>
                </a:lnTo>
                <a:lnTo>
                  <a:pt x="430" y="985"/>
                </a:lnTo>
                <a:close/>
              </a:path>
            </a:pathLst>
          </a:custGeom>
          <a:solidFill>
            <a:srgbClr val="3F53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1" name="Rectangle 34">
            <a:extLst>
              <a:ext uri="{FF2B5EF4-FFF2-40B4-BE49-F238E27FC236}">
                <a16:creationId xmlns:a16="http://schemas.microsoft.com/office/drawing/2014/main" id="{A8E09F71-86C7-4D65-8F31-5F04DF052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725" y="517525"/>
            <a:ext cx="76200" cy="11636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2" name="Rectangle 35">
            <a:extLst>
              <a:ext uri="{FF2B5EF4-FFF2-40B4-BE49-F238E27FC236}">
                <a16:creationId xmlns:a16="http://schemas.microsoft.com/office/drawing/2014/main" id="{15D44760-8C35-4E16-BC99-4626A48DF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75" y="409575"/>
            <a:ext cx="4555734" cy="118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700" b="1" dirty="0">
                <a:solidFill>
                  <a:srgbClr val="FFFFFF"/>
                </a:solidFill>
                <a:ea typeface="에스코어 드림 7 ExtraBold" panose="020B0803030302020204" pitchFamily="34" charset="-127"/>
              </a:rPr>
              <a:t>Chapter 3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3" name="Rectangle 36">
            <a:extLst>
              <a:ext uri="{FF2B5EF4-FFF2-40B4-BE49-F238E27FC236}">
                <a16:creationId xmlns:a16="http://schemas.microsoft.com/office/drawing/2014/main" id="{0B0D7AFE-B146-42FB-B95C-1B81F836D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5150" y="641350"/>
            <a:ext cx="207749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모델링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00" name="Rectangle 43">
            <a:extLst>
              <a:ext uri="{FF2B5EF4-FFF2-40B4-BE49-F238E27FC236}">
                <a16:creationId xmlns:a16="http://schemas.microsoft.com/office/drawing/2014/main" id="{03A94531-B26E-4E6D-BE41-81301C195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057" y="4647674"/>
            <a:ext cx="23457165" cy="66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Train</a:t>
            </a:r>
            <a:r>
              <a:rPr kumimoji="0" lang="ko-KR" altLang="en-US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 </a:t>
            </a:r>
            <a:r>
              <a:rPr kumimoji="0" lang="en-US" altLang="ko-KR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Set</a:t>
            </a:r>
            <a:r>
              <a:rPr kumimoji="0" lang="ko-KR" altLang="en-US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은 모델 학습</a:t>
            </a:r>
            <a:r>
              <a:rPr kumimoji="0" lang="en-US" altLang="ko-KR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, Validation Set</a:t>
            </a:r>
            <a:r>
              <a:rPr kumimoji="0" lang="ko-KR" altLang="en-US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은 모델 검증</a:t>
            </a:r>
            <a:r>
              <a:rPr kumimoji="0" lang="en-US" altLang="ko-KR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, 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Test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 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Set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은 모델 테스트를 위한 세트임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02" name="Rectangle 45">
            <a:extLst>
              <a:ext uri="{FF2B5EF4-FFF2-40B4-BE49-F238E27FC236}">
                <a16:creationId xmlns:a16="http://schemas.microsoft.com/office/drawing/2014/main" id="{66887DD6-047E-4FB1-B97C-26D1504C2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058" y="2919155"/>
            <a:ext cx="2817618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모델링을 시작하기 전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, 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데이터를 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Train Set, Validation Set, Test Set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로 나누어 주는 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3 way hold-out 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방법을 사용함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, 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이 과정에서 타겟의 값이 균일하게 분포되도록 함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Freeform 94">
            <a:extLst>
              <a:ext uri="{FF2B5EF4-FFF2-40B4-BE49-F238E27FC236}">
                <a16:creationId xmlns:a16="http://schemas.microsoft.com/office/drawing/2014/main" id="{93A538E9-3DBD-1D63-8669-47DE296B3E49}"/>
              </a:ext>
            </a:extLst>
          </p:cNvPr>
          <p:cNvSpPr>
            <a:spLocks/>
          </p:cNvSpPr>
          <p:nvPr/>
        </p:nvSpPr>
        <p:spPr bwMode="auto">
          <a:xfrm>
            <a:off x="25145879" y="15354300"/>
            <a:ext cx="3787896" cy="703263"/>
          </a:xfrm>
          <a:custGeom>
            <a:avLst/>
            <a:gdLst>
              <a:gd name="T0" fmla="*/ 222 w 1556"/>
              <a:gd name="T1" fmla="*/ 443 h 443"/>
              <a:gd name="T2" fmla="*/ 200 w 1556"/>
              <a:gd name="T3" fmla="*/ 443 h 443"/>
              <a:gd name="T4" fmla="*/ 156 w 1556"/>
              <a:gd name="T5" fmla="*/ 433 h 443"/>
              <a:gd name="T6" fmla="*/ 116 w 1556"/>
              <a:gd name="T7" fmla="*/ 417 h 443"/>
              <a:gd name="T8" fmla="*/ 82 w 1556"/>
              <a:gd name="T9" fmla="*/ 393 h 443"/>
              <a:gd name="T10" fmla="*/ 50 w 1556"/>
              <a:gd name="T11" fmla="*/ 363 h 443"/>
              <a:gd name="T12" fmla="*/ 26 w 1556"/>
              <a:gd name="T13" fmla="*/ 327 h 443"/>
              <a:gd name="T14" fmla="*/ 10 w 1556"/>
              <a:gd name="T15" fmla="*/ 287 h 443"/>
              <a:gd name="T16" fmla="*/ 2 w 1556"/>
              <a:gd name="T17" fmla="*/ 245 h 443"/>
              <a:gd name="T18" fmla="*/ 0 w 1556"/>
              <a:gd name="T19" fmla="*/ 221 h 443"/>
              <a:gd name="T20" fmla="*/ 2 w 1556"/>
              <a:gd name="T21" fmla="*/ 199 h 443"/>
              <a:gd name="T22" fmla="*/ 10 w 1556"/>
              <a:gd name="T23" fmla="*/ 156 h 443"/>
              <a:gd name="T24" fmla="*/ 26 w 1556"/>
              <a:gd name="T25" fmla="*/ 116 h 443"/>
              <a:gd name="T26" fmla="*/ 50 w 1556"/>
              <a:gd name="T27" fmla="*/ 80 h 443"/>
              <a:gd name="T28" fmla="*/ 82 w 1556"/>
              <a:gd name="T29" fmla="*/ 50 h 443"/>
              <a:gd name="T30" fmla="*/ 116 w 1556"/>
              <a:gd name="T31" fmla="*/ 26 h 443"/>
              <a:gd name="T32" fmla="*/ 156 w 1556"/>
              <a:gd name="T33" fmla="*/ 10 h 443"/>
              <a:gd name="T34" fmla="*/ 200 w 1556"/>
              <a:gd name="T35" fmla="*/ 2 h 443"/>
              <a:gd name="T36" fmla="*/ 1334 w 1556"/>
              <a:gd name="T37" fmla="*/ 0 h 443"/>
              <a:gd name="T38" fmla="*/ 1358 w 1556"/>
              <a:gd name="T39" fmla="*/ 2 h 443"/>
              <a:gd name="T40" fmla="*/ 1400 w 1556"/>
              <a:gd name="T41" fmla="*/ 10 h 443"/>
              <a:gd name="T42" fmla="*/ 1440 w 1556"/>
              <a:gd name="T43" fmla="*/ 26 h 443"/>
              <a:gd name="T44" fmla="*/ 1476 w 1556"/>
              <a:gd name="T45" fmla="*/ 50 h 443"/>
              <a:gd name="T46" fmla="*/ 1506 w 1556"/>
              <a:gd name="T47" fmla="*/ 80 h 443"/>
              <a:gd name="T48" fmla="*/ 1530 w 1556"/>
              <a:gd name="T49" fmla="*/ 116 h 443"/>
              <a:gd name="T50" fmla="*/ 1546 w 1556"/>
              <a:gd name="T51" fmla="*/ 156 h 443"/>
              <a:gd name="T52" fmla="*/ 1556 w 1556"/>
              <a:gd name="T53" fmla="*/ 199 h 443"/>
              <a:gd name="T54" fmla="*/ 1556 w 1556"/>
              <a:gd name="T55" fmla="*/ 221 h 443"/>
              <a:gd name="T56" fmla="*/ 1556 w 1556"/>
              <a:gd name="T57" fmla="*/ 245 h 443"/>
              <a:gd name="T58" fmla="*/ 1546 w 1556"/>
              <a:gd name="T59" fmla="*/ 287 h 443"/>
              <a:gd name="T60" fmla="*/ 1530 w 1556"/>
              <a:gd name="T61" fmla="*/ 327 h 443"/>
              <a:gd name="T62" fmla="*/ 1506 w 1556"/>
              <a:gd name="T63" fmla="*/ 363 h 443"/>
              <a:gd name="T64" fmla="*/ 1476 w 1556"/>
              <a:gd name="T65" fmla="*/ 393 h 443"/>
              <a:gd name="T66" fmla="*/ 1440 w 1556"/>
              <a:gd name="T67" fmla="*/ 417 h 443"/>
              <a:gd name="T68" fmla="*/ 1400 w 1556"/>
              <a:gd name="T69" fmla="*/ 433 h 443"/>
              <a:gd name="T70" fmla="*/ 1358 w 1556"/>
              <a:gd name="T71" fmla="*/ 443 h 443"/>
              <a:gd name="T72" fmla="*/ 1334 w 1556"/>
              <a:gd name="T73" fmla="*/ 443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556" h="443">
                <a:moveTo>
                  <a:pt x="1334" y="443"/>
                </a:moveTo>
                <a:lnTo>
                  <a:pt x="222" y="443"/>
                </a:lnTo>
                <a:lnTo>
                  <a:pt x="222" y="443"/>
                </a:lnTo>
                <a:lnTo>
                  <a:pt x="200" y="443"/>
                </a:lnTo>
                <a:lnTo>
                  <a:pt x="178" y="439"/>
                </a:lnTo>
                <a:lnTo>
                  <a:pt x="156" y="433"/>
                </a:lnTo>
                <a:lnTo>
                  <a:pt x="136" y="427"/>
                </a:lnTo>
                <a:lnTo>
                  <a:pt x="116" y="417"/>
                </a:lnTo>
                <a:lnTo>
                  <a:pt x="98" y="405"/>
                </a:lnTo>
                <a:lnTo>
                  <a:pt x="82" y="393"/>
                </a:lnTo>
                <a:lnTo>
                  <a:pt x="66" y="379"/>
                </a:lnTo>
                <a:lnTo>
                  <a:pt x="50" y="363"/>
                </a:lnTo>
                <a:lnTo>
                  <a:pt x="38" y="345"/>
                </a:lnTo>
                <a:lnTo>
                  <a:pt x="26" y="327"/>
                </a:lnTo>
                <a:lnTo>
                  <a:pt x="18" y="307"/>
                </a:lnTo>
                <a:lnTo>
                  <a:pt x="10" y="287"/>
                </a:lnTo>
                <a:lnTo>
                  <a:pt x="4" y="267"/>
                </a:lnTo>
                <a:lnTo>
                  <a:pt x="2" y="245"/>
                </a:lnTo>
                <a:lnTo>
                  <a:pt x="0" y="221"/>
                </a:lnTo>
                <a:lnTo>
                  <a:pt x="0" y="221"/>
                </a:lnTo>
                <a:lnTo>
                  <a:pt x="0" y="221"/>
                </a:lnTo>
                <a:lnTo>
                  <a:pt x="2" y="199"/>
                </a:lnTo>
                <a:lnTo>
                  <a:pt x="4" y="178"/>
                </a:lnTo>
                <a:lnTo>
                  <a:pt x="10" y="156"/>
                </a:lnTo>
                <a:lnTo>
                  <a:pt x="18" y="136"/>
                </a:lnTo>
                <a:lnTo>
                  <a:pt x="26" y="116"/>
                </a:lnTo>
                <a:lnTo>
                  <a:pt x="38" y="98"/>
                </a:lnTo>
                <a:lnTo>
                  <a:pt x="50" y="80"/>
                </a:lnTo>
                <a:lnTo>
                  <a:pt x="66" y="66"/>
                </a:lnTo>
                <a:lnTo>
                  <a:pt x="82" y="50"/>
                </a:lnTo>
                <a:lnTo>
                  <a:pt x="98" y="38"/>
                </a:lnTo>
                <a:lnTo>
                  <a:pt x="116" y="26"/>
                </a:lnTo>
                <a:lnTo>
                  <a:pt x="136" y="18"/>
                </a:lnTo>
                <a:lnTo>
                  <a:pt x="156" y="10"/>
                </a:lnTo>
                <a:lnTo>
                  <a:pt x="178" y="4"/>
                </a:lnTo>
                <a:lnTo>
                  <a:pt x="200" y="2"/>
                </a:lnTo>
                <a:lnTo>
                  <a:pt x="222" y="0"/>
                </a:lnTo>
                <a:lnTo>
                  <a:pt x="1334" y="0"/>
                </a:lnTo>
                <a:lnTo>
                  <a:pt x="1334" y="0"/>
                </a:lnTo>
                <a:lnTo>
                  <a:pt x="1358" y="2"/>
                </a:lnTo>
                <a:lnTo>
                  <a:pt x="1380" y="4"/>
                </a:lnTo>
                <a:lnTo>
                  <a:pt x="1400" y="10"/>
                </a:lnTo>
                <a:lnTo>
                  <a:pt x="1422" y="18"/>
                </a:lnTo>
                <a:lnTo>
                  <a:pt x="1440" y="26"/>
                </a:lnTo>
                <a:lnTo>
                  <a:pt x="1458" y="38"/>
                </a:lnTo>
                <a:lnTo>
                  <a:pt x="1476" y="50"/>
                </a:lnTo>
                <a:lnTo>
                  <a:pt x="1492" y="66"/>
                </a:lnTo>
                <a:lnTo>
                  <a:pt x="1506" y="80"/>
                </a:lnTo>
                <a:lnTo>
                  <a:pt x="1518" y="98"/>
                </a:lnTo>
                <a:lnTo>
                  <a:pt x="1530" y="116"/>
                </a:lnTo>
                <a:lnTo>
                  <a:pt x="1540" y="136"/>
                </a:lnTo>
                <a:lnTo>
                  <a:pt x="1546" y="156"/>
                </a:lnTo>
                <a:lnTo>
                  <a:pt x="1552" y="178"/>
                </a:lnTo>
                <a:lnTo>
                  <a:pt x="1556" y="199"/>
                </a:lnTo>
                <a:lnTo>
                  <a:pt x="1556" y="221"/>
                </a:lnTo>
                <a:lnTo>
                  <a:pt x="1556" y="221"/>
                </a:lnTo>
                <a:lnTo>
                  <a:pt x="1556" y="221"/>
                </a:lnTo>
                <a:lnTo>
                  <a:pt x="1556" y="245"/>
                </a:lnTo>
                <a:lnTo>
                  <a:pt x="1552" y="267"/>
                </a:lnTo>
                <a:lnTo>
                  <a:pt x="1546" y="287"/>
                </a:lnTo>
                <a:lnTo>
                  <a:pt x="1540" y="307"/>
                </a:lnTo>
                <a:lnTo>
                  <a:pt x="1530" y="327"/>
                </a:lnTo>
                <a:lnTo>
                  <a:pt x="1518" y="345"/>
                </a:lnTo>
                <a:lnTo>
                  <a:pt x="1506" y="363"/>
                </a:lnTo>
                <a:lnTo>
                  <a:pt x="1492" y="379"/>
                </a:lnTo>
                <a:lnTo>
                  <a:pt x="1476" y="393"/>
                </a:lnTo>
                <a:lnTo>
                  <a:pt x="1458" y="405"/>
                </a:lnTo>
                <a:lnTo>
                  <a:pt x="1440" y="417"/>
                </a:lnTo>
                <a:lnTo>
                  <a:pt x="1422" y="427"/>
                </a:lnTo>
                <a:lnTo>
                  <a:pt x="1400" y="433"/>
                </a:lnTo>
                <a:lnTo>
                  <a:pt x="1380" y="439"/>
                </a:lnTo>
                <a:lnTo>
                  <a:pt x="1358" y="443"/>
                </a:lnTo>
                <a:lnTo>
                  <a:pt x="1334" y="443"/>
                </a:lnTo>
                <a:lnTo>
                  <a:pt x="1334" y="443"/>
                </a:lnTo>
                <a:close/>
              </a:path>
            </a:pathLst>
          </a:custGeom>
          <a:solidFill>
            <a:srgbClr val="FAA6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Rectangle 96">
            <a:extLst>
              <a:ext uri="{FF2B5EF4-FFF2-40B4-BE49-F238E27FC236}">
                <a16:creationId xmlns:a16="http://schemas.microsoft.com/office/drawing/2014/main" id="{5271AE3B-A67F-AEDC-9AF3-08D6064F34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6250" y="15411232"/>
            <a:ext cx="23923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SATETY !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43">
            <a:extLst>
              <a:ext uri="{FF2B5EF4-FFF2-40B4-BE49-F238E27FC236}">
                <a16:creationId xmlns:a16="http://schemas.microsoft.com/office/drawing/2014/main" id="{86EF74BA-A9DF-6AF9-7E85-71A6EF23B2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111" y="5766594"/>
            <a:ext cx="28650664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학습은 </a:t>
            </a:r>
            <a:r>
              <a:rPr kumimoji="0" lang="en-US" altLang="ko-KR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Train Set</a:t>
            </a:r>
            <a:r>
              <a:rPr kumimoji="0" lang="ko-KR" altLang="en-US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을</a:t>
            </a:r>
            <a:r>
              <a:rPr kumimoji="0" lang="en-US" altLang="ko-KR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 </a:t>
            </a:r>
            <a:r>
              <a:rPr kumimoji="0" lang="ko-KR" altLang="en-US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이용하여 한 번만 진행되며</a:t>
            </a:r>
            <a:r>
              <a:rPr kumimoji="0" lang="en-US" altLang="ko-KR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, </a:t>
            </a:r>
            <a:r>
              <a:rPr kumimoji="0" lang="ko-KR" altLang="en-US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각 모델에 대한 검증은 </a:t>
            </a:r>
            <a:r>
              <a:rPr kumimoji="0" lang="en-US" altLang="ko-KR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Validation Set</a:t>
            </a:r>
            <a:r>
              <a:rPr kumimoji="0" lang="ko-KR" altLang="en-US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을 이용하였고</a:t>
            </a:r>
            <a:r>
              <a:rPr kumimoji="0" lang="en-US" altLang="ko-KR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, </a:t>
            </a:r>
            <a:r>
              <a:rPr kumimoji="0" lang="ko-KR" altLang="en-US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가장 높은 모델을 적용한 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Test Set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을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 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단 한번만 이용하여 결과를 분석하기로 함  </a:t>
            </a:r>
            <a:endParaRPr lang="en-US" altLang="ko-KR" sz="4300" b="1" dirty="0">
              <a:solidFill>
                <a:srgbClr val="3F5368"/>
              </a:solidFill>
              <a:ea typeface="에스코어 드림 5 Medium" panose="020B0503030302020204" pitchFamily="34" charset="-127"/>
            </a:endParaRPr>
          </a:p>
        </p:txBody>
      </p:sp>
      <p:sp>
        <p:nvSpPr>
          <p:cNvPr id="5" name="Rectangle 43">
            <a:extLst>
              <a:ext uri="{FF2B5EF4-FFF2-40B4-BE49-F238E27FC236}">
                <a16:creationId xmlns:a16="http://schemas.microsoft.com/office/drawing/2014/main" id="{BA573FBD-FD27-9CFA-020F-C39EDF419C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769" y="7519194"/>
            <a:ext cx="28650664" cy="66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타겟은 산업재해발생 여부</a:t>
            </a:r>
            <a:r>
              <a:rPr kumimoji="0" lang="en-US" altLang="ko-KR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, </a:t>
            </a:r>
            <a:r>
              <a:rPr kumimoji="0" lang="ko-KR" altLang="en-US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특성은 직원의 수</a:t>
            </a:r>
            <a:r>
              <a:rPr kumimoji="0" lang="en-US" altLang="ko-KR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, </a:t>
            </a:r>
            <a:r>
              <a:rPr kumimoji="0" lang="ko-KR" altLang="en-US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산업</a:t>
            </a:r>
            <a:r>
              <a:rPr kumimoji="0" lang="en-US" altLang="ko-KR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, </a:t>
            </a:r>
            <a:r>
              <a:rPr kumimoji="0" lang="ko-KR" altLang="en-US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운영기관</a:t>
            </a:r>
            <a:r>
              <a:rPr kumimoji="0" lang="en-US" altLang="ko-KR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, 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연도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, 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직원근로시간을 사용</a:t>
            </a:r>
            <a:r>
              <a:rPr kumimoji="0" lang="en-US" altLang="ko-KR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   </a:t>
            </a:r>
            <a:endParaRPr lang="en-US" altLang="ko-KR" sz="4300" b="1" dirty="0">
              <a:solidFill>
                <a:srgbClr val="3F5368"/>
              </a:solidFill>
              <a:ea typeface="에스코어 드림 5 Medium" panose="020B0503030302020204" pitchFamily="34" charset="-127"/>
            </a:endParaRPr>
          </a:p>
        </p:txBody>
      </p:sp>
      <p:sp>
        <p:nvSpPr>
          <p:cNvPr id="8" name="Rectangle 43">
            <a:extLst>
              <a:ext uri="{FF2B5EF4-FFF2-40B4-BE49-F238E27FC236}">
                <a16:creationId xmlns:a16="http://schemas.microsoft.com/office/drawing/2014/main" id="{B0F9A661-2778-1097-A585-10B2C1DF05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604" y="8686274"/>
            <a:ext cx="28650664" cy="66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모델링을 하기 전 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Baseline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 </a:t>
            </a:r>
            <a:r>
              <a:rPr kumimoji="0" lang="ko-KR" altLang="en-US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모델을 사용</a:t>
            </a:r>
            <a:r>
              <a:rPr kumimoji="0" lang="en-US" altLang="ko-KR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, </a:t>
            </a:r>
            <a:r>
              <a:rPr kumimoji="0" lang="ko-KR" altLang="en-US" sz="4300" b="1" i="0" u="none" strike="noStrike" cap="none" normalizeH="0" baseline="0" dirty="0" err="1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최빈값을</a:t>
            </a:r>
            <a:r>
              <a:rPr kumimoji="0" lang="ko-KR" altLang="en-US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 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Baseline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 </a:t>
            </a:r>
            <a:r>
              <a:rPr kumimoji="0" lang="ko-KR" altLang="en-US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모델로 설정함  </a:t>
            </a:r>
            <a:endParaRPr lang="en-US" altLang="ko-KR" sz="4300" b="1" dirty="0">
              <a:solidFill>
                <a:srgbClr val="3F5368"/>
              </a:solidFill>
              <a:ea typeface="에스코어 드림 5 Medium" panose="020B0503030302020204" pitchFamily="34" charset="-127"/>
            </a:endParaRPr>
          </a:p>
        </p:txBody>
      </p:sp>
      <p:sp>
        <p:nvSpPr>
          <p:cNvPr id="9" name="Rectangle 43">
            <a:extLst>
              <a:ext uri="{FF2B5EF4-FFF2-40B4-BE49-F238E27FC236}">
                <a16:creationId xmlns:a16="http://schemas.microsoft.com/office/drawing/2014/main" id="{013674DA-F81C-BDBA-36BD-0E09E122B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604" y="9753074"/>
            <a:ext cx="28650664" cy="66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기준모델을 설정하여 각각의 모델을 평가할 때 기준모델보다 좋은 성능을 가지고 있는지 판단할 수 있음</a:t>
            </a:r>
            <a:endParaRPr lang="en-US" altLang="ko-KR" sz="4300" b="1" dirty="0">
              <a:solidFill>
                <a:srgbClr val="3F5368"/>
              </a:solidFill>
              <a:ea typeface="에스코어 드림 5 Medium" panose="020B0503030302020204" pitchFamily="34" charset="-127"/>
            </a:endParaRPr>
          </a:p>
        </p:txBody>
      </p:sp>
      <p:sp>
        <p:nvSpPr>
          <p:cNvPr id="10" name="Rectangle 43">
            <a:extLst>
              <a:ext uri="{FF2B5EF4-FFF2-40B4-BE49-F238E27FC236}">
                <a16:creationId xmlns:a16="http://schemas.microsoft.com/office/drawing/2014/main" id="{E53EF65E-5600-9471-17E2-A3309EF366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80" y="10956886"/>
            <a:ext cx="28650664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각 모델 별 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Accuracy(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정확도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), Recall(</a:t>
            </a:r>
            <a:r>
              <a:rPr lang="ko-KR" altLang="en-US" sz="4300" b="1" dirty="0" err="1">
                <a:solidFill>
                  <a:srgbClr val="3F5368"/>
                </a:solidFill>
                <a:ea typeface="에스코어 드림 5 Medium" panose="020B0503030302020204" pitchFamily="34" charset="-127"/>
              </a:rPr>
              <a:t>재현율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), Precision(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정밀도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), F1 Score, ROC_AUC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를 나타내었음</a:t>
            </a:r>
            <a:endParaRPr lang="en-US" altLang="ko-KR" sz="4400" b="0" i="0" dirty="0">
              <a:effectLst/>
              <a:latin typeface="-apple-system"/>
            </a:endParaRPr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883BC595-A7B7-63F6-814C-DA01935DE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313" y="12163435"/>
            <a:ext cx="28650664" cy="198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ko-KR" altLang="en-US" sz="4300" b="1" i="0" dirty="0">
                <a:solidFill>
                  <a:srgbClr val="3F5368"/>
                </a:solidFill>
                <a:effectLst/>
                <a:latin typeface="-apple-system"/>
                <a:ea typeface="에스코어 드림 5 Medium" panose="020B0503030302020204" pitchFamily="34" charset="-127"/>
              </a:rPr>
              <a:t>정확도는 전체 예측 건수에서 산재발생</a:t>
            </a:r>
            <a:r>
              <a:rPr lang="en-US" altLang="ko-KR" sz="4300" b="1" i="0" dirty="0">
                <a:solidFill>
                  <a:srgbClr val="3F5368"/>
                </a:solidFill>
                <a:effectLst/>
                <a:latin typeface="-apple-system"/>
                <a:ea typeface="에스코어 드림 5 Medium" panose="020B0503030302020204" pitchFamily="34" charset="-127"/>
              </a:rPr>
              <a:t>/</a:t>
            </a:r>
            <a:r>
              <a:rPr lang="ko-KR" altLang="en-US" sz="4300" b="1" i="0" dirty="0">
                <a:solidFill>
                  <a:srgbClr val="3F5368"/>
                </a:solidFill>
                <a:effectLst/>
                <a:latin typeface="-apple-system"/>
                <a:ea typeface="에스코어 드림 5 Medium" panose="020B0503030302020204" pitchFamily="34" charset="-127"/>
              </a:rPr>
              <a:t>산재가 발생하지 않을 것을 </a:t>
            </a:r>
            <a:r>
              <a:rPr lang="ko-KR" altLang="en-US" sz="4300" b="1" dirty="0">
                <a:solidFill>
                  <a:srgbClr val="3F5368"/>
                </a:solidFill>
                <a:latin typeface="-apple-system"/>
                <a:ea typeface="에스코어 드림 5 Medium" panose="020B0503030302020204" pitchFamily="34" charset="-127"/>
              </a:rPr>
              <a:t>맞힌</a:t>
            </a:r>
            <a:r>
              <a:rPr lang="ko-KR" altLang="en-US" sz="4300" b="1" i="0" dirty="0">
                <a:solidFill>
                  <a:srgbClr val="3F5368"/>
                </a:solidFill>
                <a:effectLst/>
                <a:latin typeface="-apple-system"/>
                <a:ea typeface="에스코어 드림 5 Medium" panose="020B0503030302020204" pitchFamily="34" charset="-127"/>
              </a:rPr>
              <a:t> 건수</a:t>
            </a:r>
            <a:r>
              <a:rPr lang="en-US" altLang="ko-KR" sz="4300" b="1" i="0" dirty="0">
                <a:solidFill>
                  <a:srgbClr val="3F5368"/>
                </a:solidFill>
                <a:effectLst/>
                <a:latin typeface="-apple-system"/>
                <a:ea typeface="에스코어 드림 5 Medium" panose="020B0503030302020204" pitchFamily="34" charset="-127"/>
              </a:rPr>
              <a:t>, </a:t>
            </a:r>
            <a:r>
              <a:rPr lang="ko-KR" altLang="en-US" sz="4300" b="1" dirty="0">
                <a:solidFill>
                  <a:srgbClr val="3F5368"/>
                </a:solidFill>
                <a:latin typeface="-apple-system"/>
                <a:ea typeface="에스코어 드림 5 Medium" panose="020B0503030302020204" pitchFamily="34" charset="-127"/>
              </a:rPr>
              <a:t>정밀도는</a:t>
            </a:r>
            <a:r>
              <a:rPr lang="ko-KR" altLang="en-US" sz="4300" b="1" i="0" dirty="0">
                <a:solidFill>
                  <a:srgbClr val="3F5368"/>
                </a:solidFill>
                <a:effectLst/>
                <a:latin typeface="-apple-system"/>
                <a:ea typeface="에스코어 드림 5 Medium" panose="020B0503030302020204" pitchFamily="34" charset="-127"/>
              </a:rPr>
              <a:t> 산재가 발생한다고 예측했을 때 </a:t>
            </a:r>
            <a:endParaRPr lang="en-US" altLang="ko-KR" sz="4300" b="1" i="0" dirty="0">
              <a:solidFill>
                <a:srgbClr val="3F5368"/>
              </a:solidFill>
              <a:effectLst/>
              <a:latin typeface="-apple-system"/>
              <a:ea typeface="에스코어 드림 5 Medium" panose="020B0503030302020204" pitchFamily="34" charset="-127"/>
            </a:endParaRPr>
          </a:p>
          <a:p>
            <a:r>
              <a:rPr lang="ko-KR" altLang="en-US" sz="4300" b="1" i="0" dirty="0">
                <a:solidFill>
                  <a:srgbClr val="3F5368"/>
                </a:solidFill>
                <a:effectLst/>
                <a:latin typeface="-apple-system"/>
                <a:ea typeface="에스코어 드림 5 Medium" panose="020B0503030302020204" pitchFamily="34" charset="-127"/>
              </a:rPr>
              <a:t>산재가 발생할 확률</a:t>
            </a:r>
            <a:r>
              <a:rPr lang="en-US" altLang="ko-KR" sz="4300" b="1" i="0" dirty="0">
                <a:solidFill>
                  <a:srgbClr val="3F5368"/>
                </a:solidFill>
                <a:effectLst/>
                <a:latin typeface="-apple-system"/>
                <a:ea typeface="에스코어 드림 5 Medium" panose="020B0503030302020204" pitchFamily="34" charset="-127"/>
              </a:rPr>
              <a:t>, </a:t>
            </a:r>
            <a:r>
              <a:rPr lang="ko-KR" altLang="en-US" sz="4300" b="1" i="0" dirty="0">
                <a:solidFill>
                  <a:srgbClr val="3F5368"/>
                </a:solidFill>
                <a:effectLst/>
                <a:latin typeface="-apple-system"/>
                <a:ea typeface="에스코어 드림 5 Medium" panose="020B0503030302020204" pitchFamily="34" charset="-127"/>
              </a:rPr>
              <a:t> 재현율은 실제로 산재가 발생했을 때 올바르게 예측했을 확률</a:t>
            </a:r>
            <a:r>
              <a:rPr lang="en-US" altLang="ko-KR" sz="4300" b="1" i="0" dirty="0">
                <a:solidFill>
                  <a:srgbClr val="3F5368"/>
                </a:solidFill>
                <a:effectLst/>
                <a:latin typeface="-apple-system"/>
                <a:ea typeface="에스코어 드림 5 Medium" panose="020B0503030302020204" pitchFamily="34" charset="-127"/>
              </a:rPr>
              <a:t>,  </a:t>
            </a:r>
            <a:r>
              <a:rPr lang="en-US" altLang="ko-KR" sz="4300" b="1" dirty="0">
                <a:solidFill>
                  <a:srgbClr val="3F5368"/>
                </a:solidFill>
                <a:latin typeface="-apple-system"/>
                <a:ea typeface="에스코어 드림 5 Medium" panose="020B0503030302020204" pitchFamily="34" charset="-127"/>
              </a:rPr>
              <a:t>F1</a:t>
            </a:r>
            <a:r>
              <a:rPr lang="ko-KR" altLang="en-US" sz="4300" b="1" dirty="0">
                <a:solidFill>
                  <a:srgbClr val="3F5368"/>
                </a:solidFill>
                <a:latin typeface="-apple-system"/>
                <a:ea typeface="에스코어 드림 5 Medium" panose="020B0503030302020204" pitchFamily="34" charset="-127"/>
              </a:rPr>
              <a:t>은 정밀도와 재현율의 조화평균</a:t>
            </a:r>
            <a:r>
              <a:rPr lang="en-US" altLang="ko-KR" sz="4300" b="1" dirty="0">
                <a:solidFill>
                  <a:srgbClr val="3F5368"/>
                </a:solidFill>
                <a:latin typeface="-apple-system"/>
                <a:ea typeface="에스코어 드림 5 Medium" panose="020B0503030302020204" pitchFamily="34" charset="-127"/>
              </a:rPr>
              <a:t>,  ROC_AUC</a:t>
            </a:r>
            <a:r>
              <a:rPr lang="ko-KR" altLang="en-US" sz="4300" b="1" dirty="0">
                <a:solidFill>
                  <a:srgbClr val="3F5368"/>
                </a:solidFill>
                <a:latin typeface="-apple-system"/>
                <a:ea typeface="에스코어 드림 5 Medium" panose="020B0503030302020204" pitchFamily="34" charset="-127"/>
              </a:rPr>
              <a:t>는 </a:t>
            </a:r>
            <a:r>
              <a:rPr lang="en-US" altLang="ko-KR" sz="4300" b="1" dirty="0">
                <a:solidFill>
                  <a:srgbClr val="3F5368"/>
                </a:solidFill>
                <a:latin typeface="-apple-system"/>
                <a:ea typeface="에스코어 드림 5 Medium" panose="020B0503030302020204" pitchFamily="34" charset="-127"/>
              </a:rPr>
              <a:t>ROC</a:t>
            </a:r>
            <a:r>
              <a:rPr lang="ko-KR" altLang="en-US" sz="4300" b="1" dirty="0">
                <a:solidFill>
                  <a:srgbClr val="3F5368"/>
                </a:solidFill>
                <a:latin typeface="-apple-system"/>
                <a:ea typeface="에스코어 드림 5 Medium" panose="020B0503030302020204" pitchFamily="34" charset="-127"/>
              </a:rPr>
              <a:t>커브와 직선 사이의 면적이며</a:t>
            </a:r>
            <a:r>
              <a:rPr lang="en-US" altLang="ko-KR" sz="4300" b="1" dirty="0">
                <a:solidFill>
                  <a:srgbClr val="3F5368"/>
                </a:solidFill>
                <a:latin typeface="-apple-system"/>
                <a:ea typeface="에스코어 드림 5 Medium" panose="020B0503030302020204" pitchFamily="34" charset="-127"/>
              </a:rPr>
              <a:t>, 0 ~ 1 </a:t>
            </a:r>
            <a:r>
              <a:rPr lang="ko-KR" altLang="en-US" sz="4300" b="1" dirty="0">
                <a:solidFill>
                  <a:srgbClr val="3F5368"/>
                </a:solidFill>
                <a:latin typeface="-apple-system"/>
                <a:ea typeface="에스코어 드림 5 Medium" panose="020B0503030302020204" pitchFamily="34" charset="-127"/>
              </a:rPr>
              <a:t>사이의 값을 가지며 값이 높을 수록 예측 정확도가 높음</a:t>
            </a:r>
            <a:endParaRPr lang="en-US" altLang="ko-KR" sz="4400" b="0" i="0" dirty="0">
              <a:effectLst/>
              <a:latin typeface="-apple-system"/>
            </a:endParaRPr>
          </a:p>
        </p:txBody>
      </p:sp>
      <p:sp>
        <p:nvSpPr>
          <p:cNvPr id="12" name="Rectangle 43">
            <a:extLst>
              <a:ext uri="{FF2B5EF4-FFF2-40B4-BE49-F238E27FC236}">
                <a16:creationId xmlns:a16="http://schemas.microsoft.com/office/drawing/2014/main" id="{D336158E-1C6D-712A-014E-CAFA5D5EBC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313" y="14706074"/>
            <a:ext cx="28650664" cy="66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ko-KR" altLang="en-US" sz="4300" b="1" i="0" dirty="0">
                <a:solidFill>
                  <a:srgbClr val="3F5368"/>
                </a:solidFill>
                <a:effectLst/>
                <a:latin typeface="-apple-system"/>
                <a:ea typeface="에스코어 드림 5 Medium" panose="020B0503030302020204" pitchFamily="34" charset="-127"/>
              </a:rPr>
              <a:t>모델 선택 시 정확도</a:t>
            </a:r>
            <a:r>
              <a:rPr lang="en-US" altLang="ko-KR" sz="4300" b="1" i="0" dirty="0">
                <a:solidFill>
                  <a:srgbClr val="3F5368"/>
                </a:solidFill>
                <a:effectLst/>
                <a:latin typeface="-apple-system"/>
                <a:ea typeface="에스코어 드림 5 Medium" panose="020B0503030302020204" pitchFamily="34" charset="-127"/>
              </a:rPr>
              <a:t>, F1 Score, </a:t>
            </a:r>
            <a:r>
              <a:rPr lang="en-US" altLang="ko-KR" sz="4300" b="1" dirty="0" err="1">
                <a:solidFill>
                  <a:srgbClr val="3F5368"/>
                </a:solidFill>
                <a:ea typeface="에스코어 드림 5 Medium" panose="020B0503030302020204" pitchFamily="34" charset="-127"/>
              </a:rPr>
              <a:t>roc_auc_score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를 평가지표로 활용하여 가장 좋은 모델을 선택함</a:t>
            </a:r>
            <a:endParaRPr lang="en-US" altLang="ko-KR" sz="4400" b="0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628066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19E24B0D-4C07-4E36-BD7B-62F80CF44238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-327819" y="-704057"/>
            <a:ext cx="29144912" cy="1640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02281A-B53D-4A70-B9C7-AE9EA5D95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8" y="0"/>
            <a:ext cx="29144912" cy="164099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11BAA3A3-1AFB-4242-9CAE-1ADFB8F34451}"/>
              </a:ext>
            </a:extLst>
          </p:cNvPr>
          <p:cNvSpPr>
            <a:spLocks/>
          </p:cNvSpPr>
          <p:nvPr/>
        </p:nvSpPr>
        <p:spPr bwMode="auto">
          <a:xfrm>
            <a:off x="5557" y="-3824"/>
            <a:ext cx="25477787" cy="2198688"/>
          </a:xfrm>
          <a:custGeom>
            <a:avLst/>
            <a:gdLst>
              <a:gd name="T0" fmla="*/ 16049 w 16049"/>
              <a:gd name="T1" fmla="*/ 1385 h 1385"/>
              <a:gd name="T2" fmla="*/ 0 w 16049"/>
              <a:gd name="T3" fmla="*/ 1385 h 1385"/>
              <a:gd name="T4" fmla="*/ 0 w 16049"/>
              <a:gd name="T5" fmla="*/ 0 h 1385"/>
              <a:gd name="T6" fmla="*/ 15446 w 16049"/>
              <a:gd name="T7" fmla="*/ 0 h 1385"/>
              <a:gd name="T8" fmla="*/ 16049 w 16049"/>
              <a:gd name="T9" fmla="*/ 1385 h 1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049" h="1385">
                <a:moveTo>
                  <a:pt x="16049" y="1385"/>
                </a:moveTo>
                <a:lnTo>
                  <a:pt x="0" y="1385"/>
                </a:lnTo>
                <a:lnTo>
                  <a:pt x="0" y="0"/>
                </a:lnTo>
                <a:lnTo>
                  <a:pt x="15446" y="0"/>
                </a:lnTo>
                <a:lnTo>
                  <a:pt x="16049" y="1385"/>
                </a:lnTo>
                <a:close/>
              </a:path>
            </a:pathLst>
          </a:custGeom>
          <a:solidFill>
            <a:srgbClr val="3F53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7CECFDE-6869-4D3F-813D-2A4D421503EB}"/>
              </a:ext>
            </a:extLst>
          </p:cNvPr>
          <p:cNvSpPr>
            <a:spLocks/>
          </p:cNvSpPr>
          <p:nvPr/>
        </p:nvSpPr>
        <p:spPr bwMode="auto">
          <a:xfrm>
            <a:off x="25876250" y="317500"/>
            <a:ext cx="3282950" cy="1563688"/>
          </a:xfrm>
          <a:custGeom>
            <a:avLst/>
            <a:gdLst>
              <a:gd name="T0" fmla="*/ 430 w 2068"/>
              <a:gd name="T1" fmla="*/ 985 h 985"/>
              <a:gd name="T2" fmla="*/ 2068 w 2068"/>
              <a:gd name="T3" fmla="*/ 985 h 985"/>
              <a:gd name="T4" fmla="*/ 2068 w 2068"/>
              <a:gd name="T5" fmla="*/ 0 h 985"/>
              <a:gd name="T6" fmla="*/ 0 w 2068"/>
              <a:gd name="T7" fmla="*/ 0 h 985"/>
              <a:gd name="T8" fmla="*/ 430 w 2068"/>
              <a:gd name="T9" fmla="*/ 985 h 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68" h="985">
                <a:moveTo>
                  <a:pt x="430" y="985"/>
                </a:moveTo>
                <a:lnTo>
                  <a:pt x="2068" y="985"/>
                </a:lnTo>
                <a:lnTo>
                  <a:pt x="2068" y="0"/>
                </a:lnTo>
                <a:lnTo>
                  <a:pt x="0" y="0"/>
                </a:lnTo>
                <a:lnTo>
                  <a:pt x="430" y="985"/>
                </a:lnTo>
                <a:close/>
              </a:path>
            </a:pathLst>
          </a:custGeom>
          <a:solidFill>
            <a:srgbClr val="F4A60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12F5177B-8279-47F0-B773-7D33B40DFC93}"/>
              </a:ext>
            </a:extLst>
          </p:cNvPr>
          <p:cNvSpPr>
            <a:spLocks/>
          </p:cNvSpPr>
          <p:nvPr/>
        </p:nvSpPr>
        <p:spPr bwMode="auto">
          <a:xfrm>
            <a:off x="21848763" y="6229350"/>
            <a:ext cx="5972175" cy="2990850"/>
          </a:xfrm>
          <a:custGeom>
            <a:avLst/>
            <a:gdLst>
              <a:gd name="T0" fmla="*/ 1928 w 3762"/>
              <a:gd name="T1" fmla="*/ 2 h 1884"/>
              <a:gd name="T2" fmla="*/ 2072 w 3762"/>
              <a:gd name="T3" fmla="*/ 10 h 1884"/>
              <a:gd name="T4" fmla="*/ 2259 w 3762"/>
              <a:gd name="T5" fmla="*/ 38 h 1884"/>
              <a:gd name="T6" fmla="*/ 2527 w 3762"/>
              <a:gd name="T7" fmla="*/ 114 h 1884"/>
              <a:gd name="T8" fmla="*/ 2777 w 3762"/>
              <a:gd name="T9" fmla="*/ 228 h 1884"/>
              <a:gd name="T10" fmla="*/ 3005 w 3762"/>
              <a:gd name="T11" fmla="*/ 373 h 1884"/>
              <a:gd name="T12" fmla="*/ 3210 w 3762"/>
              <a:gd name="T13" fmla="*/ 551 h 1884"/>
              <a:gd name="T14" fmla="*/ 3388 w 3762"/>
              <a:gd name="T15" fmla="*/ 757 h 1884"/>
              <a:gd name="T16" fmla="*/ 3534 w 3762"/>
              <a:gd name="T17" fmla="*/ 985 h 1884"/>
              <a:gd name="T18" fmla="*/ 3648 w 3762"/>
              <a:gd name="T19" fmla="*/ 1237 h 1884"/>
              <a:gd name="T20" fmla="*/ 3724 w 3762"/>
              <a:gd name="T21" fmla="*/ 1504 h 1884"/>
              <a:gd name="T22" fmla="*/ 3752 w 3762"/>
              <a:gd name="T23" fmla="*/ 1690 h 1884"/>
              <a:gd name="T24" fmla="*/ 3762 w 3762"/>
              <a:gd name="T25" fmla="*/ 1834 h 1884"/>
              <a:gd name="T26" fmla="*/ 3220 w 3762"/>
              <a:gd name="T27" fmla="*/ 1884 h 1884"/>
              <a:gd name="T28" fmla="*/ 3204 w 3762"/>
              <a:gd name="T29" fmla="*/ 1678 h 1884"/>
              <a:gd name="T30" fmla="*/ 3158 w 3762"/>
              <a:gd name="T31" fmla="*/ 1484 h 1884"/>
              <a:gd name="T32" fmla="*/ 3087 w 3762"/>
              <a:gd name="T33" fmla="*/ 1302 h 1884"/>
              <a:gd name="T34" fmla="*/ 2991 w 3762"/>
              <a:gd name="T35" fmla="*/ 1135 h 1884"/>
              <a:gd name="T36" fmla="*/ 2871 w 3762"/>
              <a:gd name="T37" fmla="*/ 983 h 1884"/>
              <a:gd name="T38" fmla="*/ 2731 w 3762"/>
              <a:gd name="T39" fmla="*/ 849 h 1884"/>
              <a:gd name="T40" fmla="*/ 2573 w 3762"/>
              <a:gd name="T41" fmla="*/ 737 h 1884"/>
              <a:gd name="T42" fmla="*/ 2401 w 3762"/>
              <a:gd name="T43" fmla="*/ 647 h 1884"/>
              <a:gd name="T44" fmla="*/ 2213 w 3762"/>
              <a:gd name="T45" fmla="*/ 585 h 1884"/>
              <a:gd name="T46" fmla="*/ 2016 w 3762"/>
              <a:gd name="T47" fmla="*/ 549 h 1884"/>
              <a:gd name="T48" fmla="*/ 1880 w 3762"/>
              <a:gd name="T49" fmla="*/ 543 h 1884"/>
              <a:gd name="T50" fmla="*/ 1676 w 3762"/>
              <a:gd name="T51" fmla="*/ 557 h 1884"/>
              <a:gd name="T52" fmla="*/ 1480 w 3762"/>
              <a:gd name="T53" fmla="*/ 603 h 1884"/>
              <a:gd name="T54" fmla="*/ 1298 w 3762"/>
              <a:gd name="T55" fmla="*/ 675 h 1884"/>
              <a:gd name="T56" fmla="*/ 1131 w 3762"/>
              <a:gd name="T57" fmla="*/ 771 h 1884"/>
              <a:gd name="T58" fmla="*/ 979 w 3762"/>
              <a:gd name="T59" fmla="*/ 891 h 1884"/>
              <a:gd name="T60" fmla="*/ 845 w 3762"/>
              <a:gd name="T61" fmla="*/ 1031 h 1884"/>
              <a:gd name="T62" fmla="*/ 733 w 3762"/>
              <a:gd name="T63" fmla="*/ 1189 h 1884"/>
              <a:gd name="T64" fmla="*/ 643 w 3762"/>
              <a:gd name="T65" fmla="*/ 1362 h 1884"/>
              <a:gd name="T66" fmla="*/ 581 w 3762"/>
              <a:gd name="T67" fmla="*/ 1548 h 1884"/>
              <a:gd name="T68" fmla="*/ 545 w 3762"/>
              <a:gd name="T69" fmla="*/ 1746 h 1884"/>
              <a:gd name="T70" fmla="*/ 0 w 3762"/>
              <a:gd name="T71" fmla="*/ 1884 h 1884"/>
              <a:gd name="T72" fmla="*/ 4 w 3762"/>
              <a:gd name="T73" fmla="*/ 1786 h 1884"/>
              <a:gd name="T74" fmla="*/ 22 w 3762"/>
              <a:gd name="T75" fmla="*/ 1596 h 1884"/>
              <a:gd name="T76" fmla="*/ 86 w 3762"/>
              <a:gd name="T77" fmla="*/ 1322 h 1884"/>
              <a:gd name="T78" fmla="*/ 186 w 3762"/>
              <a:gd name="T79" fmla="*/ 1067 h 1884"/>
              <a:gd name="T80" fmla="*/ 321 w 3762"/>
              <a:gd name="T81" fmla="*/ 831 h 1884"/>
              <a:gd name="T82" fmla="*/ 487 w 3762"/>
              <a:gd name="T83" fmla="*/ 617 h 1884"/>
              <a:gd name="T84" fmla="*/ 683 w 3762"/>
              <a:gd name="T85" fmla="*/ 429 h 1884"/>
              <a:gd name="T86" fmla="*/ 905 w 3762"/>
              <a:gd name="T87" fmla="*/ 274 h 1884"/>
              <a:gd name="T88" fmla="*/ 1147 w 3762"/>
              <a:gd name="T89" fmla="*/ 148 h 1884"/>
              <a:gd name="T90" fmla="*/ 1408 w 3762"/>
              <a:gd name="T91" fmla="*/ 60 h 1884"/>
              <a:gd name="T92" fmla="*/ 1640 w 3762"/>
              <a:gd name="T93" fmla="*/ 16 h 1884"/>
              <a:gd name="T94" fmla="*/ 1782 w 3762"/>
              <a:gd name="T95" fmla="*/ 2 h 1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762" h="1884">
                <a:moveTo>
                  <a:pt x="1880" y="0"/>
                </a:moveTo>
                <a:lnTo>
                  <a:pt x="1880" y="0"/>
                </a:lnTo>
                <a:lnTo>
                  <a:pt x="1928" y="2"/>
                </a:lnTo>
                <a:lnTo>
                  <a:pt x="1976" y="2"/>
                </a:lnTo>
                <a:lnTo>
                  <a:pt x="2024" y="6"/>
                </a:lnTo>
                <a:lnTo>
                  <a:pt x="2072" y="10"/>
                </a:lnTo>
                <a:lnTo>
                  <a:pt x="2120" y="16"/>
                </a:lnTo>
                <a:lnTo>
                  <a:pt x="2166" y="22"/>
                </a:lnTo>
                <a:lnTo>
                  <a:pt x="2259" y="38"/>
                </a:lnTo>
                <a:lnTo>
                  <a:pt x="2349" y="60"/>
                </a:lnTo>
                <a:lnTo>
                  <a:pt x="2439" y="86"/>
                </a:lnTo>
                <a:lnTo>
                  <a:pt x="2527" y="114"/>
                </a:lnTo>
                <a:lnTo>
                  <a:pt x="2611" y="148"/>
                </a:lnTo>
                <a:lnTo>
                  <a:pt x="2695" y="186"/>
                </a:lnTo>
                <a:lnTo>
                  <a:pt x="2777" y="228"/>
                </a:lnTo>
                <a:lnTo>
                  <a:pt x="2855" y="274"/>
                </a:lnTo>
                <a:lnTo>
                  <a:pt x="2933" y="321"/>
                </a:lnTo>
                <a:lnTo>
                  <a:pt x="3005" y="373"/>
                </a:lnTo>
                <a:lnTo>
                  <a:pt x="3077" y="429"/>
                </a:lnTo>
                <a:lnTo>
                  <a:pt x="3145" y="489"/>
                </a:lnTo>
                <a:lnTo>
                  <a:pt x="3210" y="551"/>
                </a:lnTo>
                <a:lnTo>
                  <a:pt x="3272" y="617"/>
                </a:lnTo>
                <a:lnTo>
                  <a:pt x="3332" y="685"/>
                </a:lnTo>
                <a:lnTo>
                  <a:pt x="3388" y="757"/>
                </a:lnTo>
                <a:lnTo>
                  <a:pt x="3440" y="831"/>
                </a:lnTo>
                <a:lnTo>
                  <a:pt x="3490" y="907"/>
                </a:lnTo>
                <a:lnTo>
                  <a:pt x="3534" y="985"/>
                </a:lnTo>
                <a:lnTo>
                  <a:pt x="3576" y="1067"/>
                </a:lnTo>
                <a:lnTo>
                  <a:pt x="3614" y="1151"/>
                </a:lnTo>
                <a:lnTo>
                  <a:pt x="3648" y="1237"/>
                </a:lnTo>
                <a:lnTo>
                  <a:pt x="3678" y="1322"/>
                </a:lnTo>
                <a:lnTo>
                  <a:pt x="3702" y="1412"/>
                </a:lnTo>
                <a:lnTo>
                  <a:pt x="3724" y="1504"/>
                </a:lnTo>
                <a:lnTo>
                  <a:pt x="3740" y="1596"/>
                </a:lnTo>
                <a:lnTo>
                  <a:pt x="3746" y="1644"/>
                </a:lnTo>
                <a:lnTo>
                  <a:pt x="3752" y="1690"/>
                </a:lnTo>
                <a:lnTo>
                  <a:pt x="3756" y="1738"/>
                </a:lnTo>
                <a:lnTo>
                  <a:pt x="3760" y="1786"/>
                </a:lnTo>
                <a:lnTo>
                  <a:pt x="3762" y="1834"/>
                </a:lnTo>
                <a:lnTo>
                  <a:pt x="3762" y="1884"/>
                </a:lnTo>
                <a:lnTo>
                  <a:pt x="3220" y="1884"/>
                </a:lnTo>
                <a:lnTo>
                  <a:pt x="3220" y="1884"/>
                </a:lnTo>
                <a:lnTo>
                  <a:pt x="3218" y="1814"/>
                </a:lnTo>
                <a:lnTo>
                  <a:pt x="3212" y="1746"/>
                </a:lnTo>
                <a:lnTo>
                  <a:pt x="3204" y="1678"/>
                </a:lnTo>
                <a:lnTo>
                  <a:pt x="3192" y="1612"/>
                </a:lnTo>
                <a:lnTo>
                  <a:pt x="3176" y="1548"/>
                </a:lnTo>
                <a:lnTo>
                  <a:pt x="3158" y="1484"/>
                </a:lnTo>
                <a:lnTo>
                  <a:pt x="3139" y="1422"/>
                </a:lnTo>
                <a:lnTo>
                  <a:pt x="3115" y="1362"/>
                </a:lnTo>
                <a:lnTo>
                  <a:pt x="3087" y="1302"/>
                </a:lnTo>
                <a:lnTo>
                  <a:pt x="3057" y="1245"/>
                </a:lnTo>
                <a:lnTo>
                  <a:pt x="3025" y="1189"/>
                </a:lnTo>
                <a:lnTo>
                  <a:pt x="2991" y="1135"/>
                </a:lnTo>
                <a:lnTo>
                  <a:pt x="2953" y="1081"/>
                </a:lnTo>
                <a:lnTo>
                  <a:pt x="2913" y="1031"/>
                </a:lnTo>
                <a:lnTo>
                  <a:pt x="2871" y="983"/>
                </a:lnTo>
                <a:lnTo>
                  <a:pt x="2827" y="935"/>
                </a:lnTo>
                <a:lnTo>
                  <a:pt x="2781" y="891"/>
                </a:lnTo>
                <a:lnTo>
                  <a:pt x="2731" y="849"/>
                </a:lnTo>
                <a:lnTo>
                  <a:pt x="2681" y="809"/>
                </a:lnTo>
                <a:lnTo>
                  <a:pt x="2629" y="771"/>
                </a:lnTo>
                <a:lnTo>
                  <a:pt x="2573" y="737"/>
                </a:lnTo>
                <a:lnTo>
                  <a:pt x="2517" y="705"/>
                </a:lnTo>
                <a:lnTo>
                  <a:pt x="2459" y="675"/>
                </a:lnTo>
                <a:lnTo>
                  <a:pt x="2401" y="647"/>
                </a:lnTo>
                <a:lnTo>
                  <a:pt x="2339" y="623"/>
                </a:lnTo>
                <a:lnTo>
                  <a:pt x="2277" y="603"/>
                </a:lnTo>
                <a:lnTo>
                  <a:pt x="2213" y="585"/>
                </a:lnTo>
                <a:lnTo>
                  <a:pt x="2150" y="569"/>
                </a:lnTo>
                <a:lnTo>
                  <a:pt x="2084" y="557"/>
                </a:lnTo>
                <a:lnTo>
                  <a:pt x="2016" y="549"/>
                </a:lnTo>
                <a:lnTo>
                  <a:pt x="1948" y="545"/>
                </a:lnTo>
                <a:lnTo>
                  <a:pt x="1880" y="543"/>
                </a:lnTo>
                <a:lnTo>
                  <a:pt x="1880" y="543"/>
                </a:lnTo>
                <a:lnTo>
                  <a:pt x="1810" y="545"/>
                </a:lnTo>
                <a:lnTo>
                  <a:pt x="1742" y="549"/>
                </a:lnTo>
                <a:lnTo>
                  <a:pt x="1676" y="557"/>
                </a:lnTo>
                <a:lnTo>
                  <a:pt x="1608" y="569"/>
                </a:lnTo>
                <a:lnTo>
                  <a:pt x="1544" y="585"/>
                </a:lnTo>
                <a:lnTo>
                  <a:pt x="1480" y="603"/>
                </a:lnTo>
                <a:lnTo>
                  <a:pt x="1418" y="623"/>
                </a:lnTo>
                <a:lnTo>
                  <a:pt x="1358" y="647"/>
                </a:lnTo>
                <a:lnTo>
                  <a:pt x="1298" y="675"/>
                </a:lnTo>
                <a:lnTo>
                  <a:pt x="1240" y="705"/>
                </a:lnTo>
                <a:lnTo>
                  <a:pt x="1185" y="737"/>
                </a:lnTo>
                <a:lnTo>
                  <a:pt x="1131" y="771"/>
                </a:lnTo>
                <a:lnTo>
                  <a:pt x="1077" y="809"/>
                </a:lnTo>
                <a:lnTo>
                  <a:pt x="1027" y="849"/>
                </a:lnTo>
                <a:lnTo>
                  <a:pt x="979" y="891"/>
                </a:lnTo>
                <a:lnTo>
                  <a:pt x="931" y="935"/>
                </a:lnTo>
                <a:lnTo>
                  <a:pt x="887" y="983"/>
                </a:lnTo>
                <a:lnTo>
                  <a:pt x="845" y="1031"/>
                </a:lnTo>
                <a:lnTo>
                  <a:pt x="805" y="1081"/>
                </a:lnTo>
                <a:lnTo>
                  <a:pt x="767" y="1135"/>
                </a:lnTo>
                <a:lnTo>
                  <a:pt x="733" y="1189"/>
                </a:lnTo>
                <a:lnTo>
                  <a:pt x="701" y="1245"/>
                </a:lnTo>
                <a:lnTo>
                  <a:pt x="671" y="1302"/>
                </a:lnTo>
                <a:lnTo>
                  <a:pt x="643" y="1362"/>
                </a:lnTo>
                <a:lnTo>
                  <a:pt x="619" y="1422"/>
                </a:lnTo>
                <a:lnTo>
                  <a:pt x="599" y="1484"/>
                </a:lnTo>
                <a:lnTo>
                  <a:pt x="581" y="1548"/>
                </a:lnTo>
                <a:lnTo>
                  <a:pt x="565" y="1612"/>
                </a:lnTo>
                <a:lnTo>
                  <a:pt x="553" y="1678"/>
                </a:lnTo>
                <a:lnTo>
                  <a:pt x="545" y="1746"/>
                </a:lnTo>
                <a:lnTo>
                  <a:pt x="541" y="1814"/>
                </a:lnTo>
                <a:lnTo>
                  <a:pt x="539" y="1884"/>
                </a:lnTo>
                <a:lnTo>
                  <a:pt x="0" y="1884"/>
                </a:lnTo>
                <a:lnTo>
                  <a:pt x="0" y="1884"/>
                </a:lnTo>
                <a:lnTo>
                  <a:pt x="2" y="1834"/>
                </a:lnTo>
                <a:lnTo>
                  <a:pt x="4" y="1786"/>
                </a:lnTo>
                <a:lnTo>
                  <a:pt x="6" y="1738"/>
                </a:lnTo>
                <a:lnTo>
                  <a:pt x="10" y="1690"/>
                </a:lnTo>
                <a:lnTo>
                  <a:pt x="22" y="1596"/>
                </a:lnTo>
                <a:lnTo>
                  <a:pt x="38" y="1504"/>
                </a:lnTo>
                <a:lnTo>
                  <a:pt x="60" y="1412"/>
                </a:lnTo>
                <a:lnTo>
                  <a:pt x="86" y="1322"/>
                </a:lnTo>
                <a:lnTo>
                  <a:pt x="114" y="1237"/>
                </a:lnTo>
                <a:lnTo>
                  <a:pt x="148" y="1151"/>
                </a:lnTo>
                <a:lnTo>
                  <a:pt x="186" y="1067"/>
                </a:lnTo>
                <a:lnTo>
                  <a:pt x="228" y="985"/>
                </a:lnTo>
                <a:lnTo>
                  <a:pt x="271" y="907"/>
                </a:lnTo>
                <a:lnTo>
                  <a:pt x="321" y="831"/>
                </a:lnTo>
                <a:lnTo>
                  <a:pt x="373" y="757"/>
                </a:lnTo>
                <a:lnTo>
                  <a:pt x="429" y="685"/>
                </a:lnTo>
                <a:lnTo>
                  <a:pt x="487" y="617"/>
                </a:lnTo>
                <a:lnTo>
                  <a:pt x="549" y="551"/>
                </a:lnTo>
                <a:lnTo>
                  <a:pt x="615" y="489"/>
                </a:lnTo>
                <a:lnTo>
                  <a:pt x="683" y="429"/>
                </a:lnTo>
                <a:lnTo>
                  <a:pt x="755" y="373"/>
                </a:lnTo>
                <a:lnTo>
                  <a:pt x="827" y="321"/>
                </a:lnTo>
                <a:lnTo>
                  <a:pt x="905" y="274"/>
                </a:lnTo>
                <a:lnTo>
                  <a:pt x="983" y="228"/>
                </a:lnTo>
                <a:lnTo>
                  <a:pt x="1063" y="186"/>
                </a:lnTo>
                <a:lnTo>
                  <a:pt x="1147" y="148"/>
                </a:lnTo>
                <a:lnTo>
                  <a:pt x="1232" y="114"/>
                </a:lnTo>
                <a:lnTo>
                  <a:pt x="1320" y="86"/>
                </a:lnTo>
                <a:lnTo>
                  <a:pt x="1408" y="60"/>
                </a:lnTo>
                <a:lnTo>
                  <a:pt x="1500" y="38"/>
                </a:lnTo>
                <a:lnTo>
                  <a:pt x="1592" y="22"/>
                </a:lnTo>
                <a:lnTo>
                  <a:pt x="1640" y="16"/>
                </a:lnTo>
                <a:lnTo>
                  <a:pt x="1686" y="10"/>
                </a:lnTo>
                <a:lnTo>
                  <a:pt x="1734" y="6"/>
                </a:lnTo>
                <a:lnTo>
                  <a:pt x="1782" y="2"/>
                </a:lnTo>
                <a:lnTo>
                  <a:pt x="1830" y="2"/>
                </a:lnTo>
                <a:lnTo>
                  <a:pt x="1880" y="0"/>
                </a:lnTo>
                <a:close/>
              </a:path>
            </a:pathLst>
          </a:custGeom>
          <a:solidFill>
            <a:srgbClr val="FAA6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300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4C0E88-E098-4345-B9D6-8FF335ABC97F}"/>
              </a:ext>
            </a:extLst>
          </p:cNvPr>
          <p:cNvSpPr>
            <a:spLocks/>
          </p:cNvSpPr>
          <p:nvPr/>
        </p:nvSpPr>
        <p:spPr bwMode="auto">
          <a:xfrm>
            <a:off x="21848763" y="6229350"/>
            <a:ext cx="5972175" cy="2990850"/>
          </a:xfrm>
          <a:custGeom>
            <a:avLst/>
            <a:gdLst>
              <a:gd name="T0" fmla="*/ 1928 w 3762"/>
              <a:gd name="T1" fmla="*/ 2 h 1884"/>
              <a:gd name="T2" fmla="*/ 2072 w 3762"/>
              <a:gd name="T3" fmla="*/ 10 h 1884"/>
              <a:gd name="T4" fmla="*/ 2259 w 3762"/>
              <a:gd name="T5" fmla="*/ 38 h 1884"/>
              <a:gd name="T6" fmla="*/ 2527 w 3762"/>
              <a:gd name="T7" fmla="*/ 114 h 1884"/>
              <a:gd name="T8" fmla="*/ 2777 w 3762"/>
              <a:gd name="T9" fmla="*/ 228 h 1884"/>
              <a:gd name="T10" fmla="*/ 3005 w 3762"/>
              <a:gd name="T11" fmla="*/ 373 h 1884"/>
              <a:gd name="T12" fmla="*/ 3210 w 3762"/>
              <a:gd name="T13" fmla="*/ 551 h 1884"/>
              <a:gd name="T14" fmla="*/ 3388 w 3762"/>
              <a:gd name="T15" fmla="*/ 757 h 1884"/>
              <a:gd name="T16" fmla="*/ 3534 w 3762"/>
              <a:gd name="T17" fmla="*/ 985 h 1884"/>
              <a:gd name="T18" fmla="*/ 3648 w 3762"/>
              <a:gd name="T19" fmla="*/ 1237 h 1884"/>
              <a:gd name="T20" fmla="*/ 3724 w 3762"/>
              <a:gd name="T21" fmla="*/ 1504 h 1884"/>
              <a:gd name="T22" fmla="*/ 3752 w 3762"/>
              <a:gd name="T23" fmla="*/ 1690 h 1884"/>
              <a:gd name="T24" fmla="*/ 3762 w 3762"/>
              <a:gd name="T25" fmla="*/ 1834 h 1884"/>
              <a:gd name="T26" fmla="*/ 3220 w 3762"/>
              <a:gd name="T27" fmla="*/ 1884 h 1884"/>
              <a:gd name="T28" fmla="*/ 3204 w 3762"/>
              <a:gd name="T29" fmla="*/ 1678 h 1884"/>
              <a:gd name="T30" fmla="*/ 3158 w 3762"/>
              <a:gd name="T31" fmla="*/ 1484 h 1884"/>
              <a:gd name="T32" fmla="*/ 3087 w 3762"/>
              <a:gd name="T33" fmla="*/ 1302 h 1884"/>
              <a:gd name="T34" fmla="*/ 2991 w 3762"/>
              <a:gd name="T35" fmla="*/ 1135 h 1884"/>
              <a:gd name="T36" fmla="*/ 2871 w 3762"/>
              <a:gd name="T37" fmla="*/ 983 h 1884"/>
              <a:gd name="T38" fmla="*/ 2731 w 3762"/>
              <a:gd name="T39" fmla="*/ 849 h 1884"/>
              <a:gd name="T40" fmla="*/ 2573 w 3762"/>
              <a:gd name="T41" fmla="*/ 737 h 1884"/>
              <a:gd name="T42" fmla="*/ 2401 w 3762"/>
              <a:gd name="T43" fmla="*/ 647 h 1884"/>
              <a:gd name="T44" fmla="*/ 2213 w 3762"/>
              <a:gd name="T45" fmla="*/ 585 h 1884"/>
              <a:gd name="T46" fmla="*/ 2016 w 3762"/>
              <a:gd name="T47" fmla="*/ 549 h 1884"/>
              <a:gd name="T48" fmla="*/ 1880 w 3762"/>
              <a:gd name="T49" fmla="*/ 543 h 1884"/>
              <a:gd name="T50" fmla="*/ 1676 w 3762"/>
              <a:gd name="T51" fmla="*/ 557 h 1884"/>
              <a:gd name="T52" fmla="*/ 1480 w 3762"/>
              <a:gd name="T53" fmla="*/ 603 h 1884"/>
              <a:gd name="T54" fmla="*/ 1298 w 3762"/>
              <a:gd name="T55" fmla="*/ 675 h 1884"/>
              <a:gd name="T56" fmla="*/ 1131 w 3762"/>
              <a:gd name="T57" fmla="*/ 771 h 1884"/>
              <a:gd name="T58" fmla="*/ 979 w 3762"/>
              <a:gd name="T59" fmla="*/ 891 h 1884"/>
              <a:gd name="T60" fmla="*/ 845 w 3762"/>
              <a:gd name="T61" fmla="*/ 1031 h 1884"/>
              <a:gd name="T62" fmla="*/ 733 w 3762"/>
              <a:gd name="T63" fmla="*/ 1189 h 1884"/>
              <a:gd name="T64" fmla="*/ 643 w 3762"/>
              <a:gd name="T65" fmla="*/ 1362 h 1884"/>
              <a:gd name="T66" fmla="*/ 581 w 3762"/>
              <a:gd name="T67" fmla="*/ 1548 h 1884"/>
              <a:gd name="T68" fmla="*/ 545 w 3762"/>
              <a:gd name="T69" fmla="*/ 1746 h 1884"/>
              <a:gd name="T70" fmla="*/ 0 w 3762"/>
              <a:gd name="T71" fmla="*/ 1884 h 1884"/>
              <a:gd name="T72" fmla="*/ 4 w 3762"/>
              <a:gd name="T73" fmla="*/ 1786 h 1884"/>
              <a:gd name="T74" fmla="*/ 22 w 3762"/>
              <a:gd name="T75" fmla="*/ 1596 h 1884"/>
              <a:gd name="T76" fmla="*/ 86 w 3762"/>
              <a:gd name="T77" fmla="*/ 1322 h 1884"/>
              <a:gd name="T78" fmla="*/ 186 w 3762"/>
              <a:gd name="T79" fmla="*/ 1067 h 1884"/>
              <a:gd name="T80" fmla="*/ 321 w 3762"/>
              <a:gd name="T81" fmla="*/ 831 h 1884"/>
              <a:gd name="T82" fmla="*/ 487 w 3762"/>
              <a:gd name="T83" fmla="*/ 617 h 1884"/>
              <a:gd name="T84" fmla="*/ 683 w 3762"/>
              <a:gd name="T85" fmla="*/ 429 h 1884"/>
              <a:gd name="T86" fmla="*/ 905 w 3762"/>
              <a:gd name="T87" fmla="*/ 274 h 1884"/>
              <a:gd name="T88" fmla="*/ 1147 w 3762"/>
              <a:gd name="T89" fmla="*/ 148 h 1884"/>
              <a:gd name="T90" fmla="*/ 1408 w 3762"/>
              <a:gd name="T91" fmla="*/ 60 h 1884"/>
              <a:gd name="T92" fmla="*/ 1640 w 3762"/>
              <a:gd name="T93" fmla="*/ 16 h 1884"/>
              <a:gd name="T94" fmla="*/ 1782 w 3762"/>
              <a:gd name="T95" fmla="*/ 2 h 1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762" h="1884">
                <a:moveTo>
                  <a:pt x="1880" y="0"/>
                </a:moveTo>
                <a:lnTo>
                  <a:pt x="1880" y="0"/>
                </a:lnTo>
                <a:lnTo>
                  <a:pt x="1928" y="2"/>
                </a:lnTo>
                <a:lnTo>
                  <a:pt x="1976" y="2"/>
                </a:lnTo>
                <a:lnTo>
                  <a:pt x="2024" y="6"/>
                </a:lnTo>
                <a:lnTo>
                  <a:pt x="2072" y="10"/>
                </a:lnTo>
                <a:lnTo>
                  <a:pt x="2120" y="16"/>
                </a:lnTo>
                <a:lnTo>
                  <a:pt x="2166" y="22"/>
                </a:lnTo>
                <a:lnTo>
                  <a:pt x="2259" y="38"/>
                </a:lnTo>
                <a:lnTo>
                  <a:pt x="2349" y="60"/>
                </a:lnTo>
                <a:lnTo>
                  <a:pt x="2439" y="86"/>
                </a:lnTo>
                <a:lnTo>
                  <a:pt x="2527" y="114"/>
                </a:lnTo>
                <a:lnTo>
                  <a:pt x="2611" y="148"/>
                </a:lnTo>
                <a:lnTo>
                  <a:pt x="2695" y="186"/>
                </a:lnTo>
                <a:lnTo>
                  <a:pt x="2777" y="228"/>
                </a:lnTo>
                <a:lnTo>
                  <a:pt x="2855" y="274"/>
                </a:lnTo>
                <a:lnTo>
                  <a:pt x="2933" y="321"/>
                </a:lnTo>
                <a:lnTo>
                  <a:pt x="3005" y="373"/>
                </a:lnTo>
                <a:lnTo>
                  <a:pt x="3077" y="429"/>
                </a:lnTo>
                <a:lnTo>
                  <a:pt x="3145" y="489"/>
                </a:lnTo>
                <a:lnTo>
                  <a:pt x="3210" y="551"/>
                </a:lnTo>
                <a:lnTo>
                  <a:pt x="3272" y="617"/>
                </a:lnTo>
                <a:lnTo>
                  <a:pt x="3332" y="685"/>
                </a:lnTo>
                <a:lnTo>
                  <a:pt x="3388" y="757"/>
                </a:lnTo>
                <a:lnTo>
                  <a:pt x="3440" y="831"/>
                </a:lnTo>
                <a:lnTo>
                  <a:pt x="3490" y="907"/>
                </a:lnTo>
                <a:lnTo>
                  <a:pt x="3534" y="985"/>
                </a:lnTo>
                <a:lnTo>
                  <a:pt x="3576" y="1067"/>
                </a:lnTo>
                <a:lnTo>
                  <a:pt x="3614" y="1151"/>
                </a:lnTo>
                <a:lnTo>
                  <a:pt x="3648" y="1237"/>
                </a:lnTo>
                <a:lnTo>
                  <a:pt x="3678" y="1322"/>
                </a:lnTo>
                <a:lnTo>
                  <a:pt x="3702" y="1412"/>
                </a:lnTo>
                <a:lnTo>
                  <a:pt x="3724" y="1504"/>
                </a:lnTo>
                <a:lnTo>
                  <a:pt x="3740" y="1596"/>
                </a:lnTo>
                <a:lnTo>
                  <a:pt x="3746" y="1644"/>
                </a:lnTo>
                <a:lnTo>
                  <a:pt x="3752" y="1690"/>
                </a:lnTo>
                <a:lnTo>
                  <a:pt x="3756" y="1738"/>
                </a:lnTo>
                <a:lnTo>
                  <a:pt x="3760" y="1786"/>
                </a:lnTo>
                <a:lnTo>
                  <a:pt x="3762" y="1834"/>
                </a:lnTo>
                <a:lnTo>
                  <a:pt x="3762" y="1884"/>
                </a:lnTo>
                <a:lnTo>
                  <a:pt x="3220" y="1884"/>
                </a:lnTo>
                <a:lnTo>
                  <a:pt x="3220" y="1884"/>
                </a:lnTo>
                <a:lnTo>
                  <a:pt x="3218" y="1814"/>
                </a:lnTo>
                <a:lnTo>
                  <a:pt x="3212" y="1746"/>
                </a:lnTo>
                <a:lnTo>
                  <a:pt x="3204" y="1678"/>
                </a:lnTo>
                <a:lnTo>
                  <a:pt x="3192" y="1612"/>
                </a:lnTo>
                <a:lnTo>
                  <a:pt x="3176" y="1548"/>
                </a:lnTo>
                <a:lnTo>
                  <a:pt x="3158" y="1484"/>
                </a:lnTo>
                <a:lnTo>
                  <a:pt x="3139" y="1422"/>
                </a:lnTo>
                <a:lnTo>
                  <a:pt x="3115" y="1362"/>
                </a:lnTo>
                <a:lnTo>
                  <a:pt x="3087" y="1302"/>
                </a:lnTo>
                <a:lnTo>
                  <a:pt x="3057" y="1245"/>
                </a:lnTo>
                <a:lnTo>
                  <a:pt x="3025" y="1189"/>
                </a:lnTo>
                <a:lnTo>
                  <a:pt x="2991" y="1135"/>
                </a:lnTo>
                <a:lnTo>
                  <a:pt x="2953" y="1081"/>
                </a:lnTo>
                <a:lnTo>
                  <a:pt x="2913" y="1031"/>
                </a:lnTo>
                <a:lnTo>
                  <a:pt x="2871" y="983"/>
                </a:lnTo>
                <a:lnTo>
                  <a:pt x="2827" y="935"/>
                </a:lnTo>
                <a:lnTo>
                  <a:pt x="2781" y="891"/>
                </a:lnTo>
                <a:lnTo>
                  <a:pt x="2731" y="849"/>
                </a:lnTo>
                <a:lnTo>
                  <a:pt x="2681" y="809"/>
                </a:lnTo>
                <a:lnTo>
                  <a:pt x="2629" y="771"/>
                </a:lnTo>
                <a:lnTo>
                  <a:pt x="2573" y="737"/>
                </a:lnTo>
                <a:lnTo>
                  <a:pt x="2517" y="705"/>
                </a:lnTo>
                <a:lnTo>
                  <a:pt x="2459" y="675"/>
                </a:lnTo>
                <a:lnTo>
                  <a:pt x="2401" y="647"/>
                </a:lnTo>
                <a:lnTo>
                  <a:pt x="2339" y="623"/>
                </a:lnTo>
                <a:lnTo>
                  <a:pt x="2277" y="603"/>
                </a:lnTo>
                <a:lnTo>
                  <a:pt x="2213" y="585"/>
                </a:lnTo>
                <a:lnTo>
                  <a:pt x="2150" y="569"/>
                </a:lnTo>
                <a:lnTo>
                  <a:pt x="2084" y="557"/>
                </a:lnTo>
                <a:lnTo>
                  <a:pt x="2016" y="549"/>
                </a:lnTo>
                <a:lnTo>
                  <a:pt x="1948" y="545"/>
                </a:lnTo>
                <a:lnTo>
                  <a:pt x="1880" y="543"/>
                </a:lnTo>
                <a:lnTo>
                  <a:pt x="1880" y="543"/>
                </a:lnTo>
                <a:lnTo>
                  <a:pt x="1810" y="545"/>
                </a:lnTo>
                <a:lnTo>
                  <a:pt x="1742" y="549"/>
                </a:lnTo>
                <a:lnTo>
                  <a:pt x="1676" y="557"/>
                </a:lnTo>
                <a:lnTo>
                  <a:pt x="1608" y="569"/>
                </a:lnTo>
                <a:lnTo>
                  <a:pt x="1544" y="585"/>
                </a:lnTo>
                <a:lnTo>
                  <a:pt x="1480" y="603"/>
                </a:lnTo>
                <a:lnTo>
                  <a:pt x="1418" y="623"/>
                </a:lnTo>
                <a:lnTo>
                  <a:pt x="1358" y="647"/>
                </a:lnTo>
                <a:lnTo>
                  <a:pt x="1298" y="675"/>
                </a:lnTo>
                <a:lnTo>
                  <a:pt x="1240" y="705"/>
                </a:lnTo>
                <a:lnTo>
                  <a:pt x="1185" y="737"/>
                </a:lnTo>
                <a:lnTo>
                  <a:pt x="1131" y="771"/>
                </a:lnTo>
                <a:lnTo>
                  <a:pt x="1077" y="809"/>
                </a:lnTo>
                <a:lnTo>
                  <a:pt x="1027" y="849"/>
                </a:lnTo>
                <a:lnTo>
                  <a:pt x="979" y="891"/>
                </a:lnTo>
                <a:lnTo>
                  <a:pt x="931" y="935"/>
                </a:lnTo>
                <a:lnTo>
                  <a:pt x="887" y="983"/>
                </a:lnTo>
                <a:lnTo>
                  <a:pt x="845" y="1031"/>
                </a:lnTo>
                <a:lnTo>
                  <a:pt x="805" y="1081"/>
                </a:lnTo>
                <a:lnTo>
                  <a:pt x="767" y="1135"/>
                </a:lnTo>
                <a:lnTo>
                  <a:pt x="733" y="1189"/>
                </a:lnTo>
                <a:lnTo>
                  <a:pt x="701" y="1245"/>
                </a:lnTo>
                <a:lnTo>
                  <a:pt x="671" y="1302"/>
                </a:lnTo>
                <a:lnTo>
                  <a:pt x="643" y="1362"/>
                </a:lnTo>
                <a:lnTo>
                  <a:pt x="619" y="1422"/>
                </a:lnTo>
                <a:lnTo>
                  <a:pt x="599" y="1484"/>
                </a:lnTo>
                <a:lnTo>
                  <a:pt x="581" y="1548"/>
                </a:lnTo>
                <a:lnTo>
                  <a:pt x="565" y="1612"/>
                </a:lnTo>
                <a:lnTo>
                  <a:pt x="553" y="1678"/>
                </a:lnTo>
                <a:lnTo>
                  <a:pt x="545" y="1746"/>
                </a:lnTo>
                <a:lnTo>
                  <a:pt x="541" y="1814"/>
                </a:lnTo>
                <a:lnTo>
                  <a:pt x="539" y="1884"/>
                </a:lnTo>
                <a:lnTo>
                  <a:pt x="0" y="1884"/>
                </a:lnTo>
                <a:lnTo>
                  <a:pt x="0" y="1884"/>
                </a:lnTo>
                <a:lnTo>
                  <a:pt x="2" y="1834"/>
                </a:lnTo>
                <a:lnTo>
                  <a:pt x="4" y="1786"/>
                </a:lnTo>
                <a:lnTo>
                  <a:pt x="6" y="1738"/>
                </a:lnTo>
                <a:lnTo>
                  <a:pt x="10" y="1690"/>
                </a:lnTo>
                <a:lnTo>
                  <a:pt x="22" y="1596"/>
                </a:lnTo>
                <a:lnTo>
                  <a:pt x="38" y="1504"/>
                </a:lnTo>
                <a:lnTo>
                  <a:pt x="60" y="1412"/>
                </a:lnTo>
                <a:lnTo>
                  <a:pt x="86" y="1322"/>
                </a:lnTo>
                <a:lnTo>
                  <a:pt x="114" y="1237"/>
                </a:lnTo>
                <a:lnTo>
                  <a:pt x="148" y="1151"/>
                </a:lnTo>
                <a:lnTo>
                  <a:pt x="186" y="1067"/>
                </a:lnTo>
                <a:lnTo>
                  <a:pt x="228" y="985"/>
                </a:lnTo>
                <a:lnTo>
                  <a:pt x="271" y="907"/>
                </a:lnTo>
                <a:lnTo>
                  <a:pt x="321" y="831"/>
                </a:lnTo>
                <a:lnTo>
                  <a:pt x="373" y="757"/>
                </a:lnTo>
                <a:lnTo>
                  <a:pt x="429" y="685"/>
                </a:lnTo>
                <a:lnTo>
                  <a:pt x="487" y="617"/>
                </a:lnTo>
                <a:lnTo>
                  <a:pt x="549" y="551"/>
                </a:lnTo>
                <a:lnTo>
                  <a:pt x="615" y="489"/>
                </a:lnTo>
                <a:lnTo>
                  <a:pt x="683" y="429"/>
                </a:lnTo>
                <a:lnTo>
                  <a:pt x="755" y="373"/>
                </a:lnTo>
                <a:lnTo>
                  <a:pt x="827" y="321"/>
                </a:lnTo>
                <a:lnTo>
                  <a:pt x="905" y="274"/>
                </a:lnTo>
                <a:lnTo>
                  <a:pt x="983" y="228"/>
                </a:lnTo>
                <a:lnTo>
                  <a:pt x="1063" y="186"/>
                </a:lnTo>
                <a:lnTo>
                  <a:pt x="1147" y="148"/>
                </a:lnTo>
                <a:lnTo>
                  <a:pt x="1232" y="114"/>
                </a:lnTo>
                <a:lnTo>
                  <a:pt x="1320" y="86"/>
                </a:lnTo>
                <a:lnTo>
                  <a:pt x="1408" y="60"/>
                </a:lnTo>
                <a:lnTo>
                  <a:pt x="1500" y="38"/>
                </a:lnTo>
                <a:lnTo>
                  <a:pt x="1592" y="22"/>
                </a:lnTo>
                <a:lnTo>
                  <a:pt x="1640" y="16"/>
                </a:lnTo>
                <a:lnTo>
                  <a:pt x="1686" y="10"/>
                </a:lnTo>
                <a:lnTo>
                  <a:pt x="1734" y="6"/>
                </a:lnTo>
                <a:lnTo>
                  <a:pt x="1782" y="2"/>
                </a:lnTo>
                <a:lnTo>
                  <a:pt x="1830" y="2"/>
                </a:lnTo>
                <a:lnTo>
                  <a:pt x="188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300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B4FEA7EF-84A2-4638-BD5D-10495C2E53CB}"/>
              </a:ext>
            </a:extLst>
          </p:cNvPr>
          <p:cNvSpPr>
            <a:spLocks/>
          </p:cNvSpPr>
          <p:nvPr/>
        </p:nvSpPr>
        <p:spPr bwMode="auto">
          <a:xfrm>
            <a:off x="11615738" y="6229350"/>
            <a:ext cx="5970587" cy="2990850"/>
          </a:xfrm>
          <a:custGeom>
            <a:avLst/>
            <a:gdLst>
              <a:gd name="T0" fmla="*/ 1835 w 3761"/>
              <a:gd name="T1" fmla="*/ 2 h 1884"/>
              <a:gd name="T2" fmla="*/ 1691 w 3761"/>
              <a:gd name="T3" fmla="*/ 10 h 1884"/>
              <a:gd name="T4" fmla="*/ 1503 w 3761"/>
              <a:gd name="T5" fmla="*/ 38 h 1884"/>
              <a:gd name="T6" fmla="*/ 1235 w 3761"/>
              <a:gd name="T7" fmla="*/ 114 h 1884"/>
              <a:gd name="T8" fmla="*/ 985 w 3761"/>
              <a:gd name="T9" fmla="*/ 228 h 1884"/>
              <a:gd name="T10" fmla="*/ 756 w 3761"/>
              <a:gd name="T11" fmla="*/ 373 h 1884"/>
              <a:gd name="T12" fmla="*/ 552 w 3761"/>
              <a:gd name="T13" fmla="*/ 551 h 1884"/>
              <a:gd name="T14" fmla="*/ 374 w 3761"/>
              <a:gd name="T15" fmla="*/ 757 h 1884"/>
              <a:gd name="T16" fmla="*/ 228 w 3761"/>
              <a:gd name="T17" fmla="*/ 985 h 1884"/>
              <a:gd name="T18" fmla="*/ 114 w 3761"/>
              <a:gd name="T19" fmla="*/ 1237 h 1884"/>
              <a:gd name="T20" fmla="*/ 38 w 3761"/>
              <a:gd name="T21" fmla="*/ 1504 h 1884"/>
              <a:gd name="T22" fmla="*/ 10 w 3761"/>
              <a:gd name="T23" fmla="*/ 1690 h 1884"/>
              <a:gd name="T24" fmla="*/ 0 w 3761"/>
              <a:gd name="T25" fmla="*/ 1834 h 1884"/>
              <a:gd name="T26" fmla="*/ 538 w 3761"/>
              <a:gd name="T27" fmla="*/ 1884 h 1884"/>
              <a:gd name="T28" fmla="*/ 554 w 3761"/>
              <a:gd name="T29" fmla="*/ 1678 h 1884"/>
              <a:gd name="T30" fmla="*/ 598 w 3761"/>
              <a:gd name="T31" fmla="*/ 1484 h 1884"/>
              <a:gd name="T32" fmla="*/ 670 w 3761"/>
              <a:gd name="T33" fmla="*/ 1302 h 1884"/>
              <a:gd name="T34" fmla="*/ 768 w 3761"/>
              <a:gd name="T35" fmla="*/ 1135 h 1884"/>
              <a:gd name="T36" fmla="*/ 888 w 3761"/>
              <a:gd name="T37" fmla="*/ 983 h 1884"/>
              <a:gd name="T38" fmla="*/ 1027 w 3761"/>
              <a:gd name="T39" fmla="*/ 849 h 1884"/>
              <a:gd name="T40" fmla="*/ 1185 w 3761"/>
              <a:gd name="T41" fmla="*/ 737 h 1884"/>
              <a:gd name="T42" fmla="*/ 1359 w 3761"/>
              <a:gd name="T43" fmla="*/ 647 h 1884"/>
              <a:gd name="T44" fmla="*/ 1547 w 3761"/>
              <a:gd name="T45" fmla="*/ 585 h 1884"/>
              <a:gd name="T46" fmla="*/ 1745 w 3761"/>
              <a:gd name="T47" fmla="*/ 549 h 1884"/>
              <a:gd name="T48" fmla="*/ 1882 w 3761"/>
              <a:gd name="T49" fmla="*/ 543 h 1884"/>
              <a:gd name="T50" fmla="*/ 2086 w 3761"/>
              <a:gd name="T51" fmla="*/ 557 h 1884"/>
              <a:gd name="T52" fmla="*/ 2282 w 3761"/>
              <a:gd name="T53" fmla="*/ 603 h 1884"/>
              <a:gd name="T54" fmla="*/ 2464 w 3761"/>
              <a:gd name="T55" fmla="*/ 675 h 1884"/>
              <a:gd name="T56" fmla="*/ 2632 w 3761"/>
              <a:gd name="T57" fmla="*/ 771 h 1884"/>
              <a:gd name="T58" fmla="*/ 2784 w 3761"/>
              <a:gd name="T59" fmla="*/ 891 h 1884"/>
              <a:gd name="T60" fmla="*/ 2917 w 3761"/>
              <a:gd name="T61" fmla="*/ 1031 h 1884"/>
              <a:gd name="T62" fmla="*/ 3029 w 3761"/>
              <a:gd name="T63" fmla="*/ 1189 h 1884"/>
              <a:gd name="T64" fmla="*/ 3117 w 3761"/>
              <a:gd name="T65" fmla="*/ 1362 h 1884"/>
              <a:gd name="T66" fmla="*/ 3181 w 3761"/>
              <a:gd name="T67" fmla="*/ 1548 h 1884"/>
              <a:gd name="T68" fmla="*/ 3217 w 3761"/>
              <a:gd name="T69" fmla="*/ 1746 h 1884"/>
              <a:gd name="T70" fmla="*/ 3761 w 3761"/>
              <a:gd name="T71" fmla="*/ 1884 h 1884"/>
              <a:gd name="T72" fmla="*/ 3759 w 3761"/>
              <a:gd name="T73" fmla="*/ 1786 h 1884"/>
              <a:gd name="T74" fmla="*/ 3747 w 3761"/>
              <a:gd name="T75" fmla="*/ 1644 h 1884"/>
              <a:gd name="T76" fmla="*/ 3703 w 3761"/>
              <a:gd name="T77" fmla="*/ 1412 h 1884"/>
              <a:gd name="T78" fmla="*/ 3613 w 3761"/>
              <a:gd name="T79" fmla="*/ 1151 h 1884"/>
              <a:gd name="T80" fmla="*/ 3489 w 3761"/>
              <a:gd name="T81" fmla="*/ 907 h 1884"/>
              <a:gd name="T82" fmla="*/ 3331 w 3761"/>
              <a:gd name="T83" fmla="*/ 685 h 1884"/>
              <a:gd name="T84" fmla="*/ 3145 w 3761"/>
              <a:gd name="T85" fmla="*/ 489 h 1884"/>
              <a:gd name="T86" fmla="*/ 2931 w 3761"/>
              <a:gd name="T87" fmla="*/ 321 h 1884"/>
              <a:gd name="T88" fmla="*/ 2696 w 3761"/>
              <a:gd name="T89" fmla="*/ 186 h 1884"/>
              <a:gd name="T90" fmla="*/ 2440 w 3761"/>
              <a:gd name="T91" fmla="*/ 86 h 1884"/>
              <a:gd name="T92" fmla="*/ 2168 w 3761"/>
              <a:gd name="T93" fmla="*/ 22 h 1884"/>
              <a:gd name="T94" fmla="*/ 2026 w 3761"/>
              <a:gd name="T95" fmla="*/ 6 h 1884"/>
              <a:gd name="T96" fmla="*/ 1882 w 3761"/>
              <a:gd name="T97" fmla="*/ 0 h 1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761" h="1884">
                <a:moveTo>
                  <a:pt x="1882" y="0"/>
                </a:moveTo>
                <a:lnTo>
                  <a:pt x="1882" y="0"/>
                </a:lnTo>
                <a:lnTo>
                  <a:pt x="1835" y="2"/>
                </a:lnTo>
                <a:lnTo>
                  <a:pt x="1787" y="2"/>
                </a:lnTo>
                <a:lnTo>
                  <a:pt x="1739" y="6"/>
                </a:lnTo>
                <a:lnTo>
                  <a:pt x="1691" y="10"/>
                </a:lnTo>
                <a:lnTo>
                  <a:pt x="1643" y="16"/>
                </a:lnTo>
                <a:lnTo>
                  <a:pt x="1597" y="22"/>
                </a:lnTo>
                <a:lnTo>
                  <a:pt x="1503" y="38"/>
                </a:lnTo>
                <a:lnTo>
                  <a:pt x="1413" y="60"/>
                </a:lnTo>
                <a:lnTo>
                  <a:pt x="1323" y="86"/>
                </a:lnTo>
                <a:lnTo>
                  <a:pt x="1235" y="114"/>
                </a:lnTo>
                <a:lnTo>
                  <a:pt x="1149" y="148"/>
                </a:lnTo>
                <a:lnTo>
                  <a:pt x="1067" y="186"/>
                </a:lnTo>
                <a:lnTo>
                  <a:pt x="985" y="228"/>
                </a:lnTo>
                <a:lnTo>
                  <a:pt x="907" y="274"/>
                </a:lnTo>
                <a:lnTo>
                  <a:pt x="830" y="321"/>
                </a:lnTo>
                <a:lnTo>
                  <a:pt x="756" y="373"/>
                </a:lnTo>
                <a:lnTo>
                  <a:pt x="686" y="429"/>
                </a:lnTo>
                <a:lnTo>
                  <a:pt x="618" y="489"/>
                </a:lnTo>
                <a:lnTo>
                  <a:pt x="552" y="551"/>
                </a:lnTo>
                <a:lnTo>
                  <a:pt x="490" y="617"/>
                </a:lnTo>
                <a:lnTo>
                  <a:pt x="430" y="685"/>
                </a:lnTo>
                <a:lnTo>
                  <a:pt x="374" y="757"/>
                </a:lnTo>
                <a:lnTo>
                  <a:pt x="322" y="831"/>
                </a:lnTo>
                <a:lnTo>
                  <a:pt x="272" y="907"/>
                </a:lnTo>
                <a:lnTo>
                  <a:pt x="228" y="985"/>
                </a:lnTo>
                <a:lnTo>
                  <a:pt x="186" y="1067"/>
                </a:lnTo>
                <a:lnTo>
                  <a:pt x="148" y="1151"/>
                </a:lnTo>
                <a:lnTo>
                  <a:pt x="114" y="1237"/>
                </a:lnTo>
                <a:lnTo>
                  <a:pt x="84" y="1322"/>
                </a:lnTo>
                <a:lnTo>
                  <a:pt x="58" y="1412"/>
                </a:lnTo>
                <a:lnTo>
                  <a:pt x="38" y="1504"/>
                </a:lnTo>
                <a:lnTo>
                  <a:pt x="22" y="1596"/>
                </a:lnTo>
                <a:lnTo>
                  <a:pt x="14" y="1644"/>
                </a:lnTo>
                <a:lnTo>
                  <a:pt x="10" y="1690"/>
                </a:lnTo>
                <a:lnTo>
                  <a:pt x="6" y="1738"/>
                </a:lnTo>
                <a:lnTo>
                  <a:pt x="2" y="1786"/>
                </a:lnTo>
                <a:lnTo>
                  <a:pt x="0" y="1834"/>
                </a:lnTo>
                <a:lnTo>
                  <a:pt x="0" y="1884"/>
                </a:lnTo>
                <a:lnTo>
                  <a:pt x="538" y="1884"/>
                </a:lnTo>
                <a:lnTo>
                  <a:pt x="538" y="1884"/>
                </a:lnTo>
                <a:lnTo>
                  <a:pt x="540" y="1814"/>
                </a:lnTo>
                <a:lnTo>
                  <a:pt x="546" y="1746"/>
                </a:lnTo>
                <a:lnTo>
                  <a:pt x="554" y="1678"/>
                </a:lnTo>
                <a:lnTo>
                  <a:pt x="566" y="1612"/>
                </a:lnTo>
                <a:lnTo>
                  <a:pt x="580" y="1548"/>
                </a:lnTo>
                <a:lnTo>
                  <a:pt x="598" y="1484"/>
                </a:lnTo>
                <a:lnTo>
                  <a:pt x="620" y="1422"/>
                </a:lnTo>
                <a:lnTo>
                  <a:pt x="644" y="1362"/>
                </a:lnTo>
                <a:lnTo>
                  <a:pt x="670" y="1302"/>
                </a:lnTo>
                <a:lnTo>
                  <a:pt x="700" y="1245"/>
                </a:lnTo>
                <a:lnTo>
                  <a:pt x="732" y="1189"/>
                </a:lnTo>
                <a:lnTo>
                  <a:pt x="768" y="1135"/>
                </a:lnTo>
                <a:lnTo>
                  <a:pt x="806" y="1081"/>
                </a:lnTo>
                <a:lnTo>
                  <a:pt x="846" y="1031"/>
                </a:lnTo>
                <a:lnTo>
                  <a:pt x="888" y="983"/>
                </a:lnTo>
                <a:lnTo>
                  <a:pt x="931" y="935"/>
                </a:lnTo>
                <a:lnTo>
                  <a:pt x="977" y="891"/>
                </a:lnTo>
                <a:lnTo>
                  <a:pt x="1027" y="849"/>
                </a:lnTo>
                <a:lnTo>
                  <a:pt x="1077" y="809"/>
                </a:lnTo>
                <a:lnTo>
                  <a:pt x="1131" y="771"/>
                </a:lnTo>
                <a:lnTo>
                  <a:pt x="1185" y="737"/>
                </a:lnTo>
                <a:lnTo>
                  <a:pt x="1241" y="705"/>
                </a:lnTo>
                <a:lnTo>
                  <a:pt x="1299" y="675"/>
                </a:lnTo>
                <a:lnTo>
                  <a:pt x="1359" y="647"/>
                </a:lnTo>
                <a:lnTo>
                  <a:pt x="1421" y="623"/>
                </a:lnTo>
                <a:lnTo>
                  <a:pt x="1483" y="603"/>
                </a:lnTo>
                <a:lnTo>
                  <a:pt x="1547" y="585"/>
                </a:lnTo>
                <a:lnTo>
                  <a:pt x="1611" y="569"/>
                </a:lnTo>
                <a:lnTo>
                  <a:pt x="1679" y="557"/>
                </a:lnTo>
                <a:lnTo>
                  <a:pt x="1745" y="549"/>
                </a:lnTo>
                <a:lnTo>
                  <a:pt x="1815" y="545"/>
                </a:lnTo>
                <a:lnTo>
                  <a:pt x="1882" y="543"/>
                </a:lnTo>
                <a:lnTo>
                  <a:pt x="1882" y="543"/>
                </a:lnTo>
                <a:lnTo>
                  <a:pt x="1952" y="545"/>
                </a:lnTo>
                <a:lnTo>
                  <a:pt x="2020" y="549"/>
                </a:lnTo>
                <a:lnTo>
                  <a:pt x="2086" y="557"/>
                </a:lnTo>
                <a:lnTo>
                  <a:pt x="2152" y="569"/>
                </a:lnTo>
                <a:lnTo>
                  <a:pt x="2218" y="585"/>
                </a:lnTo>
                <a:lnTo>
                  <a:pt x="2282" y="603"/>
                </a:lnTo>
                <a:lnTo>
                  <a:pt x="2344" y="623"/>
                </a:lnTo>
                <a:lnTo>
                  <a:pt x="2404" y="647"/>
                </a:lnTo>
                <a:lnTo>
                  <a:pt x="2464" y="675"/>
                </a:lnTo>
                <a:lnTo>
                  <a:pt x="2522" y="705"/>
                </a:lnTo>
                <a:lnTo>
                  <a:pt x="2578" y="737"/>
                </a:lnTo>
                <a:lnTo>
                  <a:pt x="2632" y="771"/>
                </a:lnTo>
                <a:lnTo>
                  <a:pt x="2686" y="809"/>
                </a:lnTo>
                <a:lnTo>
                  <a:pt x="2736" y="849"/>
                </a:lnTo>
                <a:lnTo>
                  <a:pt x="2784" y="891"/>
                </a:lnTo>
                <a:lnTo>
                  <a:pt x="2832" y="935"/>
                </a:lnTo>
                <a:lnTo>
                  <a:pt x="2875" y="983"/>
                </a:lnTo>
                <a:lnTo>
                  <a:pt x="2917" y="1031"/>
                </a:lnTo>
                <a:lnTo>
                  <a:pt x="2957" y="1081"/>
                </a:lnTo>
                <a:lnTo>
                  <a:pt x="2993" y="1135"/>
                </a:lnTo>
                <a:lnTo>
                  <a:pt x="3029" y="1189"/>
                </a:lnTo>
                <a:lnTo>
                  <a:pt x="3061" y="1245"/>
                </a:lnTo>
                <a:lnTo>
                  <a:pt x="3091" y="1302"/>
                </a:lnTo>
                <a:lnTo>
                  <a:pt x="3117" y="1362"/>
                </a:lnTo>
                <a:lnTo>
                  <a:pt x="3141" y="1422"/>
                </a:lnTo>
                <a:lnTo>
                  <a:pt x="3163" y="1484"/>
                </a:lnTo>
                <a:lnTo>
                  <a:pt x="3181" y="1548"/>
                </a:lnTo>
                <a:lnTo>
                  <a:pt x="3195" y="1612"/>
                </a:lnTo>
                <a:lnTo>
                  <a:pt x="3207" y="1678"/>
                </a:lnTo>
                <a:lnTo>
                  <a:pt x="3217" y="1746"/>
                </a:lnTo>
                <a:lnTo>
                  <a:pt x="3221" y="1814"/>
                </a:lnTo>
                <a:lnTo>
                  <a:pt x="3223" y="1884"/>
                </a:lnTo>
                <a:lnTo>
                  <a:pt x="3761" y="1884"/>
                </a:lnTo>
                <a:lnTo>
                  <a:pt x="3761" y="1884"/>
                </a:lnTo>
                <a:lnTo>
                  <a:pt x="3761" y="1834"/>
                </a:lnTo>
                <a:lnTo>
                  <a:pt x="3759" y="1786"/>
                </a:lnTo>
                <a:lnTo>
                  <a:pt x="3757" y="1738"/>
                </a:lnTo>
                <a:lnTo>
                  <a:pt x="3753" y="1690"/>
                </a:lnTo>
                <a:lnTo>
                  <a:pt x="3747" y="1644"/>
                </a:lnTo>
                <a:lnTo>
                  <a:pt x="3741" y="1596"/>
                </a:lnTo>
                <a:lnTo>
                  <a:pt x="3723" y="1504"/>
                </a:lnTo>
                <a:lnTo>
                  <a:pt x="3703" y="1412"/>
                </a:lnTo>
                <a:lnTo>
                  <a:pt x="3677" y="1322"/>
                </a:lnTo>
                <a:lnTo>
                  <a:pt x="3647" y="1237"/>
                </a:lnTo>
                <a:lnTo>
                  <a:pt x="3613" y="1151"/>
                </a:lnTo>
                <a:lnTo>
                  <a:pt x="3577" y="1067"/>
                </a:lnTo>
                <a:lnTo>
                  <a:pt x="3535" y="985"/>
                </a:lnTo>
                <a:lnTo>
                  <a:pt x="3489" y="907"/>
                </a:lnTo>
                <a:lnTo>
                  <a:pt x="3441" y="831"/>
                </a:lnTo>
                <a:lnTo>
                  <a:pt x="3387" y="757"/>
                </a:lnTo>
                <a:lnTo>
                  <a:pt x="3331" y="685"/>
                </a:lnTo>
                <a:lnTo>
                  <a:pt x="3273" y="617"/>
                </a:lnTo>
                <a:lnTo>
                  <a:pt x="3211" y="551"/>
                </a:lnTo>
                <a:lnTo>
                  <a:pt x="3145" y="489"/>
                </a:lnTo>
                <a:lnTo>
                  <a:pt x="3077" y="429"/>
                </a:lnTo>
                <a:lnTo>
                  <a:pt x="3005" y="373"/>
                </a:lnTo>
                <a:lnTo>
                  <a:pt x="2931" y="321"/>
                </a:lnTo>
                <a:lnTo>
                  <a:pt x="2855" y="274"/>
                </a:lnTo>
                <a:lnTo>
                  <a:pt x="2778" y="228"/>
                </a:lnTo>
                <a:lnTo>
                  <a:pt x="2696" y="186"/>
                </a:lnTo>
                <a:lnTo>
                  <a:pt x="2614" y="148"/>
                </a:lnTo>
                <a:lnTo>
                  <a:pt x="2528" y="114"/>
                </a:lnTo>
                <a:lnTo>
                  <a:pt x="2440" y="86"/>
                </a:lnTo>
                <a:lnTo>
                  <a:pt x="2352" y="60"/>
                </a:lnTo>
                <a:lnTo>
                  <a:pt x="2260" y="38"/>
                </a:lnTo>
                <a:lnTo>
                  <a:pt x="2168" y="22"/>
                </a:lnTo>
                <a:lnTo>
                  <a:pt x="2122" y="16"/>
                </a:lnTo>
                <a:lnTo>
                  <a:pt x="2074" y="10"/>
                </a:lnTo>
                <a:lnTo>
                  <a:pt x="2026" y="6"/>
                </a:lnTo>
                <a:lnTo>
                  <a:pt x="1980" y="2"/>
                </a:lnTo>
                <a:lnTo>
                  <a:pt x="1930" y="2"/>
                </a:lnTo>
                <a:lnTo>
                  <a:pt x="1882" y="0"/>
                </a:lnTo>
                <a:close/>
              </a:path>
            </a:pathLst>
          </a:custGeom>
          <a:solidFill>
            <a:srgbClr val="9AC2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300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28EF37E7-118A-452A-ABC8-E04CF4FE659B}"/>
              </a:ext>
            </a:extLst>
          </p:cNvPr>
          <p:cNvSpPr>
            <a:spLocks/>
          </p:cNvSpPr>
          <p:nvPr/>
        </p:nvSpPr>
        <p:spPr bwMode="auto">
          <a:xfrm>
            <a:off x="11615738" y="6229350"/>
            <a:ext cx="5970587" cy="2990850"/>
          </a:xfrm>
          <a:custGeom>
            <a:avLst/>
            <a:gdLst>
              <a:gd name="T0" fmla="*/ 1835 w 3761"/>
              <a:gd name="T1" fmla="*/ 2 h 1884"/>
              <a:gd name="T2" fmla="*/ 1691 w 3761"/>
              <a:gd name="T3" fmla="*/ 10 h 1884"/>
              <a:gd name="T4" fmla="*/ 1503 w 3761"/>
              <a:gd name="T5" fmla="*/ 38 h 1884"/>
              <a:gd name="T6" fmla="*/ 1235 w 3761"/>
              <a:gd name="T7" fmla="*/ 114 h 1884"/>
              <a:gd name="T8" fmla="*/ 985 w 3761"/>
              <a:gd name="T9" fmla="*/ 228 h 1884"/>
              <a:gd name="T10" fmla="*/ 756 w 3761"/>
              <a:gd name="T11" fmla="*/ 373 h 1884"/>
              <a:gd name="T12" fmla="*/ 552 w 3761"/>
              <a:gd name="T13" fmla="*/ 551 h 1884"/>
              <a:gd name="T14" fmla="*/ 374 w 3761"/>
              <a:gd name="T15" fmla="*/ 757 h 1884"/>
              <a:gd name="T16" fmla="*/ 228 w 3761"/>
              <a:gd name="T17" fmla="*/ 985 h 1884"/>
              <a:gd name="T18" fmla="*/ 114 w 3761"/>
              <a:gd name="T19" fmla="*/ 1237 h 1884"/>
              <a:gd name="T20" fmla="*/ 38 w 3761"/>
              <a:gd name="T21" fmla="*/ 1504 h 1884"/>
              <a:gd name="T22" fmla="*/ 10 w 3761"/>
              <a:gd name="T23" fmla="*/ 1690 h 1884"/>
              <a:gd name="T24" fmla="*/ 0 w 3761"/>
              <a:gd name="T25" fmla="*/ 1834 h 1884"/>
              <a:gd name="T26" fmla="*/ 538 w 3761"/>
              <a:gd name="T27" fmla="*/ 1884 h 1884"/>
              <a:gd name="T28" fmla="*/ 554 w 3761"/>
              <a:gd name="T29" fmla="*/ 1678 h 1884"/>
              <a:gd name="T30" fmla="*/ 598 w 3761"/>
              <a:gd name="T31" fmla="*/ 1484 h 1884"/>
              <a:gd name="T32" fmla="*/ 670 w 3761"/>
              <a:gd name="T33" fmla="*/ 1302 h 1884"/>
              <a:gd name="T34" fmla="*/ 768 w 3761"/>
              <a:gd name="T35" fmla="*/ 1135 h 1884"/>
              <a:gd name="T36" fmla="*/ 888 w 3761"/>
              <a:gd name="T37" fmla="*/ 983 h 1884"/>
              <a:gd name="T38" fmla="*/ 1027 w 3761"/>
              <a:gd name="T39" fmla="*/ 849 h 1884"/>
              <a:gd name="T40" fmla="*/ 1185 w 3761"/>
              <a:gd name="T41" fmla="*/ 737 h 1884"/>
              <a:gd name="T42" fmla="*/ 1359 w 3761"/>
              <a:gd name="T43" fmla="*/ 647 h 1884"/>
              <a:gd name="T44" fmla="*/ 1547 w 3761"/>
              <a:gd name="T45" fmla="*/ 585 h 1884"/>
              <a:gd name="T46" fmla="*/ 1745 w 3761"/>
              <a:gd name="T47" fmla="*/ 549 h 1884"/>
              <a:gd name="T48" fmla="*/ 1882 w 3761"/>
              <a:gd name="T49" fmla="*/ 543 h 1884"/>
              <a:gd name="T50" fmla="*/ 2086 w 3761"/>
              <a:gd name="T51" fmla="*/ 557 h 1884"/>
              <a:gd name="T52" fmla="*/ 2282 w 3761"/>
              <a:gd name="T53" fmla="*/ 603 h 1884"/>
              <a:gd name="T54" fmla="*/ 2464 w 3761"/>
              <a:gd name="T55" fmla="*/ 675 h 1884"/>
              <a:gd name="T56" fmla="*/ 2632 w 3761"/>
              <a:gd name="T57" fmla="*/ 771 h 1884"/>
              <a:gd name="T58" fmla="*/ 2784 w 3761"/>
              <a:gd name="T59" fmla="*/ 891 h 1884"/>
              <a:gd name="T60" fmla="*/ 2917 w 3761"/>
              <a:gd name="T61" fmla="*/ 1031 h 1884"/>
              <a:gd name="T62" fmla="*/ 3029 w 3761"/>
              <a:gd name="T63" fmla="*/ 1189 h 1884"/>
              <a:gd name="T64" fmla="*/ 3117 w 3761"/>
              <a:gd name="T65" fmla="*/ 1362 h 1884"/>
              <a:gd name="T66" fmla="*/ 3181 w 3761"/>
              <a:gd name="T67" fmla="*/ 1548 h 1884"/>
              <a:gd name="T68" fmla="*/ 3217 w 3761"/>
              <a:gd name="T69" fmla="*/ 1746 h 1884"/>
              <a:gd name="T70" fmla="*/ 3761 w 3761"/>
              <a:gd name="T71" fmla="*/ 1884 h 1884"/>
              <a:gd name="T72" fmla="*/ 3759 w 3761"/>
              <a:gd name="T73" fmla="*/ 1786 h 1884"/>
              <a:gd name="T74" fmla="*/ 3747 w 3761"/>
              <a:gd name="T75" fmla="*/ 1644 h 1884"/>
              <a:gd name="T76" fmla="*/ 3703 w 3761"/>
              <a:gd name="T77" fmla="*/ 1412 h 1884"/>
              <a:gd name="T78" fmla="*/ 3613 w 3761"/>
              <a:gd name="T79" fmla="*/ 1151 h 1884"/>
              <a:gd name="T80" fmla="*/ 3489 w 3761"/>
              <a:gd name="T81" fmla="*/ 907 h 1884"/>
              <a:gd name="T82" fmla="*/ 3331 w 3761"/>
              <a:gd name="T83" fmla="*/ 685 h 1884"/>
              <a:gd name="T84" fmla="*/ 3145 w 3761"/>
              <a:gd name="T85" fmla="*/ 489 h 1884"/>
              <a:gd name="T86" fmla="*/ 2931 w 3761"/>
              <a:gd name="T87" fmla="*/ 321 h 1884"/>
              <a:gd name="T88" fmla="*/ 2696 w 3761"/>
              <a:gd name="T89" fmla="*/ 186 h 1884"/>
              <a:gd name="T90" fmla="*/ 2440 w 3761"/>
              <a:gd name="T91" fmla="*/ 86 h 1884"/>
              <a:gd name="T92" fmla="*/ 2168 w 3761"/>
              <a:gd name="T93" fmla="*/ 22 h 1884"/>
              <a:gd name="T94" fmla="*/ 2026 w 3761"/>
              <a:gd name="T95" fmla="*/ 6 h 1884"/>
              <a:gd name="T96" fmla="*/ 1882 w 3761"/>
              <a:gd name="T97" fmla="*/ 0 h 1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761" h="1884">
                <a:moveTo>
                  <a:pt x="1882" y="0"/>
                </a:moveTo>
                <a:lnTo>
                  <a:pt x="1882" y="0"/>
                </a:lnTo>
                <a:lnTo>
                  <a:pt x="1835" y="2"/>
                </a:lnTo>
                <a:lnTo>
                  <a:pt x="1787" y="2"/>
                </a:lnTo>
                <a:lnTo>
                  <a:pt x="1739" y="6"/>
                </a:lnTo>
                <a:lnTo>
                  <a:pt x="1691" y="10"/>
                </a:lnTo>
                <a:lnTo>
                  <a:pt x="1643" y="16"/>
                </a:lnTo>
                <a:lnTo>
                  <a:pt x="1597" y="22"/>
                </a:lnTo>
                <a:lnTo>
                  <a:pt x="1503" y="38"/>
                </a:lnTo>
                <a:lnTo>
                  <a:pt x="1413" y="60"/>
                </a:lnTo>
                <a:lnTo>
                  <a:pt x="1323" y="86"/>
                </a:lnTo>
                <a:lnTo>
                  <a:pt x="1235" y="114"/>
                </a:lnTo>
                <a:lnTo>
                  <a:pt x="1149" y="148"/>
                </a:lnTo>
                <a:lnTo>
                  <a:pt x="1067" y="186"/>
                </a:lnTo>
                <a:lnTo>
                  <a:pt x="985" y="228"/>
                </a:lnTo>
                <a:lnTo>
                  <a:pt x="907" y="274"/>
                </a:lnTo>
                <a:lnTo>
                  <a:pt x="830" y="321"/>
                </a:lnTo>
                <a:lnTo>
                  <a:pt x="756" y="373"/>
                </a:lnTo>
                <a:lnTo>
                  <a:pt x="686" y="429"/>
                </a:lnTo>
                <a:lnTo>
                  <a:pt x="618" y="489"/>
                </a:lnTo>
                <a:lnTo>
                  <a:pt x="552" y="551"/>
                </a:lnTo>
                <a:lnTo>
                  <a:pt x="490" y="617"/>
                </a:lnTo>
                <a:lnTo>
                  <a:pt x="430" y="685"/>
                </a:lnTo>
                <a:lnTo>
                  <a:pt x="374" y="757"/>
                </a:lnTo>
                <a:lnTo>
                  <a:pt x="322" y="831"/>
                </a:lnTo>
                <a:lnTo>
                  <a:pt x="272" y="907"/>
                </a:lnTo>
                <a:lnTo>
                  <a:pt x="228" y="985"/>
                </a:lnTo>
                <a:lnTo>
                  <a:pt x="186" y="1067"/>
                </a:lnTo>
                <a:lnTo>
                  <a:pt x="148" y="1151"/>
                </a:lnTo>
                <a:lnTo>
                  <a:pt x="114" y="1237"/>
                </a:lnTo>
                <a:lnTo>
                  <a:pt x="84" y="1322"/>
                </a:lnTo>
                <a:lnTo>
                  <a:pt x="58" y="1412"/>
                </a:lnTo>
                <a:lnTo>
                  <a:pt x="38" y="1504"/>
                </a:lnTo>
                <a:lnTo>
                  <a:pt x="22" y="1596"/>
                </a:lnTo>
                <a:lnTo>
                  <a:pt x="14" y="1644"/>
                </a:lnTo>
                <a:lnTo>
                  <a:pt x="10" y="1690"/>
                </a:lnTo>
                <a:lnTo>
                  <a:pt x="6" y="1738"/>
                </a:lnTo>
                <a:lnTo>
                  <a:pt x="2" y="1786"/>
                </a:lnTo>
                <a:lnTo>
                  <a:pt x="0" y="1834"/>
                </a:lnTo>
                <a:lnTo>
                  <a:pt x="0" y="1884"/>
                </a:lnTo>
                <a:lnTo>
                  <a:pt x="538" y="1884"/>
                </a:lnTo>
                <a:lnTo>
                  <a:pt x="538" y="1884"/>
                </a:lnTo>
                <a:lnTo>
                  <a:pt x="540" y="1814"/>
                </a:lnTo>
                <a:lnTo>
                  <a:pt x="546" y="1746"/>
                </a:lnTo>
                <a:lnTo>
                  <a:pt x="554" y="1678"/>
                </a:lnTo>
                <a:lnTo>
                  <a:pt x="566" y="1612"/>
                </a:lnTo>
                <a:lnTo>
                  <a:pt x="580" y="1548"/>
                </a:lnTo>
                <a:lnTo>
                  <a:pt x="598" y="1484"/>
                </a:lnTo>
                <a:lnTo>
                  <a:pt x="620" y="1422"/>
                </a:lnTo>
                <a:lnTo>
                  <a:pt x="644" y="1362"/>
                </a:lnTo>
                <a:lnTo>
                  <a:pt x="670" y="1302"/>
                </a:lnTo>
                <a:lnTo>
                  <a:pt x="700" y="1245"/>
                </a:lnTo>
                <a:lnTo>
                  <a:pt x="732" y="1189"/>
                </a:lnTo>
                <a:lnTo>
                  <a:pt x="768" y="1135"/>
                </a:lnTo>
                <a:lnTo>
                  <a:pt x="806" y="1081"/>
                </a:lnTo>
                <a:lnTo>
                  <a:pt x="846" y="1031"/>
                </a:lnTo>
                <a:lnTo>
                  <a:pt x="888" y="983"/>
                </a:lnTo>
                <a:lnTo>
                  <a:pt x="931" y="935"/>
                </a:lnTo>
                <a:lnTo>
                  <a:pt x="977" y="891"/>
                </a:lnTo>
                <a:lnTo>
                  <a:pt x="1027" y="849"/>
                </a:lnTo>
                <a:lnTo>
                  <a:pt x="1077" y="809"/>
                </a:lnTo>
                <a:lnTo>
                  <a:pt x="1131" y="771"/>
                </a:lnTo>
                <a:lnTo>
                  <a:pt x="1185" y="737"/>
                </a:lnTo>
                <a:lnTo>
                  <a:pt x="1241" y="705"/>
                </a:lnTo>
                <a:lnTo>
                  <a:pt x="1299" y="675"/>
                </a:lnTo>
                <a:lnTo>
                  <a:pt x="1359" y="647"/>
                </a:lnTo>
                <a:lnTo>
                  <a:pt x="1421" y="623"/>
                </a:lnTo>
                <a:lnTo>
                  <a:pt x="1483" y="603"/>
                </a:lnTo>
                <a:lnTo>
                  <a:pt x="1547" y="585"/>
                </a:lnTo>
                <a:lnTo>
                  <a:pt x="1611" y="569"/>
                </a:lnTo>
                <a:lnTo>
                  <a:pt x="1679" y="557"/>
                </a:lnTo>
                <a:lnTo>
                  <a:pt x="1745" y="549"/>
                </a:lnTo>
                <a:lnTo>
                  <a:pt x="1815" y="545"/>
                </a:lnTo>
                <a:lnTo>
                  <a:pt x="1882" y="543"/>
                </a:lnTo>
                <a:lnTo>
                  <a:pt x="1882" y="543"/>
                </a:lnTo>
                <a:lnTo>
                  <a:pt x="1952" y="545"/>
                </a:lnTo>
                <a:lnTo>
                  <a:pt x="2020" y="549"/>
                </a:lnTo>
                <a:lnTo>
                  <a:pt x="2086" y="557"/>
                </a:lnTo>
                <a:lnTo>
                  <a:pt x="2152" y="569"/>
                </a:lnTo>
                <a:lnTo>
                  <a:pt x="2218" y="585"/>
                </a:lnTo>
                <a:lnTo>
                  <a:pt x="2282" y="603"/>
                </a:lnTo>
                <a:lnTo>
                  <a:pt x="2344" y="623"/>
                </a:lnTo>
                <a:lnTo>
                  <a:pt x="2404" y="647"/>
                </a:lnTo>
                <a:lnTo>
                  <a:pt x="2464" y="675"/>
                </a:lnTo>
                <a:lnTo>
                  <a:pt x="2522" y="705"/>
                </a:lnTo>
                <a:lnTo>
                  <a:pt x="2578" y="737"/>
                </a:lnTo>
                <a:lnTo>
                  <a:pt x="2632" y="771"/>
                </a:lnTo>
                <a:lnTo>
                  <a:pt x="2686" y="809"/>
                </a:lnTo>
                <a:lnTo>
                  <a:pt x="2736" y="849"/>
                </a:lnTo>
                <a:lnTo>
                  <a:pt x="2784" y="891"/>
                </a:lnTo>
                <a:lnTo>
                  <a:pt x="2832" y="935"/>
                </a:lnTo>
                <a:lnTo>
                  <a:pt x="2875" y="983"/>
                </a:lnTo>
                <a:lnTo>
                  <a:pt x="2917" y="1031"/>
                </a:lnTo>
                <a:lnTo>
                  <a:pt x="2957" y="1081"/>
                </a:lnTo>
                <a:lnTo>
                  <a:pt x="2993" y="1135"/>
                </a:lnTo>
                <a:lnTo>
                  <a:pt x="3029" y="1189"/>
                </a:lnTo>
                <a:lnTo>
                  <a:pt x="3061" y="1245"/>
                </a:lnTo>
                <a:lnTo>
                  <a:pt x="3091" y="1302"/>
                </a:lnTo>
                <a:lnTo>
                  <a:pt x="3117" y="1362"/>
                </a:lnTo>
                <a:lnTo>
                  <a:pt x="3141" y="1422"/>
                </a:lnTo>
                <a:lnTo>
                  <a:pt x="3163" y="1484"/>
                </a:lnTo>
                <a:lnTo>
                  <a:pt x="3181" y="1548"/>
                </a:lnTo>
                <a:lnTo>
                  <a:pt x="3195" y="1612"/>
                </a:lnTo>
                <a:lnTo>
                  <a:pt x="3207" y="1678"/>
                </a:lnTo>
                <a:lnTo>
                  <a:pt x="3217" y="1746"/>
                </a:lnTo>
                <a:lnTo>
                  <a:pt x="3221" y="1814"/>
                </a:lnTo>
                <a:lnTo>
                  <a:pt x="3223" y="1884"/>
                </a:lnTo>
                <a:lnTo>
                  <a:pt x="3761" y="1884"/>
                </a:lnTo>
                <a:lnTo>
                  <a:pt x="3761" y="1884"/>
                </a:lnTo>
                <a:lnTo>
                  <a:pt x="3761" y="1834"/>
                </a:lnTo>
                <a:lnTo>
                  <a:pt x="3759" y="1786"/>
                </a:lnTo>
                <a:lnTo>
                  <a:pt x="3757" y="1738"/>
                </a:lnTo>
                <a:lnTo>
                  <a:pt x="3753" y="1690"/>
                </a:lnTo>
                <a:lnTo>
                  <a:pt x="3747" y="1644"/>
                </a:lnTo>
                <a:lnTo>
                  <a:pt x="3741" y="1596"/>
                </a:lnTo>
                <a:lnTo>
                  <a:pt x="3723" y="1504"/>
                </a:lnTo>
                <a:lnTo>
                  <a:pt x="3703" y="1412"/>
                </a:lnTo>
                <a:lnTo>
                  <a:pt x="3677" y="1322"/>
                </a:lnTo>
                <a:lnTo>
                  <a:pt x="3647" y="1237"/>
                </a:lnTo>
                <a:lnTo>
                  <a:pt x="3613" y="1151"/>
                </a:lnTo>
                <a:lnTo>
                  <a:pt x="3577" y="1067"/>
                </a:lnTo>
                <a:lnTo>
                  <a:pt x="3535" y="985"/>
                </a:lnTo>
                <a:lnTo>
                  <a:pt x="3489" y="907"/>
                </a:lnTo>
                <a:lnTo>
                  <a:pt x="3441" y="831"/>
                </a:lnTo>
                <a:lnTo>
                  <a:pt x="3387" y="757"/>
                </a:lnTo>
                <a:lnTo>
                  <a:pt x="3331" y="685"/>
                </a:lnTo>
                <a:lnTo>
                  <a:pt x="3273" y="617"/>
                </a:lnTo>
                <a:lnTo>
                  <a:pt x="3211" y="551"/>
                </a:lnTo>
                <a:lnTo>
                  <a:pt x="3145" y="489"/>
                </a:lnTo>
                <a:lnTo>
                  <a:pt x="3077" y="429"/>
                </a:lnTo>
                <a:lnTo>
                  <a:pt x="3005" y="373"/>
                </a:lnTo>
                <a:lnTo>
                  <a:pt x="2931" y="321"/>
                </a:lnTo>
                <a:lnTo>
                  <a:pt x="2855" y="274"/>
                </a:lnTo>
                <a:lnTo>
                  <a:pt x="2778" y="228"/>
                </a:lnTo>
                <a:lnTo>
                  <a:pt x="2696" y="186"/>
                </a:lnTo>
                <a:lnTo>
                  <a:pt x="2614" y="148"/>
                </a:lnTo>
                <a:lnTo>
                  <a:pt x="2528" y="114"/>
                </a:lnTo>
                <a:lnTo>
                  <a:pt x="2440" y="86"/>
                </a:lnTo>
                <a:lnTo>
                  <a:pt x="2352" y="60"/>
                </a:lnTo>
                <a:lnTo>
                  <a:pt x="2260" y="38"/>
                </a:lnTo>
                <a:lnTo>
                  <a:pt x="2168" y="22"/>
                </a:lnTo>
                <a:lnTo>
                  <a:pt x="2122" y="16"/>
                </a:lnTo>
                <a:lnTo>
                  <a:pt x="2074" y="10"/>
                </a:lnTo>
                <a:lnTo>
                  <a:pt x="2026" y="6"/>
                </a:lnTo>
                <a:lnTo>
                  <a:pt x="1980" y="2"/>
                </a:lnTo>
                <a:lnTo>
                  <a:pt x="1930" y="2"/>
                </a:lnTo>
                <a:lnTo>
                  <a:pt x="188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300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70889EB-6BA1-4F80-97BF-0B8556FD8E92}"/>
              </a:ext>
            </a:extLst>
          </p:cNvPr>
          <p:cNvSpPr>
            <a:spLocks/>
          </p:cNvSpPr>
          <p:nvPr/>
        </p:nvSpPr>
        <p:spPr bwMode="auto">
          <a:xfrm>
            <a:off x="16732250" y="9220200"/>
            <a:ext cx="5972175" cy="2981325"/>
          </a:xfrm>
          <a:custGeom>
            <a:avLst/>
            <a:gdLst>
              <a:gd name="T0" fmla="*/ 1830 w 3762"/>
              <a:gd name="T1" fmla="*/ 1876 h 1878"/>
              <a:gd name="T2" fmla="*/ 1686 w 3762"/>
              <a:gd name="T3" fmla="*/ 1868 h 1878"/>
              <a:gd name="T4" fmla="*/ 1411 w 3762"/>
              <a:gd name="T5" fmla="*/ 1818 h 1878"/>
              <a:gd name="T6" fmla="*/ 1149 w 3762"/>
              <a:gd name="T7" fmla="*/ 1730 h 1878"/>
              <a:gd name="T8" fmla="*/ 905 w 3762"/>
              <a:gd name="T9" fmla="*/ 1606 h 1878"/>
              <a:gd name="T10" fmla="*/ 685 w 3762"/>
              <a:gd name="T11" fmla="*/ 1450 h 1878"/>
              <a:gd name="T12" fmla="*/ 490 w 3762"/>
              <a:gd name="T13" fmla="*/ 1262 h 1878"/>
              <a:gd name="T14" fmla="*/ 322 w 3762"/>
              <a:gd name="T15" fmla="*/ 1051 h 1878"/>
              <a:gd name="T16" fmla="*/ 186 w 3762"/>
              <a:gd name="T17" fmla="*/ 815 h 1878"/>
              <a:gd name="T18" fmla="*/ 84 w 3762"/>
              <a:gd name="T19" fmla="*/ 559 h 1878"/>
              <a:gd name="T20" fmla="*/ 22 w 3762"/>
              <a:gd name="T21" fmla="*/ 286 h 1878"/>
              <a:gd name="T22" fmla="*/ 6 w 3762"/>
              <a:gd name="T23" fmla="*/ 144 h 1878"/>
              <a:gd name="T24" fmla="*/ 0 w 3762"/>
              <a:gd name="T25" fmla="*/ 0 h 1878"/>
              <a:gd name="T26" fmla="*/ 540 w 3762"/>
              <a:gd name="T27" fmla="*/ 68 h 1878"/>
              <a:gd name="T28" fmla="*/ 566 w 3762"/>
              <a:gd name="T29" fmla="*/ 270 h 1878"/>
              <a:gd name="T30" fmla="*/ 619 w 3762"/>
              <a:gd name="T31" fmla="*/ 459 h 1878"/>
              <a:gd name="T32" fmla="*/ 699 w 3762"/>
              <a:gd name="T33" fmla="*/ 637 h 1878"/>
              <a:gd name="T34" fmla="*/ 805 w 3762"/>
              <a:gd name="T35" fmla="*/ 801 h 1878"/>
              <a:gd name="T36" fmla="*/ 931 w 3762"/>
              <a:gd name="T37" fmla="*/ 947 h 1878"/>
              <a:gd name="T38" fmla="*/ 1077 w 3762"/>
              <a:gd name="T39" fmla="*/ 1073 h 1878"/>
              <a:gd name="T40" fmla="*/ 1241 w 3762"/>
              <a:gd name="T41" fmla="*/ 1177 h 1878"/>
              <a:gd name="T42" fmla="*/ 1419 w 3762"/>
              <a:gd name="T43" fmla="*/ 1258 h 1878"/>
              <a:gd name="T44" fmla="*/ 1608 w 3762"/>
              <a:gd name="T45" fmla="*/ 1312 h 1878"/>
              <a:gd name="T46" fmla="*/ 1810 w 3762"/>
              <a:gd name="T47" fmla="*/ 1338 h 1878"/>
              <a:gd name="T48" fmla="*/ 1948 w 3762"/>
              <a:gd name="T49" fmla="*/ 1338 h 1878"/>
              <a:gd name="T50" fmla="*/ 2150 w 3762"/>
              <a:gd name="T51" fmla="*/ 1312 h 1878"/>
              <a:gd name="T52" fmla="*/ 2342 w 3762"/>
              <a:gd name="T53" fmla="*/ 1258 h 1878"/>
              <a:gd name="T54" fmla="*/ 2519 w 3762"/>
              <a:gd name="T55" fmla="*/ 1177 h 1878"/>
              <a:gd name="T56" fmla="*/ 2683 w 3762"/>
              <a:gd name="T57" fmla="*/ 1073 h 1878"/>
              <a:gd name="T58" fmla="*/ 2831 w 3762"/>
              <a:gd name="T59" fmla="*/ 947 h 1878"/>
              <a:gd name="T60" fmla="*/ 2957 w 3762"/>
              <a:gd name="T61" fmla="*/ 801 h 1878"/>
              <a:gd name="T62" fmla="*/ 3061 w 3762"/>
              <a:gd name="T63" fmla="*/ 637 h 1878"/>
              <a:gd name="T64" fmla="*/ 3143 w 3762"/>
              <a:gd name="T65" fmla="*/ 459 h 1878"/>
              <a:gd name="T66" fmla="*/ 3197 w 3762"/>
              <a:gd name="T67" fmla="*/ 270 h 1878"/>
              <a:gd name="T68" fmla="*/ 3223 w 3762"/>
              <a:gd name="T69" fmla="*/ 68 h 1878"/>
              <a:gd name="T70" fmla="*/ 3762 w 3762"/>
              <a:gd name="T71" fmla="*/ 0 h 1878"/>
              <a:gd name="T72" fmla="*/ 3756 w 3762"/>
              <a:gd name="T73" fmla="*/ 144 h 1878"/>
              <a:gd name="T74" fmla="*/ 3740 w 3762"/>
              <a:gd name="T75" fmla="*/ 286 h 1878"/>
              <a:gd name="T76" fmla="*/ 3676 w 3762"/>
              <a:gd name="T77" fmla="*/ 559 h 1878"/>
              <a:gd name="T78" fmla="*/ 3576 w 3762"/>
              <a:gd name="T79" fmla="*/ 815 h 1878"/>
              <a:gd name="T80" fmla="*/ 3441 w 3762"/>
              <a:gd name="T81" fmla="*/ 1051 h 1878"/>
              <a:gd name="T82" fmla="*/ 3273 w 3762"/>
              <a:gd name="T83" fmla="*/ 1262 h 1878"/>
              <a:gd name="T84" fmla="*/ 3077 w 3762"/>
              <a:gd name="T85" fmla="*/ 1450 h 1878"/>
              <a:gd name="T86" fmla="*/ 2855 w 3762"/>
              <a:gd name="T87" fmla="*/ 1606 h 1878"/>
              <a:gd name="T88" fmla="*/ 2611 w 3762"/>
              <a:gd name="T89" fmla="*/ 1730 h 1878"/>
              <a:gd name="T90" fmla="*/ 2350 w 3762"/>
              <a:gd name="T91" fmla="*/ 1818 h 1878"/>
              <a:gd name="T92" fmla="*/ 2072 w 3762"/>
              <a:gd name="T93" fmla="*/ 1868 h 1878"/>
              <a:gd name="T94" fmla="*/ 1928 w 3762"/>
              <a:gd name="T95" fmla="*/ 1876 h 18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762" h="1878">
                <a:moveTo>
                  <a:pt x="1878" y="1878"/>
                </a:moveTo>
                <a:lnTo>
                  <a:pt x="1878" y="1878"/>
                </a:lnTo>
                <a:lnTo>
                  <a:pt x="1830" y="1876"/>
                </a:lnTo>
                <a:lnTo>
                  <a:pt x="1782" y="1876"/>
                </a:lnTo>
                <a:lnTo>
                  <a:pt x="1734" y="1872"/>
                </a:lnTo>
                <a:lnTo>
                  <a:pt x="1686" y="1868"/>
                </a:lnTo>
                <a:lnTo>
                  <a:pt x="1592" y="1856"/>
                </a:lnTo>
                <a:lnTo>
                  <a:pt x="1501" y="1840"/>
                </a:lnTo>
                <a:lnTo>
                  <a:pt x="1411" y="1818"/>
                </a:lnTo>
                <a:lnTo>
                  <a:pt x="1321" y="1794"/>
                </a:lnTo>
                <a:lnTo>
                  <a:pt x="1233" y="1764"/>
                </a:lnTo>
                <a:lnTo>
                  <a:pt x="1149" y="1730"/>
                </a:lnTo>
                <a:lnTo>
                  <a:pt x="1065" y="1692"/>
                </a:lnTo>
                <a:lnTo>
                  <a:pt x="985" y="1652"/>
                </a:lnTo>
                <a:lnTo>
                  <a:pt x="905" y="1606"/>
                </a:lnTo>
                <a:lnTo>
                  <a:pt x="829" y="1558"/>
                </a:lnTo>
                <a:lnTo>
                  <a:pt x="755" y="1504"/>
                </a:lnTo>
                <a:lnTo>
                  <a:pt x="685" y="1450"/>
                </a:lnTo>
                <a:lnTo>
                  <a:pt x="617" y="1390"/>
                </a:lnTo>
                <a:lnTo>
                  <a:pt x="552" y="1328"/>
                </a:lnTo>
                <a:lnTo>
                  <a:pt x="490" y="1262"/>
                </a:lnTo>
                <a:lnTo>
                  <a:pt x="430" y="1195"/>
                </a:lnTo>
                <a:lnTo>
                  <a:pt x="374" y="1125"/>
                </a:lnTo>
                <a:lnTo>
                  <a:pt x="322" y="1051"/>
                </a:lnTo>
                <a:lnTo>
                  <a:pt x="272" y="975"/>
                </a:lnTo>
                <a:lnTo>
                  <a:pt x="228" y="895"/>
                </a:lnTo>
                <a:lnTo>
                  <a:pt x="186" y="815"/>
                </a:lnTo>
                <a:lnTo>
                  <a:pt x="148" y="731"/>
                </a:lnTo>
                <a:lnTo>
                  <a:pt x="114" y="645"/>
                </a:lnTo>
                <a:lnTo>
                  <a:pt x="84" y="559"/>
                </a:lnTo>
                <a:lnTo>
                  <a:pt x="60" y="469"/>
                </a:lnTo>
                <a:lnTo>
                  <a:pt x="38" y="377"/>
                </a:lnTo>
                <a:lnTo>
                  <a:pt x="22" y="286"/>
                </a:lnTo>
                <a:lnTo>
                  <a:pt x="16" y="240"/>
                </a:lnTo>
                <a:lnTo>
                  <a:pt x="10" y="192"/>
                </a:lnTo>
                <a:lnTo>
                  <a:pt x="6" y="144"/>
                </a:lnTo>
                <a:lnTo>
                  <a:pt x="2" y="96"/>
                </a:lnTo>
                <a:lnTo>
                  <a:pt x="0" y="48"/>
                </a:lnTo>
                <a:lnTo>
                  <a:pt x="0" y="0"/>
                </a:lnTo>
                <a:lnTo>
                  <a:pt x="538" y="0"/>
                </a:lnTo>
                <a:lnTo>
                  <a:pt x="538" y="0"/>
                </a:lnTo>
                <a:lnTo>
                  <a:pt x="540" y="68"/>
                </a:lnTo>
                <a:lnTo>
                  <a:pt x="546" y="136"/>
                </a:lnTo>
                <a:lnTo>
                  <a:pt x="554" y="204"/>
                </a:lnTo>
                <a:lnTo>
                  <a:pt x="566" y="270"/>
                </a:lnTo>
                <a:lnTo>
                  <a:pt x="581" y="333"/>
                </a:lnTo>
                <a:lnTo>
                  <a:pt x="599" y="397"/>
                </a:lnTo>
                <a:lnTo>
                  <a:pt x="619" y="459"/>
                </a:lnTo>
                <a:lnTo>
                  <a:pt x="643" y="521"/>
                </a:lnTo>
                <a:lnTo>
                  <a:pt x="671" y="579"/>
                </a:lnTo>
                <a:lnTo>
                  <a:pt x="699" y="637"/>
                </a:lnTo>
                <a:lnTo>
                  <a:pt x="733" y="693"/>
                </a:lnTo>
                <a:lnTo>
                  <a:pt x="767" y="749"/>
                </a:lnTo>
                <a:lnTo>
                  <a:pt x="805" y="801"/>
                </a:lnTo>
                <a:lnTo>
                  <a:pt x="845" y="851"/>
                </a:lnTo>
                <a:lnTo>
                  <a:pt x="887" y="901"/>
                </a:lnTo>
                <a:lnTo>
                  <a:pt x="931" y="947"/>
                </a:lnTo>
                <a:lnTo>
                  <a:pt x="977" y="991"/>
                </a:lnTo>
                <a:lnTo>
                  <a:pt x="1027" y="1033"/>
                </a:lnTo>
                <a:lnTo>
                  <a:pt x="1077" y="1073"/>
                </a:lnTo>
                <a:lnTo>
                  <a:pt x="1129" y="1111"/>
                </a:lnTo>
                <a:lnTo>
                  <a:pt x="1185" y="1145"/>
                </a:lnTo>
                <a:lnTo>
                  <a:pt x="1241" y="1177"/>
                </a:lnTo>
                <a:lnTo>
                  <a:pt x="1299" y="1207"/>
                </a:lnTo>
                <a:lnTo>
                  <a:pt x="1357" y="1235"/>
                </a:lnTo>
                <a:lnTo>
                  <a:pt x="1419" y="1258"/>
                </a:lnTo>
                <a:lnTo>
                  <a:pt x="1481" y="1278"/>
                </a:lnTo>
                <a:lnTo>
                  <a:pt x="1545" y="1296"/>
                </a:lnTo>
                <a:lnTo>
                  <a:pt x="1608" y="1312"/>
                </a:lnTo>
                <a:lnTo>
                  <a:pt x="1674" y="1324"/>
                </a:lnTo>
                <a:lnTo>
                  <a:pt x="1742" y="1332"/>
                </a:lnTo>
                <a:lnTo>
                  <a:pt x="1810" y="1338"/>
                </a:lnTo>
                <a:lnTo>
                  <a:pt x="1878" y="1340"/>
                </a:lnTo>
                <a:lnTo>
                  <a:pt x="1878" y="1340"/>
                </a:lnTo>
                <a:lnTo>
                  <a:pt x="1948" y="1338"/>
                </a:lnTo>
                <a:lnTo>
                  <a:pt x="2016" y="1332"/>
                </a:lnTo>
                <a:lnTo>
                  <a:pt x="2084" y="1324"/>
                </a:lnTo>
                <a:lnTo>
                  <a:pt x="2150" y="1312"/>
                </a:lnTo>
                <a:lnTo>
                  <a:pt x="2216" y="1296"/>
                </a:lnTo>
                <a:lnTo>
                  <a:pt x="2280" y="1278"/>
                </a:lnTo>
                <a:lnTo>
                  <a:pt x="2342" y="1258"/>
                </a:lnTo>
                <a:lnTo>
                  <a:pt x="2404" y="1235"/>
                </a:lnTo>
                <a:lnTo>
                  <a:pt x="2462" y="1207"/>
                </a:lnTo>
                <a:lnTo>
                  <a:pt x="2519" y="1177"/>
                </a:lnTo>
                <a:lnTo>
                  <a:pt x="2577" y="1145"/>
                </a:lnTo>
                <a:lnTo>
                  <a:pt x="2631" y="1111"/>
                </a:lnTo>
                <a:lnTo>
                  <a:pt x="2683" y="1073"/>
                </a:lnTo>
                <a:lnTo>
                  <a:pt x="2735" y="1033"/>
                </a:lnTo>
                <a:lnTo>
                  <a:pt x="2783" y="991"/>
                </a:lnTo>
                <a:lnTo>
                  <a:pt x="2831" y="947"/>
                </a:lnTo>
                <a:lnTo>
                  <a:pt x="2875" y="901"/>
                </a:lnTo>
                <a:lnTo>
                  <a:pt x="2917" y="851"/>
                </a:lnTo>
                <a:lnTo>
                  <a:pt x="2957" y="801"/>
                </a:lnTo>
                <a:lnTo>
                  <a:pt x="2995" y="749"/>
                </a:lnTo>
                <a:lnTo>
                  <a:pt x="3029" y="693"/>
                </a:lnTo>
                <a:lnTo>
                  <a:pt x="3061" y="637"/>
                </a:lnTo>
                <a:lnTo>
                  <a:pt x="3091" y="579"/>
                </a:lnTo>
                <a:lnTo>
                  <a:pt x="3119" y="521"/>
                </a:lnTo>
                <a:lnTo>
                  <a:pt x="3143" y="459"/>
                </a:lnTo>
                <a:lnTo>
                  <a:pt x="3163" y="397"/>
                </a:lnTo>
                <a:lnTo>
                  <a:pt x="3181" y="333"/>
                </a:lnTo>
                <a:lnTo>
                  <a:pt x="3197" y="270"/>
                </a:lnTo>
                <a:lnTo>
                  <a:pt x="3209" y="204"/>
                </a:lnTo>
                <a:lnTo>
                  <a:pt x="3217" y="136"/>
                </a:lnTo>
                <a:lnTo>
                  <a:pt x="3223" y="68"/>
                </a:lnTo>
                <a:lnTo>
                  <a:pt x="3223" y="0"/>
                </a:lnTo>
                <a:lnTo>
                  <a:pt x="3762" y="0"/>
                </a:lnTo>
                <a:lnTo>
                  <a:pt x="3762" y="0"/>
                </a:lnTo>
                <a:lnTo>
                  <a:pt x="3760" y="48"/>
                </a:lnTo>
                <a:lnTo>
                  <a:pt x="3758" y="96"/>
                </a:lnTo>
                <a:lnTo>
                  <a:pt x="3756" y="144"/>
                </a:lnTo>
                <a:lnTo>
                  <a:pt x="3752" y="192"/>
                </a:lnTo>
                <a:lnTo>
                  <a:pt x="3746" y="240"/>
                </a:lnTo>
                <a:lnTo>
                  <a:pt x="3740" y="286"/>
                </a:lnTo>
                <a:lnTo>
                  <a:pt x="3724" y="377"/>
                </a:lnTo>
                <a:lnTo>
                  <a:pt x="3702" y="469"/>
                </a:lnTo>
                <a:lnTo>
                  <a:pt x="3676" y="559"/>
                </a:lnTo>
                <a:lnTo>
                  <a:pt x="3648" y="645"/>
                </a:lnTo>
                <a:lnTo>
                  <a:pt x="3614" y="731"/>
                </a:lnTo>
                <a:lnTo>
                  <a:pt x="3576" y="815"/>
                </a:lnTo>
                <a:lnTo>
                  <a:pt x="3534" y="895"/>
                </a:lnTo>
                <a:lnTo>
                  <a:pt x="3488" y="975"/>
                </a:lnTo>
                <a:lnTo>
                  <a:pt x="3441" y="1051"/>
                </a:lnTo>
                <a:lnTo>
                  <a:pt x="3389" y="1125"/>
                </a:lnTo>
                <a:lnTo>
                  <a:pt x="3333" y="1195"/>
                </a:lnTo>
                <a:lnTo>
                  <a:pt x="3273" y="1262"/>
                </a:lnTo>
                <a:lnTo>
                  <a:pt x="3211" y="1328"/>
                </a:lnTo>
                <a:lnTo>
                  <a:pt x="3145" y="1390"/>
                </a:lnTo>
                <a:lnTo>
                  <a:pt x="3077" y="1450"/>
                </a:lnTo>
                <a:lnTo>
                  <a:pt x="3005" y="1504"/>
                </a:lnTo>
                <a:lnTo>
                  <a:pt x="2931" y="1558"/>
                </a:lnTo>
                <a:lnTo>
                  <a:pt x="2855" y="1606"/>
                </a:lnTo>
                <a:lnTo>
                  <a:pt x="2777" y="1652"/>
                </a:lnTo>
                <a:lnTo>
                  <a:pt x="2695" y="1692"/>
                </a:lnTo>
                <a:lnTo>
                  <a:pt x="2611" y="1730"/>
                </a:lnTo>
                <a:lnTo>
                  <a:pt x="2525" y="1764"/>
                </a:lnTo>
                <a:lnTo>
                  <a:pt x="2440" y="1794"/>
                </a:lnTo>
                <a:lnTo>
                  <a:pt x="2350" y="1818"/>
                </a:lnTo>
                <a:lnTo>
                  <a:pt x="2258" y="1840"/>
                </a:lnTo>
                <a:lnTo>
                  <a:pt x="2166" y="1856"/>
                </a:lnTo>
                <a:lnTo>
                  <a:pt x="2072" y="1868"/>
                </a:lnTo>
                <a:lnTo>
                  <a:pt x="2024" y="1872"/>
                </a:lnTo>
                <a:lnTo>
                  <a:pt x="1976" y="1876"/>
                </a:lnTo>
                <a:lnTo>
                  <a:pt x="1928" y="1876"/>
                </a:lnTo>
                <a:lnTo>
                  <a:pt x="1878" y="1878"/>
                </a:lnTo>
                <a:close/>
              </a:path>
            </a:pathLst>
          </a:custGeom>
          <a:solidFill>
            <a:srgbClr val="1C37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3000"/>
          </a:p>
        </p:txBody>
      </p:sp>
      <p:sp>
        <p:nvSpPr>
          <p:cNvPr id="24" name="Freeform 14">
            <a:extLst>
              <a:ext uri="{FF2B5EF4-FFF2-40B4-BE49-F238E27FC236}">
                <a16:creationId xmlns:a16="http://schemas.microsoft.com/office/drawing/2014/main" id="{EB844EA4-1A66-44EA-8F20-05FF3C2D7344}"/>
              </a:ext>
            </a:extLst>
          </p:cNvPr>
          <p:cNvSpPr>
            <a:spLocks/>
          </p:cNvSpPr>
          <p:nvPr/>
        </p:nvSpPr>
        <p:spPr bwMode="auto">
          <a:xfrm>
            <a:off x="16732250" y="9220200"/>
            <a:ext cx="5972175" cy="2981325"/>
          </a:xfrm>
          <a:custGeom>
            <a:avLst/>
            <a:gdLst>
              <a:gd name="T0" fmla="*/ 1830 w 3762"/>
              <a:gd name="T1" fmla="*/ 1876 h 1878"/>
              <a:gd name="T2" fmla="*/ 1686 w 3762"/>
              <a:gd name="T3" fmla="*/ 1868 h 1878"/>
              <a:gd name="T4" fmla="*/ 1411 w 3762"/>
              <a:gd name="T5" fmla="*/ 1818 h 1878"/>
              <a:gd name="T6" fmla="*/ 1149 w 3762"/>
              <a:gd name="T7" fmla="*/ 1730 h 1878"/>
              <a:gd name="T8" fmla="*/ 905 w 3762"/>
              <a:gd name="T9" fmla="*/ 1606 h 1878"/>
              <a:gd name="T10" fmla="*/ 685 w 3762"/>
              <a:gd name="T11" fmla="*/ 1450 h 1878"/>
              <a:gd name="T12" fmla="*/ 490 w 3762"/>
              <a:gd name="T13" fmla="*/ 1262 h 1878"/>
              <a:gd name="T14" fmla="*/ 322 w 3762"/>
              <a:gd name="T15" fmla="*/ 1051 h 1878"/>
              <a:gd name="T16" fmla="*/ 186 w 3762"/>
              <a:gd name="T17" fmla="*/ 815 h 1878"/>
              <a:gd name="T18" fmla="*/ 84 w 3762"/>
              <a:gd name="T19" fmla="*/ 559 h 1878"/>
              <a:gd name="T20" fmla="*/ 22 w 3762"/>
              <a:gd name="T21" fmla="*/ 286 h 1878"/>
              <a:gd name="T22" fmla="*/ 6 w 3762"/>
              <a:gd name="T23" fmla="*/ 144 h 1878"/>
              <a:gd name="T24" fmla="*/ 0 w 3762"/>
              <a:gd name="T25" fmla="*/ 0 h 1878"/>
              <a:gd name="T26" fmla="*/ 540 w 3762"/>
              <a:gd name="T27" fmla="*/ 68 h 1878"/>
              <a:gd name="T28" fmla="*/ 566 w 3762"/>
              <a:gd name="T29" fmla="*/ 270 h 1878"/>
              <a:gd name="T30" fmla="*/ 619 w 3762"/>
              <a:gd name="T31" fmla="*/ 459 h 1878"/>
              <a:gd name="T32" fmla="*/ 699 w 3762"/>
              <a:gd name="T33" fmla="*/ 637 h 1878"/>
              <a:gd name="T34" fmla="*/ 805 w 3762"/>
              <a:gd name="T35" fmla="*/ 801 h 1878"/>
              <a:gd name="T36" fmla="*/ 931 w 3762"/>
              <a:gd name="T37" fmla="*/ 947 h 1878"/>
              <a:gd name="T38" fmla="*/ 1077 w 3762"/>
              <a:gd name="T39" fmla="*/ 1073 h 1878"/>
              <a:gd name="T40" fmla="*/ 1241 w 3762"/>
              <a:gd name="T41" fmla="*/ 1177 h 1878"/>
              <a:gd name="T42" fmla="*/ 1419 w 3762"/>
              <a:gd name="T43" fmla="*/ 1258 h 1878"/>
              <a:gd name="T44" fmla="*/ 1608 w 3762"/>
              <a:gd name="T45" fmla="*/ 1312 h 1878"/>
              <a:gd name="T46" fmla="*/ 1810 w 3762"/>
              <a:gd name="T47" fmla="*/ 1338 h 1878"/>
              <a:gd name="T48" fmla="*/ 1948 w 3762"/>
              <a:gd name="T49" fmla="*/ 1338 h 1878"/>
              <a:gd name="T50" fmla="*/ 2150 w 3762"/>
              <a:gd name="T51" fmla="*/ 1312 h 1878"/>
              <a:gd name="T52" fmla="*/ 2342 w 3762"/>
              <a:gd name="T53" fmla="*/ 1258 h 1878"/>
              <a:gd name="T54" fmla="*/ 2519 w 3762"/>
              <a:gd name="T55" fmla="*/ 1177 h 1878"/>
              <a:gd name="T56" fmla="*/ 2683 w 3762"/>
              <a:gd name="T57" fmla="*/ 1073 h 1878"/>
              <a:gd name="T58" fmla="*/ 2831 w 3762"/>
              <a:gd name="T59" fmla="*/ 947 h 1878"/>
              <a:gd name="T60" fmla="*/ 2957 w 3762"/>
              <a:gd name="T61" fmla="*/ 801 h 1878"/>
              <a:gd name="T62" fmla="*/ 3061 w 3762"/>
              <a:gd name="T63" fmla="*/ 637 h 1878"/>
              <a:gd name="T64" fmla="*/ 3143 w 3762"/>
              <a:gd name="T65" fmla="*/ 459 h 1878"/>
              <a:gd name="T66" fmla="*/ 3197 w 3762"/>
              <a:gd name="T67" fmla="*/ 270 h 1878"/>
              <a:gd name="T68" fmla="*/ 3223 w 3762"/>
              <a:gd name="T69" fmla="*/ 68 h 1878"/>
              <a:gd name="T70" fmla="*/ 3762 w 3762"/>
              <a:gd name="T71" fmla="*/ 0 h 1878"/>
              <a:gd name="T72" fmla="*/ 3756 w 3762"/>
              <a:gd name="T73" fmla="*/ 144 h 1878"/>
              <a:gd name="T74" fmla="*/ 3740 w 3762"/>
              <a:gd name="T75" fmla="*/ 286 h 1878"/>
              <a:gd name="T76" fmla="*/ 3676 w 3762"/>
              <a:gd name="T77" fmla="*/ 559 h 1878"/>
              <a:gd name="T78" fmla="*/ 3576 w 3762"/>
              <a:gd name="T79" fmla="*/ 815 h 1878"/>
              <a:gd name="T80" fmla="*/ 3441 w 3762"/>
              <a:gd name="T81" fmla="*/ 1051 h 1878"/>
              <a:gd name="T82" fmla="*/ 3273 w 3762"/>
              <a:gd name="T83" fmla="*/ 1262 h 1878"/>
              <a:gd name="T84" fmla="*/ 3077 w 3762"/>
              <a:gd name="T85" fmla="*/ 1450 h 1878"/>
              <a:gd name="T86" fmla="*/ 2855 w 3762"/>
              <a:gd name="T87" fmla="*/ 1606 h 1878"/>
              <a:gd name="T88" fmla="*/ 2611 w 3762"/>
              <a:gd name="T89" fmla="*/ 1730 h 1878"/>
              <a:gd name="T90" fmla="*/ 2350 w 3762"/>
              <a:gd name="T91" fmla="*/ 1818 h 1878"/>
              <a:gd name="T92" fmla="*/ 2072 w 3762"/>
              <a:gd name="T93" fmla="*/ 1868 h 1878"/>
              <a:gd name="T94" fmla="*/ 1928 w 3762"/>
              <a:gd name="T95" fmla="*/ 1876 h 18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762" h="1878">
                <a:moveTo>
                  <a:pt x="1878" y="1878"/>
                </a:moveTo>
                <a:lnTo>
                  <a:pt x="1878" y="1878"/>
                </a:lnTo>
                <a:lnTo>
                  <a:pt x="1830" y="1876"/>
                </a:lnTo>
                <a:lnTo>
                  <a:pt x="1782" y="1876"/>
                </a:lnTo>
                <a:lnTo>
                  <a:pt x="1734" y="1872"/>
                </a:lnTo>
                <a:lnTo>
                  <a:pt x="1686" y="1868"/>
                </a:lnTo>
                <a:lnTo>
                  <a:pt x="1592" y="1856"/>
                </a:lnTo>
                <a:lnTo>
                  <a:pt x="1501" y="1840"/>
                </a:lnTo>
                <a:lnTo>
                  <a:pt x="1411" y="1818"/>
                </a:lnTo>
                <a:lnTo>
                  <a:pt x="1321" y="1794"/>
                </a:lnTo>
                <a:lnTo>
                  <a:pt x="1233" y="1764"/>
                </a:lnTo>
                <a:lnTo>
                  <a:pt x="1149" y="1730"/>
                </a:lnTo>
                <a:lnTo>
                  <a:pt x="1065" y="1692"/>
                </a:lnTo>
                <a:lnTo>
                  <a:pt x="985" y="1652"/>
                </a:lnTo>
                <a:lnTo>
                  <a:pt x="905" y="1606"/>
                </a:lnTo>
                <a:lnTo>
                  <a:pt x="829" y="1558"/>
                </a:lnTo>
                <a:lnTo>
                  <a:pt x="755" y="1504"/>
                </a:lnTo>
                <a:lnTo>
                  <a:pt x="685" y="1450"/>
                </a:lnTo>
                <a:lnTo>
                  <a:pt x="617" y="1390"/>
                </a:lnTo>
                <a:lnTo>
                  <a:pt x="552" y="1328"/>
                </a:lnTo>
                <a:lnTo>
                  <a:pt x="490" y="1262"/>
                </a:lnTo>
                <a:lnTo>
                  <a:pt x="430" y="1195"/>
                </a:lnTo>
                <a:lnTo>
                  <a:pt x="374" y="1125"/>
                </a:lnTo>
                <a:lnTo>
                  <a:pt x="322" y="1051"/>
                </a:lnTo>
                <a:lnTo>
                  <a:pt x="272" y="975"/>
                </a:lnTo>
                <a:lnTo>
                  <a:pt x="228" y="895"/>
                </a:lnTo>
                <a:lnTo>
                  <a:pt x="186" y="815"/>
                </a:lnTo>
                <a:lnTo>
                  <a:pt x="148" y="731"/>
                </a:lnTo>
                <a:lnTo>
                  <a:pt x="114" y="645"/>
                </a:lnTo>
                <a:lnTo>
                  <a:pt x="84" y="559"/>
                </a:lnTo>
                <a:lnTo>
                  <a:pt x="60" y="469"/>
                </a:lnTo>
                <a:lnTo>
                  <a:pt x="38" y="377"/>
                </a:lnTo>
                <a:lnTo>
                  <a:pt x="22" y="286"/>
                </a:lnTo>
                <a:lnTo>
                  <a:pt x="16" y="240"/>
                </a:lnTo>
                <a:lnTo>
                  <a:pt x="10" y="192"/>
                </a:lnTo>
                <a:lnTo>
                  <a:pt x="6" y="144"/>
                </a:lnTo>
                <a:lnTo>
                  <a:pt x="2" y="96"/>
                </a:lnTo>
                <a:lnTo>
                  <a:pt x="0" y="48"/>
                </a:lnTo>
                <a:lnTo>
                  <a:pt x="0" y="0"/>
                </a:lnTo>
                <a:lnTo>
                  <a:pt x="538" y="0"/>
                </a:lnTo>
                <a:lnTo>
                  <a:pt x="538" y="0"/>
                </a:lnTo>
                <a:lnTo>
                  <a:pt x="540" y="68"/>
                </a:lnTo>
                <a:lnTo>
                  <a:pt x="546" y="136"/>
                </a:lnTo>
                <a:lnTo>
                  <a:pt x="554" y="204"/>
                </a:lnTo>
                <a:lnTo>
                  <a:pt x="566" y="270"/>
                </a:lnTo>
                <a:lnTo>
                  <a:pt x="581" y="333"/>
                </a:lnTo>
                <a:lnTo>
                  <a:pt x="599" y="397"/>
                </a:lnTo>
                <a:lnTo>
                  <a:pt x="619" y="459"/>
                </a:lnTo>
                <a:lnTo>
                  <a:pt x="643" y="521"/>
                </a:lnTo>
                <a:lnTo>
                  <a:pt x="671" y="579"/>
                </a:lnTo>
                <a:lnTo>
                  <a:pt x="699" y="637"/>
                </a:lnTo>
                <a:lnTo>
                  <a:pt x="733" y="693"/>
                </a:lnTo>
                <a:lnTo>
                  <a:pt x="767" y="749"/>
                </a:lnTo>
                <a:lnTo>
                  <a:pt x="805" y="801"/>
                </a:lnTo>
                <a:lnTo>
                  <a:pt x="845" y="851"/>
                </a:lnTo>
                <a:lnTo>
                  <a:pt x="887" y="901"/>
                </a:lnTo>
                <a:lnTo>
                  <a:pt x="931" y="947"/>
                </a:lnTo>
                <a:lnTo>
                  <a:pt x="977" y="991"/>
                </a:lnTo>
                <a:lnTo>
                  <a:pt x="1027" y="1033"/>
                </a:lnTo>
                <a:lnTo>
                  <a:pt x="1077" y="1073"/>
                </a:lnTo>
                <a:lnTo>
                  <a:pt x="1129" y="1111"/>
                </a:lnTo>
                <a:lnTo>
                  <a:pt x="1185" y="1145"/>
                </a:lnTo>
                <a:lnTo>
                  <a:pt x="1241" y="1177"/>
                </a:lnTo>
                <a:lnTo>
                  <a:pt x="1299" y="1207"/>
                </a:lnTo>
                <a:lnTo>
                  <a:pt x="1357" y="1235"/>
                </a:lnTo>
                <a:lnTo>
                  <a:pt x="1419" y="1258"/>
                </a:lnTo>
                <a:lnTo>
                  <a:pt x="1481" y="1278"/>
                </a:lnTo>
                <a:lnTo>
                  <a:pt x="1545" y="1296"/>
                </a:lnTo>
                <a:lnTo>
                  <a:pt x="1608" y="1312"/>
                </a:lnTo>
                <a:lnTo>
                  <a:pt x="1674" y="1324"/>
                </a:lnTo>
                <a:lnTo>
                  <a:pt x="1742" y="1332"/>
                </a:lnTo>
                <a:lnTo>
                  <a:pt x="1810" y="1338"/>
                </a:lnTo>
                <a:lnTo>
                  <a:pt x="1878" y="1340"/>
                </a:lnTo>
                <a:lnTo>
                  <a:pt x="1878" y="1340"/>
                </a:lnTo>
                <a:lnTo>
                  <a:pt x="1948" y="1338"/>
                </a:lnTo>
                <a:lnTo>
                  <a:pt x="2016" y="1332"/>
                </a:lnTo>
                <a:lnTo>
                  <a:pt x="2084" y="1324"/>
                </a:lnTo>
                <a:lnTo>
                  <a:pt x="2150" y="1312"/>
                </a:lnTo>
                <a:lnTo>
                  <a:pt x="2216" y="1296"/>
                </a:lnTo>
                <a:lnTo>
                  <a:pt x="2280" y="1278"/>
                </a:lnTo>
                <a:lnTo>
                  <a:pt x="2342" y="1258"/>
                </a:lnTo>
                <a:lnTo>
                  <a:pt x="2404" y="1235"/>
                </a:lnTo>
                <a:lnTo>
                  <a:pt x="2462" y="1207"/>
                </a:lnTo>
                <a:lnTo>
                  <a:pt x="2519" y="1177"/>
                </a:lnTo>
                <a:lnTo>
                  <a:pt x="2577" y="1145"/>
                </a:lnTo>
                <a:lnTo>
                  <a:pt x="2631" y="1111"/>
                </a:lnTo>
                <a:lnTo>
                  <a:pt x="2683" y="1073"/>
                </a:lnTo>
                <a:lnTo>
                  <a:pt x="2735" y="1033"/>
                </a:lnTo>
                <a:lnTo>
                  <a:pt x="2783" y="991"/>
                </a:lnTo>
                <a:lnTo>
                  <a:pt x="2831" y="947"/>
                </a:lnTo>
                <a:lnTo>
                  <a:pt x="2875" y="901"/>
                </a:lnTo>
                <a:lnTo>
                  <a:pt x="2917" y="851"/>
                </a:lnTo>
                <a:lnTo>
                  <a:pt x="2957" y="801"/>
                </a:lnTo>
                <a:lnTo>
                  <a:pt x="2995" y="749"/>
                </a:lnTo>
                <a:lnTo>
                  <a:pt x="3029" y="693"/>
                </a:lnTo>
                <a:lnTo>
                  <a:pt x="3061" y="637"/>
                </a:lnTo>
                <a:lnTo>
                  <a:pt x="3091" y="579"/>
                </a:lnTo>
                <a:lnTo>
                  <a:pt x="3119" y="521"/>
                </a:lnTo>
                <a:lnTo>
                  <a:pt x="3143" y="459"/>
                </a:lnTo>
                <a:lnTo>
                  <a:pt x="3163" y="397"/>
                </a:lnTo>
                <a:lnTo>
                  <a:pt x="3181" y="333"/>
                </a:lnTo>
                <a:lnTo>
                  <a:pt x="3197" y="270"/>
                </a:lnTo>
                <a:lnTo>
                  <a:pt x="3209" y="204"/>
                </a:lnTo>
                <a:lnTo>
                  <a:pt x="3217" y="136"/>
                </a:lnTo>
                <a:lnTo>
                  <a:pt x="3223" y="68"/>
                </a:lnTo>
                <a:lnTo>
                  <a:pt x="3223" y="0"/>
                </a:lnTo>
                <a:lnTo>
                  <a:pt x="3762" y="0"/>
                </a:lnTo>
                <a:lnTo>
                  <a:pt x="3762" y="0"/>
                </a:lnTo>
                <a:lnTo>
                  <a:pt x="3760" y="48"/>
                </a:lnTo>
                <a:lnTo>
                  <a:pt x="3758" y="96"/>
                </a:lnTo>
                <a:lnTo>
                  <a:pt x="3756" y="144"/>
                </a:lnTo>
                <a:lnTo>
                  <a:pt x="3752" y="192"/>
                </a:lnTo>
                <a:lnTo>
                  <a:pt x="3746" y="240"/>
                </a:lnTo>
                <a:lnTo>
                  <a:pt x="3740" y="286"/>
                </a:lnTo>
                <a:lnTo>
                  <a:pt x="3724" y="377"/>
                </a:lnTo>
                <a:lnTo>
                  <a:pt x="3702" y="469"/>
                </a:lnTo>
                <a:lnTo>
                  <a:pt x="3676" y="559"/>
                </a:lnTo>
                <a:lnTo>
                  <a:pt x="3648" y="645"/>
                </a:lnTo>
                <a:lnTo>
                  <a:pt x="3614" y="731"/>
                </a:lnTo>
                <a:lnTo>
                  <a:pt x="3576" y="815"/>
                </a:lnTo>
                <a:lnTo>
                  <a:pt x="3534" y="895"/>
                </a:lnTo>
                <a:lnTo>
                  <a:pt x="3488" y="975"/>
                </a:lnTo>
                <a:lnTo>
                  <a:pt x="3441" y="1051"/>
                </a:lnTo>
                <a:lnTo>
                  <a:pt x="3389" y="1125"/>
                </a:lnTo>
                <a:lnTo>
                  <a:pt x="3333" y="1195"/>
                </a:lnTo>
                <a:lnTo>
                  <a:pt x="3273" y="1262"/>
                </a:lnTo>
                <a:lnTo>
                  <a:pt x="3211" y="1328"/>
                </a:lnTo>
                <a:lnTo>
                  <a:pt x="3145" y="1390"/>
                </a:lnTo>
                <a:lnTo>
                  <a:pt x="3077" y="1450"/>
                </a:lnTo>
                <a:lnTo>
                  <a:pt x="3005" y="1504"/>
                </a:lnTo>
                <a:lnTo>
                  <a:pt x="2931" y="1558"/>
                </a:lnTo>
                <a:lnTo>
                  <a:pt x="2855" y="1606"/>
                </a:lnTo>
                <a:lnTo>
                  <a:pt x="2777" y="1652"/>
                </a:lnTo>
                <a:lnTo>
                  <a:pt x="2695" y="1692"/>
                </a:lnTo>
                <a:lnTo>
                  <a:pt x="2611" y="1730"/>
                </a:lnTo>
                <a:lnTo>
                  <a:pt x="2525" y="1764"/>
                </a:lnTo>
                <a:lnTo>
                  <a:pt x="2440" y="1794"/>
                </a:lnTo>
                <a:lnTo>
                  <a:pt x="2350" y="1818"/>
                </a:lnTo>
                <a:lnTo>
                  <a:pt x="2258" y="1840"/>
                </a:lnTo>
                <a:lnTo>
                  <a:pt x="2166" y="1856"/>
                </a:lnTo>
                <a:lnTo>
                  <a:pt x="2072" y="1868"/>
                </a:lnTo>
                <a:lnTo>
                  <a:pt x="2024" y="1872"/>
                </a:lnTo>
                <a:lnTo>
                  <a:pt x="1976" y="1876"/>
                </a:lnTo>
                <a:lnTo>
                  <a:pt x="1928" y="1876"/>
                </a:lnTo>
                <a:lnTo>
                  <a:pt x="1878" y="187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3000"/>
          </a:p>
        </p:txBody>
      </p:sp>
      <p:sp>
        <p:nvSpPr>
          <p:cNvPr id="25" name="Freeform 15">
            <a:extLst>
              <a:ext uri="{FF2B5EF4-FFF2-40B4-BE49-F238E27FC236}">
                <a16:creationId xmlns:a16="http://schemas.microsoft.com/office/drawing/2014/main" id="{55BE2B40-8AE1-498F-BE56-B16F300A77B5}"/>
              </a:ext>
            </a:extLst>
          </p:cNvPr>
          <p:cNvSpPr>
            <a:spLocks/>
          </p:cNvSpPr>
          <p:nvPr/>
        </p:nvSpPr>
        <p:spPr bwMode="auto">
          <a:xfrm>
            <a:off x="1381125" y="6229350"/>
            <a:ext cx="5972175" cy="2990850"/>
          </a:xfrm>
          <a:custGeom>
            <a:avLst/>
            <a:gdLst>
              <a:gd name="T0" fmla="*/ 1834 w 3762"/>
              <a:gd name="T1" fmla="*/ 2 h 1884"/>
              <a:gd name="T2" fmla="*/ 1690 w 3762"/>
              <a:gd name="T3" fmla="*/ 10 h 1884"/>
              <a:gd name="T4" fmla="*/ 1505 w 3762"/>
              <a:gd name="T5" fmla="*/ 38 h 1884"/>
              <a:gd name="T6" fmla="*/ 1237 w 3762"/>
              <a:gd name="T7" fmla="*/ 114 h 1884"/>
              <a:gd name="T8" fmla="*/ 985 w 3762"/>
              <a:gd name="T9" fmla="*/ 228 h 1884"/>
              <a:gd name="T10" fmla="*/ 757 w 3762"/>
              <a:gd name="T11" fmla="*/ 373 h 1884"/>
              <a:gd name="T12" fmla="*/ 552 w 3762"/>
              <a:gd name="T13" fmla="*/ 551 h 1884"/>
              <a:gd name="T14" fmla="*/ 374 w 3762"/>
              <a:gd name="T15" fmla="*/ 757 h 1884"/>
              <a:gd name="T16" fmla="*/ 228 w 3762"/>
              <a:gd name="T17" fmla="*/ 985 h 1884"/>
              <a:gd name="T18" fmla="*/ 114 w 3762"/>
              <a:gd name="T19" fmla="*/ 1237 h 1884"/>
              <a:gd name="T20" fmla="*/ 38 w 3762"/>
              <a:gd name="T21" fmla="*/ 1504 h 1884"/>
              <a:gd name="T22" fmla="*/ 10 w 3762"/>
              <a:gd name="T23" fmla="*/ 1690 h 1884"/>
              <a:gd name="T24" fmla="*/ 0 w 3762"/>
              <a:gd name="T25" fmla="*/ 1834 h 1884"/>
              <a:gd name="T26" fmla="*/ 538 w 3762"/>
              <a:gd name="T27" fmla="*/ 1884 h 1884"/>
              <a:gd name="T28" fmla="*/ 554 w 3762"/>
              <a:gd name="T29" fmla="*/ 1678 h 1884"/>
              <a:gd name="T30" fmla="*/ 599 w 3762"/>
              <a:gd name="T31" fmla="*/ 1484 h 1884"/>
              <a:gd name="T32" fmla="*/ 671 w 3762"/>
              <a:gd name="T33" fmla="*/ 1302 h 1884"/>
              <a:gd name="T34" fmla="*/ 767 w 3762"/>
              <a:gd name="T35" fmla="*/ 1135 h 1884"/>
              <a:gd name="T36" fmla="*/ 887 w 3762"/>
              <a:gd name="T37" fmla="*/ 983 h 1884"/>
              <a:gd name="T38" fmla="*/ 1027 w 3762"/>
              <a:gd name="T39" fmla="*/ 849 h 1884"/>
              <a:gd name="T40" fmla="*/ 1185 w 3762"/>
              <a:gd name="T41" fmla="*/ 737 h 1884"/>
              <a:gd name="T42" fmla="*/ 1359 w 3762"/>
              <a:gd name="T43" fmla="*/ 647 h 1884"/>
              <a:gd name="T44" fmla="*/ 1547 w 3762"/>
              <a:gd name="T45" fmla="*/ 585 h 1884"/>
              <a:gd name="T46" fmla="*/ 1746 w 3762"/>
              <a:gd name="T47" fmla="*/ 549 h 1884"/>
              <a:gd name="T48" fmla="*/ 1884 w 3762"/>
              <a:gd name="T49" fmla="*/ 543 h 1884"/>
              <a:gd name="T50" fmla="*/ 2088 w 3762"/>
              <a:gd name="T51" fmla="*/ 557 h 1884"/>
              <a:gd name="T52" fmla="*/ 2282 w 3762"/>
              <a:gd name="T53" fmla="*/ 603 h 1884"/>
              <a:gd name="T54" fmla="*/ 2464 w 3762"/>
              <a:gd name="T55" fmla="*/ 675 h 1884"/>
              <a:gd name="T56" fmla="*/ 2633 w 3762"/>
              <a:gd name="T57" fmla="*/ 771 h 1884"/>
              <a:gd name="T58" fmla="*/ 2785 w 3762"/>
              <a:gd name="T59" fmla="*/ 891 h 1884"/>
              <a:gd name="T60" fmla="*/ 2917 w 3762"/>
              <a:gd name="T61" fmla="*/ 1031 h 1884"/>
              <a:gd name="T62" fmla="*/ 3029 w 3762"/>
              <a:gd name="T63" fmla="*/ 1189 h 1884"/>
              <a:gd name="T64" fmla="*/ 3119 w 3762"/>
              <a:gd name="T65" fmla="*/ 1362 h 1884"/>
              <a:gd name="T66" fmla="*/ 3181 w 3762"/>
              <a:gd name="T67" fmla="*/ 1548 h 1884"/>
              <a:gd name="T68" fmla="*/ 3217 w 3762"/>
              <a:gd name="T69" fmla="*/ 1746 h 1884"/>
              <a:gd name="T70" fmla="*/ 3762 w 3762"/>
              <a:gd name="T71" fmla="*/ 1884 h 1884"/>
              <a:gd name="T72" fmla="*/ 3760 w 3762"/>
              <a:gd name="T73" fmla="*/ 1786 h 1884"/>
              <a:gd name="T74" fmla="*/ 3746 w 3762"/>
              <a:gd name="T75" fmla="*/ 1644 h 1884"/>
              <a:gd name="T76" fmla="*/ 3702 w 3762"/>
              <a:gd name="T77" fmla="*/ 1412 h 1884"/>
              <a:gd name="T78" fmla="*/ 3614 w 3762"/>
              <a:gd name="T79" fmla="*/ 1151 h 1884"/>
              <a:gd name="T80" fmla="*/ 3488 w 3762"/>
              <a:gd name="T81" fmla="*/ 907 h 1884"/>
              <a:gd name="T82" fmla="*/ 3333 w 3762"/>
              <a:gd name="T83" fmla="*/ 685 h 1884"/>
              <a:gd name="T84" fmla="*/ 3145 w 3762"/>
              <a:gd name="T85" fmla="*/ 489 h 1884"/>
              <a:gd name="T86" fmla="*/ 2933 w 3762"/>
              <a:gd name="T87" fmla="*/ 321 h 1884"/>
              <a:gd name="T88" fmla="*/ 2697 w 3762"/>
              <a:gd name="T89" fmla="*/ 186 h 1884"/>
              <a:gd name="T90" fmla="*/ 2442 w 3762"/>
              <a:gd name="T91" fmla="*/ 86 h 1884"/>
              <a:gd name="T92" fmla="*/ 2170 w 3762"/>
              <a:gd name="T93" fmla="*/ 22 h 1884"/>
              <a:gd name="T94" fmla="*/ 2028 w 3762"/>
              <a:gd name="T95" fmla="*/ 6 h 1884"/>
              <a:gd name="T96" fmla="*/ 1884 w 3762"/>
              <a:gd name="T97" fmla="*/ 0 h 1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762" h="1884">
                <a:moveTo>
                  <a:pt x="1884" y="0"/>
                </a:moveTo>
                <a:lnTo>
                  <a:pt x="1884" y="0"/>
                </a:lnTo>
                <a:lnTo>
                  <a:pt x="1834" y="2"/>
                </a:lnTo>
                <a:lnTo>
                  <a:pt x="1786" y="2"/>
                </a:lnTo>
                <a:lnTo>
                  <a:pt x="1738" y="6"/>
                </a:lnTo>
                <a:lnTo>
                  <a:pt x="1690" y="10"/>
                </a:lnTo>
                <a:lnTo>
                  <a:pt x="1644" y="16"/>
                </a:lnTo>
                <a:lnTo>
                  <a:pt x="1596" y="22"/>
                </a:lnTo>
                <a:lnTo>
                  <a:pt x="1505" y="38"/>
                </a:lnTo>
                <a:lnTo>
                  <a:pt x="1413" y="60"/>
                </a:lnTo>
                <a:lnTo>
                  <a:pt x="1323" y="86"/>
                </a:lnTo>
                <a:lnTo>
                  <a:pt x="1237" y="114"/>
                </a:lnTo>
                <a:lnTo>
                  <a:pt x="1151" y="148"/>
                </a:lnTo>
                <a:lnTo>
                  <a:pt x="1067" y="186"/>
                </a:lnTo>
                <a:lnTo>
                  <a:pt x="985" y="228"/>
                </a:lnTo>
                <a:lnTo>
                  <a:pt x="907" y="274"/>
                </a:lnTo>
                <a:lnTo>
                  <a:pt x="831" y="321"/>
                </a:lnTo>
                <a:lnTo>
                  <a:pt x="757" y="373"/>
                </a:lnTo>
                <a:lnTo>
                  <a:pt x="685" y="429"/>
                </a:lnTo>
                <a:lnTo>
                  <a:pt x="617" y="489"/>
                </a:lnTo>
                <a:lnTo>
                  <a:pt x="552" y="551"/>
                </a:lnTo>
                <a:lnTo>
                  <a:pt x="490" y="617"/>
                </a:lnTo>
                <a:lnTo>
                  <a:pt x="430" y="685"/>
                </a:lnTo>
                <a:lnTo>
                  <a:pt x="374" y="757"/>
                </a:lnTo>
                <a:lnTo>
                  <a:pt x="322" y="831"/>
                </a:lnTo>
                <a:lnTo>
                  <a:pt x="274" y="907"/>
                </a:lnTo>
                <a:lnTo>
                  <a:pt x="228" y="985"/>
                </a:lnTo>
                <a:lnTo>
                  <a:pt x="186" y="1067"/>
                </a:lnTo>
                <a:lnTo>
                  <a:pt x="148" y="1151"/>
                </a:lnTo>
                <a:lnTo>
                  <a:pt x="114" y="1237"/>
                </a:lnTo>
                <a:lnTo>
                  <a:pt x="86" y="1322"/>
                </a:lnTo>
                <a:lnTo>
                  <a:pt x="60" y="1412"/>
                </a:lnTo>
                <a:lnTo>
                  <a:pt x="38" y="1504"/>
                </a:lnTo>
                <a:lnTo>
                  <a:pt x="22" y="1596"/>
                </a:lnTo>
                <a:lnTo>
                  <a:pt x="16" y="1644"/>
                </a:lnTo>
                <a:lnTo>
                  <a:pt x="10" y="1690"/>
                </a:lnTo>
                <a:lnTo>
                  <a:pt x="6" y="1738"/>
                </a:lnTo>
                <a:lnTo>
                  <a:pt x="2" y="1786"/>
                </a:lnTo>
                <a:lnTo>
                  <a:pt x="0" y="1834"/>
                </a:lnTo>
                <a:lnTo>
                  <a:pt x="0" y="1884"/>
                </a:lnTo>
                <a:lnTo>
                  <a:pt x="538" y="1884"/>
                </a:lnTo>
                <a:lnTo>
                  <a:pt x="538" y="1884"/>
                </a:lnTo>
                <a:lnTo>
                  <a:pt x="540" y="1814"/>
                </a:lnTo>
                <a:lnTo>
                  <a:pt x="546" y="1746"/>
                </a:lnTo>
                <a:lnTo>
                  <a:pt x="554" y="1678"/>
                </a:lnTo>
                <a:lnTo>
                  <a:pt x="566" y="1612"/>
                </a:lnTo>
                <a:lnTo>
                  <a:pt x="582" y="1548"/>
                </a:lnTo>
                <a:lnTo>
                  <a:pt x="599" y="1484"/>
                </a:lnTo>
                <a:lnTo>
                  <a:pt x="619" y="1422"/>
                </a:lnTo>
                <a:lnTo>
                  <a:pt x="643" y="1362"/>
                </a:lnTo>
                <a:lnTo>
                  <a:pt x="671" y="1302"/>
                </a:lnTo>
                <a:lnTo>
                  <a:pt x="701" y="1245"/>
                </a:lnTo>
                <a:lnTo>
                  <a:pt x="733" y="1189"/>
                </a:lnTo>
                <a:lnTo>
                  <a:pt x="767" y="1135"/>
                </a:lnTo>
                <a:lnTo>
                  <a:pt x="805" y="1081"/>
                </a:lnTo>
                <a:lnTo>
                  <a:pt x="845" y="1031"/>
                </a:lnTo>
                <a:lnTo>
                  <a:pt x="887" y="983"/>
                </a:lnTo>
                <a:lnTo>
                  <a:pt x="931" y="935"/>
                </a:lnTo>
                <a:lnTo>
                  <a:pt x="979" y="891"/>
                </a:lnTo>
                <a:lnTo>
                  <a:pt x="1027" y="849"/>
                </a:lnTo>
                <a:lnTo>
                  <a:pt x="1079" y="809"/>
                </a:lnTo>
                <a:lnTo>
                  <a:pt x="1131" y="771"/>
                </a:lnTo>
                <a:lnTo>
                  <a:pt x="1185" y="737"/>
                </a:lnTo>
                <a:lnTo>
                  <a:pt x="1241" y="705"/>
                </a:lnTo>
                <a:lnTo>
                  <a:pt x="1299" y="675"/>
                </a:lnTo>
                <a:lnTo>
                  <a:pt x="1359" y="647"/>
                </a:lnTo>
                <a:lnTo>
                  <a:pt x="1421" y="623"/>
                </a:lnTo>
                <a:lnTo>
                  <a:pt x="1483" y="603"/>
                </a:lnTo>
                <a:lnTo>
                  <a:pt x="1547" y="585"/>
                </a:lnTo>
                <a:lnTo>
                  <a:pt x="1612" y="569"/>
                </a:lnTo>
                <a:lnTo>
                  <a:pt x="1678" y="557"/>
                </a:lnTo>
                <a:lnTo>
                  <a:pt x="1746" y="549"/>
                </a:lnTo>
                <a:lnTo>
                  <a:pt x="1814" y="545"/>
                </a:lnTo>
                <a:lnTo>
                  <a:pt x="1884" y="543"/>
                </a:lnTo>
                <a:lnTo>
                  <a:pt x="1884" y="543"/>
                </a:lnTo>
                <a:lnTo>
                  <a:pt x="1952" y="545"/>
                </a:lnTo>
                <a:lnTo>
                  <a:pt x="2020" y="549"/>
                </a:lnTo>
                <a:lnTo>
                  <a:pt x="2088" y="557"/>
                </a:lnTo>
                <a:lnTo>
                  <a:pt x="2154" y="569"/>
                </a:lnTo>
                <a:lnTo>
                  <a:pt x="2218" y="585"/>
                </a:lnTo>
                <a:lnTo>
                  <a:pt x="2282" y="603"/>
                </a:lnTo>
                <a:lnTo>
                  <a:pt x="2344" y="623"/>
                </a:lnTo>
                <a:lnTo>
                  <a:pt x="2406" y="647"/>
                </a:lnTo>
                <a:lnTo>
                  <a:pt x="2464" y="675"/>
                </a:lnTo>
                <a:lnTo>
                  <a:pt x="2521" y="705"/>
                </a:lnTo>
                <a:lnTo>
                  <a:pt x="2577" y="737"/>
                </a:lnTo>
                <a:lnTo>
                  <a:pt x="2633" y="771"/>
                </a:lnTo>
                <a:lnTo>
                  <a:pt x="2685" y="809"/>
                </a:lnTo>
                <a:lnTo>
                  <a:pt x="2735" y="849"/>
                </a:lnTo>
                <a:lnTo>
                  <a:pt x="2785" y="891"/>
                </a:lnTo>
                <a:lnTo>
                  <a:pt x="2831" y="935"/>
                </a:lnTo>
                <a:lnTo>
                  <a:pt x="2875" y="983"/>
                </a:lnTo>
                <a:lnTo>
                  <a:pt x="2917" y="1031"/>
                </a:lnTo>
                <a:lnTo>
                  <a:pt x="2957" y="1081"/>
                </a:lnTo>
                <a:lnTo>
                  <a:pt x="2995" y="1135"/>
                </a:lnTo>
                <a:lnTo>
                  <a:pt x="3029" y="1189"/>
                </a:lnTo>
                <a:lnTo>
                  <a:pt x="3061" y="1245"/>
                </a:lnTo>
                <a:lnTo>
                  <a:pt x="3091" y="1302"/>
                </a:lnTo>
                <a:lnTo>
                  <a:pt x="3119" y="1362"/>
                </a:lnTo>
                <a:lnTo>
                  <a:pt x="3143" y="1422"/>
                </a:lnTo>
                <a:lnTo>
                  <a:pt x="3163" y="1484"/>
                </a:lnTo>
                <a:lnTo>
                  <a:pt x="3181" y="1548"/>
                </a:lnTo>
                <a:lnTo>
                  <a:pt x="3197" y="1612"/>
                </a:lnTo>
                <a:lnTo>
                  <a:pt x="3209" y="1678"/>
                </a:lnTo>
                <a:lnTo>
                  <a:pt x="3217" y="1746"/>
                </a:lnTo>
                <a:lnTo>
                  <a:pt x="3223" y="1814"/>
                </a:lnTo>
                <a:lnTo>
                  <a:pt x="3225" y="1884"/>
                </a:lnTo>
                <a:lnTo>
                  <a:pt x="3762" y="1884"/>
                </a:lnTo>
                <a:lnTo>
                  <a:pt x="3762" y="1884"/>
                </a:lnTo>
                <a:lnTo>
                  <a:pt x="3760" y="1834"/>
                </a:lnTo>
                <a:lnTo>
                  <a:pt x="3760" y="1786"/>
                </a:lnTo>
                <a:lnTo>
                  <a:pt x="3756" y="1738"/>
                </a:lnTo>
                <a:lnTo>
                  <a:pt x="3752" y="1690"/>
                </a:lnTo>
                <a:lnTo>
                  <a:pt x="3746" y="1644"/>
                </a:lnTo>
                <a:lnTo>
                  <a:pt x="3740" y="1596"/>
                </a:lnTo>
                <a:lnTo>
                  <a:pt x="3724" y="1504"/>
                </a:lnTo>
                <a:lnTo>
                  <a:pt x="3702" y="1412"/>
                </a:lnTo>
                <a:lnTo>
                  <a:pt x="3676" y="1322"/>
                </a:lnTo>
                <a:lnTo>
                  <a:pt x="3648" y="1237"/>
                </a:lnTo>
                <a:lnTo>
                  <a:pt x="3614" y="1151"/>
                </a:lnTo>
                <a:lnTo>
                  <a:pt x="3576" y="1067"/>
                </a:lnTo>
                <a:lnTo>
                  <a:pt x="3534" y="985"/>
                </a:lnTo>
                <a:lnTo>
                  <a:pt x="3488" y="907"/>
                </a:lnTo>
                <a:lnTo>
                  <a:pt x="3441" y="831"/>
                </a:lnTo>
                <a:lnTo>
                  <a:pt x="3389" y="757"/>
                </a:lnTo>
                <a:lnTo>
                  <a:pt x="3333" y="685"/>
                </a:lnTo>
                <a:lnTo>
                  <a:pt x="3273" y="617"/>
                </a:lnTo>
                <a:lnTo>
                  <a:pt x="3211" y="551"/>
                </a:lnTo>
                <a:lnTo>
                  <a:pt x="3145" y="489"/>
                </a:lnTo>
                <a:lnTo>
                  <a:pt x="3077" y="429"/>
                </a:lnTo>
                <a:lnTo>
                  <a:pt x="3007" y="373"/>
                </a:lnTo>
                <a:lnTo>
                  <a:pt x="2933" y="321"/>
                </a:lnTo>
                <a:lnTo>
                  <a:pt x="2857" y="274"/>
                </a:lnTo>
                <a:lnTo>
                  <a:pt x="2777" y="228"/>
                </a:lnTo>
                <a:lnTo>
                  <a:pt x="2697" y="186"/>
                </a:lnTo>
                <a:lnTo>
                  <a:pt x="2613" y="148"/>
                </a:lnTo>
                <a:lnTo>
                  <a:pt x="2529" y="114"/>
                </a:lnTo>
                <a:lnTo>
                  <a:pt x="2442" y="86"/>
                </a:lnTo>
                <a:lnTo>
                  <a:pt x="2352" y="60"/>
                </a:lnTo>
                <a:lnTo>
                  <a:pt x="2262" y="38"/>
                </a:lnTo>
                <a:lnTo>
                  <a:pt x="2170" y="22"/>
                </a:lnTo>
                <a:lnTo>
                  <a:pt x="2122" y="16"/>
                </a:lnTo>
                <a:lnTo>
                  <a:pt x="2076" y="10"/>
                </a:lnTo>
                <a:lnTo>
                  <a:pt x="2028" y="6"/>
                </a:lnTo>
                <a:lnTo>
                  <a:pt x="1980" y="2"/>
                </a:lnTo>
                <a:lnTo>
                  <a:pt x="1932" y="2"/>
                </a:lnTo>
                <a:lnTo>
                  <a:pt x="1884" y="0"/>
                </a:lnTo>
                <a:close/>
              </a:path>
            </a:pathLst>
          </a:custGeom>
          <a:solidFill>
            <a:srgbClr val="FAA6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3000"/>
          </a:p>
        </p:txBody>
      </p:sp>
      <p:sp>
        <p:nvSpPr>
          <p:cNvPr id="36" name="Freeform 16">
            <a:extLst>
              <a:ext uri="{FF2B5EF4-FFF2-40B4-BE49-F238E27FC236}">
                <a16:creationId xmlns:a16="http://schemas.microsoft.com/office/drawing/2014/main" id="{1C50056B-29CA-44F4-BF2F-FF48C9C428F1}"/>
              </a:ext>
            </a:extLst>
          </p:cNvPr>
          <p:cNvSpPr>
            <a:spLocks/>
          </p:cNvSpPr>
          <p:nvPr/>
        </p:nvSpPr>
        <p:spPr bwMode="auto">
          <a:xfrm>
            <a:off x="1381125" y="6229350"/>
            <a:ext cx="5972175" cy="2990850"/>
          </a:xfrm>
          <a:custGeom>
            <a:avLst/>
            <a:gdLst>
              <a:gd name="T0" fmla="*/ 1834 w 3762"/>
              <a:gd name="T1" fmla="*/ 2 h 1884"/>
              <a:gd name="T2" fmla="*/ 1690 w 3762"/>
              <a:gd name="T3" fmla="*/ 10 h 1884"/>
              <a:gd name="T4" fmla="*/ 1505 w 3762"/>
              <a:gd name="T5" fmla="*/ 38 h 1884"/>
              <a:gd name="T6" fmla="*/ 1237 w 3762"/>
              <a:gd name="T7" fmla="*/ 114 h 1884"/>
              <a:gd name="T8" fmla="*/ 985 w 3762"/>
              <a:gd name="T9" fmla="*/ 228 h 1884"/>
              <a:gd name="T10" fmla="*/ 757 w 3762"/>
              <a:gd name="T11" fmla="*/ 373 h 1884"/>
              <a:gd name="T12" fmla="*/ 552 w 3762"/>
              <a:gd name="T13" fmla="*/ 551 h 1884"/>
              <a:gd name="T14" fmla="*/ 374 w 3762"/>
              <a:gd name="T15" fmla="*/ 757 h 1884"/>
              <a:gd name="T16" fmla="*/ 228 w 3762"/>
              <a:gd name="T17" fmla="*/ 985 h 1884"/>
              <a:gd name="T18" fmla="*/ 114 w 3762"/>
              <a:gd name="T19" fmla="*/ 1237 h 1884"/>
              <a:gd name="T20" fmla="*/ 38 w 3762"/>
              <a:gd name="T21" fmla="*/ 1504 h 1884"/>
              <a:gd name="T22" fmla="*/ 10 w 3762"/>
              <a:gd name="T23" fmla="*/ 1690 h 1884"/>
              <a:gd name="T24" fmla="*/ 0 w 3762"/>
              <a:gd name="T25" fmla="*/ 1834 h 1884"/>
              <a:gd name="T26" fmla="*/ 538 w 3762"/>
              <a:gd name="T27" fmla="*/ 1884 h 1884"/>
              <a:gd name="T28" fmla="*/ 554 w 3762"/>
              <a:gd name="T29" fmla="*/ 1678 h 1884"/>
              <a:gd name="T30" fmla="*/ 599 w 3762"/>
              <a:gd name="T31" fmla="*/ 1484 h 1884"/>
              <a:gd name="T32" fmla="*/ 671 w 3762"/>
              <a:gd name="T33" fmla="*/ 1302 h 1884"/>
              <a:gd name="T34" fmla="*/ 767 w 3762"/>
              <a:gd name="T35" fmla="*/ 1135 h 1884"/>
              <a:gd name="T36" fmla="*/ 887 w 3762"/>
              <a:gd name="T37" fmla="*/ 983 h 1884"/>
              <a:gd name="T38" fmla="*/ 1027 w 3762"/>
              <a:gd name="T39" fmla="*/ 849 h 1884"/>
              <a:gd name="T40" fmla="*/ 1185 w 3762"/>
              <a:gd name="T41" fmla="*/ 737 h 1884"/>
              <a:gd name="T42" fmla="*/ 1359 w 3762"/>
              <a:gd name="T43" fmla="*/ 647 h 1884"/>
              <a:gd name="T44" fmla="*/ 1547 w 3762"/>
              <a:gd name="T45" fmla="*/ 585 h 1884"/>
              <a:gd name="T46" fmla="*/ 1746 w 3762"/>
              <a:gd name="T47" fmla="*/ 549 h 1884"/>
              <a:gd name="T48" fmla="*/ 1884 w 3762"/>
              <a:gd name="T49" fmla="*/ 543 h 1884"/>
              <a:gd name="T50" fmla="*/ 2088 w 3762"/>
              <a:gd name="T51" fmla="*/ 557 h 1884"/>
              <a:gd name="T52" fmla="*/ 2282 w 3762"/>
              <a:gd name="T53" fmla="*/ 603 h 1884"/>
              <a:gd name="T54" fmla="*/ 2464 w 3762"/>
              <a:gd name="T55" fmla="*/ 675 h 1884"/>
              <a:gd name="T56" fmla="*/ 2633 w 3762"/>
              <a:gd name="T57" fmla="*/ 771 h 1884"/>
              <a:gd name="T58" fmla="*/ 2785 w 3762"/>
              <a:gd name="T59" fmla="*/ 891 h 1884"/>
              <a:gd name="T60" fmla="*/ 2917 w 3762"/>
              <a:gd name="T61" fmla="*/ 1031 h 1884"/>
              <a:gd name="T62" fmla="*/ 3029 w 3762"/>
              <a:gd name="T63" fmla="*/ 1189 h 1884"/>
              <a:gd name="T64" fmla="*/ 3119 w 3762"/>
              <a:gd name="T65" fmla="*/ 1362 h 1884"/>
              <a:gd name="T66" fmla="*/ 3181 w 3762"/>
              <a:gd name="T67" fmla="*/ 1548 h 1884"/>
              <a:gd name="T68" fmla="*/ 3217 w 3762"/>
              <a:gd name="T69" fmla="*/ 1746 h 1884"/>
              <a:gd name="T70" fmla="*/ 3762 w 3762"/>
              <a:gd name="T71" fmla="*/ 1884 h 1884"/>
              <a:gd name="T72" fmla="*/ 3760 w 3762"/>
              <a:gd name="T73" fmla="*/ 1786 h 1884"/>
              <a:gd name="T74" fmla="*/ 3746 w 3762"/>
              <a:gd name="T75" fmla="*/ 1644 h 1884"/>
              <a:gd name="T76" fmla="*/ 3702 w 3762"/>
              <a:gd name="T77" fmla="*/ 1412 h 1884"/>
              <a:gd name="T78" fmla="*/ 3614 w 3762"/>
              <a:gd name="T79" fmla="*/ 1151 h 1884"/>
              <a:gd name="T80" fmla="*/ 3488 w 3762"/>
              <a:gd name="T81" fmla="*/ 907 h 1884"/>
              <a:gd name="T82" fmla="*/ 3333 w 3762"/>
              <a:gd name="T83" fmla="*/ 685 h 1884"/>
              <a:gd name="T84" fmla="*/ 3145 w 3762"/>
              <a:gd name="T85" fmla="*/ 489 h 1884"/>
              <a:gd name="T86" fmla="*/ 2933 w 3762"/>
              <a:gd name="T87" fmla="*/ 321 h 1884"/>
              <a:gd name="T88" fmla="*/ 2697 w 3762"/>
              <a:gd name="T89" fmla="*/ 186 h 1884"/>
              <a:gd name="T90" fmla="*/ 2442 w 3762"/>
              <a:gd name="T91" fmla="*/ 86 h 1884"/>
              <a:gd name="T92" fmla="*/ 2170 w 3762"/>
              <a:gd name="T93" fmla="*/ 22 h 1884"/>
              <a:gd name="T94" fmla="*/ 2028 w 3762"/>
              <a:gd name="T95" fmla="*/ 6 h 1884"/>
              <a:gd name="T96" fmla="*/ 1884 w 3762"/>
              <a:gd name="T97" fmla="*/ 0 h 1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762" h="1884">
                <a:moveTo>
                  <a:pt x="1884" y="0"/>
                </a:moveTo>
                <a:lnTo>
                  <a:pt x="1884" y="0"/>
                </a:lnTo>
                <a:lnTo>
                  <a:pt x="1834" y="2"/>
                </a:lnTo>
                <a:lnTo>
                  <a:pt x="1786" y="2"/>
                </a:lnTo>
                <a:lnTo>
                  <a:pt x="1738" y="6"/>
                </a:lnTo>
                <a:lnTo>
                  <a:pt x="1690" y="10"/>
                </a:lnTo>
                <a:lnTo>
                  <a:pt x="1644" y="16"/>
                </a:lnTo>
                <a:lnTo>
                  <a:pt x="1596" y="22"/>
                </a:lnTo>
                <a:lnTo>
                  <a:pt x="1505" y="38"/>
                </a:lnTo>
                <a:lnTo>
                  <a:pt x="1413" y="60"/>
                </a:lnTo>
                <a:lnTo>
                  <a:pt x="1323" y="86"/>
                </a:lnTo>
                <a:lnTo>
                  <a:pt x="1237" y="114"/>
                </a:lnTo>
                <a:lnTo>
                  <a:pt x="1151" y="148"/>
                </a:lnTo>
                <a:lnTo>
                  <a:pt x="1067" y="186"/>
                </a:lnTo>
                <a:lnTo>
                  <a:pt x="985" y="228"/>
                </a:lnTo>
                <a:lnTo>
                  <a:pt x="907" y="274"/>
                </a:lnTo>
                <a:lnTo>
                  <a:pt x="831" y="321"/>
                </a:lnTo>
                <a:lnTo>
                  <a:pt x="757" y="373"/>
                </a:lnTo>
                <a:lnTo>
                  <a:pt x="685" y="429"/>
                </a:lnTo>
                <a:lnTo>
                  <a:pt x="617" y="489"/>
                </a:lnTo>
                <a:lnTo>
                  <a:pt x="552" y="551"/>
                </a:lnTo>
                <a:lnTo>
                  <a:pt x="490" y="617"/>
                </a:lnTo>
                <a:lnTo>
                  <a:pt x="430" y="685"/>
                </a:lnTo>
                <a:lnTo>
                  <a:pt x="374" y="757"/>
                </a:lnTo>
                <a:lnTo>
                  <a:pt x="322" y="831"/>
                </a:lnTo>
                <a:lnTo>
                  <a:pt x="274" y="907"/>
                </a:lnTo>
                <a:lnTo>
                  <a:pt x="228" y="985"/>
                </a:lnTo>
                <a:lnTo>
                  <a:pt x="186" y="1067"/>
                </a:lnTo>
                <a:lnTo>
                  <a:pt x="148" y="1151"/>
                </a:lnTo>
                <a:lnTo>
                  <a:pt x="114" y="1237"/>
                </a:lnTo>
                <a:lnTo>
                  <a:pt x="86" y="1322"/>
                </a:lnTo>
                <a:lnTo>
                  <a:pt x="60" y="1412"/>
                </a:lnTo>
                <a:lnTo>
                  <a:pt x="38" y="1504"/>
                </a:lnTo>
                <a:lnTo>
                  <a:pt x="22" y="1596"/>
                </a:lnTo>
                <a:lnTo>
                  <a:pt x="16" y="1644"/>
                </a:lnTo>
                <a:lnTo>
                  <a:pt x="10" y="1690"/>
                </a:lnTo>
                <a:lnTo>
                  <a:pt x="6" y="1738"/>
                </a:lnTo>
                <a:lnTo>
                  <a:pt x="2" y="1786"/>
                </a:lnTo>
                <a:lnTo>
                  <a:pt x="0" y="1834"/>
                </a:lnTo>
                <a:lnTo>
                  <a:pt x="0" y="1884"/>
                </a:lnTo>
                <a:lnTo>
                  <a:pt x="538" y="1884"/>
                </a:lnTo>
                <a:lnTo>
                  <a:pt x="538" y="1884"/>
                </a:lnTo>
                <a:lnTo>
                  <a:pt x="540" y="1814"/>
                </a:lnTo>
                <a:lnTo>
                  <a:pt x="546" y="1746"/>
                </a:lnTo>
                <a:lnTo>
                  <a:pt x="554" y="1678"/>
                </a:lnTo>
                <a:lnTo>
                  <a:pt x="566" y="1612"/>
                </a:lnTo>
                <a:lnTo>
                  <a:pt x="582" y="1548"/>
                </a:lnTo>
                <a:lnTo>
                  <a:pt x="599" y="1484"/>
                </a:lnTo>
                <a:lnTo>
                  <a:pt x="619" y="1422"/>
                </a:lnTo>
                <a:lnTo>
                  <a:pt x="643" y="1362"/>
                </a:lnTo>
                <a:lnTo>
                  <a:pt x="671" y="1302"/>
                </a:lnTo>
                <a:lnTo>
                  <a:pt x="701" y="1245"/>
                </a:lnTo>
                <a:lnTo>
                  <a:pt x="733" y="1189"/>
                </a:lnTo>
                <a:lnTo>
                  <a:pt x="767" y="1135"/>
                </a:lnTo>
                <a:lnTo>
                  <a:pt x="805" y="1081"/>
                </a:lnTo>
                <a:lnTo>
                  <a:pt x="845" y="1031"/>
                </a:lnTo>
                <a:lnTo>
                  <a:pt x="887" y="983"/>
                </a:lnTo>
                <a:lnTo>
                  <a:pt x="931" y="935"/>
                </a:lnTo>
                <a:lnTo>
                  <a:pt x="979" y="891"/>
                </a:lnTo>
                <a:lnTo>
                  <a:pt x="1027" y="849"/>
                </a:lnTo>
                <a:lnTo>
                  <a:pt x="1079" y="809"/>
                </a:lnTo>
                <a:lnTo>
                  <a:pt x="1131" y="771"/>
                </a:lnTo>
                <a:lnTo>
                  <a:pt x="1185" y="737"/>
                </a:lnTo>
                <a:lnTo>
                  <a:pt x="1241" y="705"/>
                </a:lnTo>
                <a:lnTo>
                  <a:pt x="1299" y="675"/>
                </a:lnTo>
                <a:lnTo>
                  <a:pt x="1359" y="647"/>
                </a:lnTo>
                <a:lnTo>
                  <a:pt x="1421" y="623"/>
                </a:lnTo>
                <a:lnTo>
                  <a:pt x="1483" y="603"/>
                </a:lnTo>
                <a:lnTo>
                  <a:pt x="1547" y="585"/>
                </a:lnTo>
                <a:lnTo>
                  <a:pt x="1612" y="569"/>
                </a:lnTo>
                <a:lnTo>
                  <a:pt x="1678" y="557"/>
                </a:lnTo>
                <a:lnTo>
                  <a:pt x="1746" y="549"/>
                </a:lnTo>
                <a:lnTo>
                  <a:pt x="1814" y="545"/>
                </a:lnTo>
                <a:lnTo>
                  <a:pt x="1884" y="543"/>
                </a:lnTo>
                <a:lnTo>
                  <a:pt x="1884" y="543"/>
                </a:lnTo>
                <a:lnTo>
                  <a:pt x="1952" y="545"/>
                </a:lnTo>
                <a:lnTo>
                  <a:pt x="2020" y="549"/>
                </a:lnTo>
                <a:lnTo>
                  <a:pt x="2088" y="557"/>
                </a:lnTo>
                <a:lnTo>
                  <a:pt x="2154" y="569"/>
                </a:lnTo>
                <a:lnTo>
                  <a:pt x="2218" y="585"/>
                </a:lnTo>
                <a:lnTo>
                  <a:pt x="2282" y="603"/>
                </a:lnTo>
                <a:lnTo>
                  <a:pt x="2344" y="623"/>
                </a:lnTo>
                <a:lnTo>
                  <a:pt x="2406" y="647"/>
                </a:lnTo>
                <a:lnTo>
                  <a:pt x="2464" y="675"/>
                </a:lnTo>
                <a:lnTo>
                  <a:pt x="2521" y="705"/>
                </a:lnTo>
                <a:lnTo>
                  <a:pt x="2577" y="737"/>
                </a:lnTo>
                <a:lnTo>
                  <a:pt x="2633" y="771"/>
                </a:lnTo>
                <a:lnTo>
                  <a:pt x="2685" y="809"/>
                </a:lnTo>
                <a:lnTo>
                  <a:pt x="2735" y="849"/>
                </a:lnTo>
                <a:lnTo>
                  <a:pt x="2785" y="891"/>
                </a:lnTo>
                <a:lnTo>
                  <a:pt x="2831" y="935"/>
                </a:lnTo>
                <a:lnTo>
                  <a:pt x="2875" y="983"/>
                </a:lnTo>
                <a:lnTo>
                  <a:pt x="2917" y="1031"/>
                </a:lnTo>
                <a:lnTo>
                  <a:pt x="2957" y="1081"/>
                </a:lnTo>
                <a:lnTo>
                  <a:pt x="2995" y="1135"/>
                </a:lnTo>
                <a:lnTo>
                  <a:pt x="3029" y="1189"/>
                </a:lnTo>
                <a:lnTo>
                  <a:pt x="3061" y="1245"/>
                </a:lnTo>
                <a:lnTo>
                  <a:pt x="3091" y="1302"/>
                </a:lnTo>
                <a:lnTo>
                  <a:pt x="3119" y="1362"/>
                </a:lnTo>
                <a:lnTo>
                  <a:pt x="3143" y="1422"/>
                </a:lnTo>
                <a:lnTo>
                  <a:pt x="3163" y="1484"/>
                </a:lnTo>
                <a:lnTo>
                  <a:pt x="3181" y="1548"/>
                </a:lnTo>
                <a:lnTo>
                  <a:pt x="3197" y="1612"/>
                </a:lnTo>
                <a:lnTo>
                  <a:pt x="3209" y="1678"/>
                </a:lnTo>
                <a:lnTo>
                  <a:pt x="3217" y="1746"/>
                </a:lnTo>
                <a:lnTo>
                  <a:pt x="3223" y="1814"/>
                </a:lnTo>
                <a:lnTo>
                  <a:pt x="3225" y="1884"/>
                </a:lnTo>
                <a:lnTo>
                  <a:pt x="3762" y="1884"/>
                </a:lnTo>
                <a:lnTo>
                  <a:pt x="3762" y="1884"/>
                </a:lnTo>
                <a:lnTo>
                  <a:pt x="3760" y="1834"/>
                </a:lnTo>
                <a:lnTo>
                  <a:pt x="3760" y="1786"/>
                </a:lnTo>
                <a:lnTo>
                  <a:pt x="3756" y="1738"/>
                </a:lnTo>
                <a:lnTo>
                  <a:pt x="3752" y="1690"/>
                </a:lnTo>
                <a:lnTo>
                  <a:pt x="3746" y="1644"/>
                </a:lnTo>
                <a:lnTo>
                  <a:pt x="3740" y="1596"/>
                </a:lnTo>
                <a:lnTo>
                  <a:pt x="3724" y="1504"/>
                </a:lnTo>
                <a:lnTo>
                  <a:pt x="3702" y="1412"/>
                </a:lnTo>
                <a:lnTo>
                  <a:pt x="3676" y="1322"/>
                </a:lnTo>
                <a:lnTo>
                  <a:pt x="3648" y="1237"/>
                </a:lnTo>
                <a:lnTo>
                  <a:pt x="3614" y="1151"/>
                </a:lnTo>
                <a:lnTo>
                  <a:pt x="3576" y="1067"/>
                </a:lnTo>
                <a:lnTo>
                  <a:pt x="3534" y="985"/>
                </a:lnTo>
                <a:lnTo>
                  <a:pt x="3488" y="907"/>
                </a:lnTo>
                <a:lnTo>
                  <a:pt x="3441" y="831"/>
                </a:lnTo>
                <a:lnTo>
                  <a:pt x="3389" y="757"/>
                </a:lnTo>
                <a:lnTo>
                  <a:pt x="3333" y="685"/>
                </a:lnTo>
                <a:lnTo>
                  <a:pt x="3273" y="617"/>
                </a:lnTo>
                <a:lnTo>
                  <a:pt x="3211" y="551"/>
                </a:lnTo>
                <a:lnTo>
                  <a:pt x="3145" y="489"/>
                </a:lnTo>
                <a:lnTo>
                  <a:pt x="3077" y="429"/>
                </a:lnTo>
                <a:lnTo>
                  <a:pt x="3007" y="373"/>
                </a:lnTo>
                <a:lnTo>
                  <a:pt x="2933" y="321"/>
                </a:lnTo>
                <a:lnTo>
                  <a:pt x="2857" y="274"/>
                </a:lnTo>
                <a:lnTo>
                  <a:pt x="2777" y="228"/>
                </a:lnTo>
                <a:lnTo>
                  <a:pt x="2697" y="186"/>
                </a:lnTo>
                <a:lnTo>
                  <a:pt x="2613" y="148"/>
                </a:lnTo>
                <a:lnTo>
                  <a:pt x="2529" y="114"/>
                </a:lnTo>
                <a:lnTo>
                  <a:pt x="2442" y="86"/>
                </a:lnTo>
                <a:lnTo>
                  <a:pt x="2352" y="60"/>
                </a:lnTo>
                <a:lnTo>
                  <a:pt x="2262" y="38"/>
                </a:lnTo>
                <a:lnTo>
                  <a:pt x="2170" y="22"/>
                </a:lnTo>
                <a:lnTo>
                  <a:pt x="2122" y="16"/>
                </a:lnTo>
                <a:lnTo>
                  <a:pt x="2076" y="10"/>
                </a:lnTo>
                <a:lnTo>
                  <a:pt x="2028" y="6"/>
                </a:lnTo>
                <a:lnTo>
                  <a:pt x="1980" y="2"/>
                </a:lnTo>
                <a:lnTo>
                  <a:pt x="1932" y="2"/>
                </a:lnTo>
                <a:lnTo>
                  <a:pt x="188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3000"/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id="{B456E4B1-A6CF-4BD3-988F-09A63A3D974E}"/>
              </a:ext>
            </a:extLst>
          </p:cNvPr>
          <p:cNvSpPr>
            <a:spLocks/>
          </p:cNvSpPr>
          <p:nvPr/>
        </p:nvSpPr>
        <p:spPr bwMode="auto">
          <a:xfrm>
            <a:off x="6500813" y="9220200"/>
            <a:ext cx="5969000" cy="2981325"/>
          </a:xfrm>
          <a:custGeom>
            <a:avLst/>
            <a:gdLst>
              <a:gd name="T0" fmla="*/ 1834 w 3760"/>
              <a:gd name="T1" fmla="*/ 1876 h 1878"/>
              <a:gd name="T2" fmla="*/ 1690 w 3760"/>
              <a:gd name="T3" fmla="*/ 1868 h 1878"/>
              <a:gd name="T4" fmla="*/ 1410 w 3760"/>
              <a:gd name="T5" fmla="*/ 1818 h 1878"/>
              <a:gd name="T6" fmla="*/ 1149 w 3760"/>
              <a:gd name="T7" fmla="*/ 1730 h 1878"/>
              <a:gd name="T8" fmla="*/ 905 w 3760"/>
              <a:gd name="T9" fmla="*/ 1606 h 1878"/>
              <a:gd name="T10" fmla="*/ 683 w 3760"/>
              <a:gd name="T11" fmla="*/ 1450 h 1878"/>
              <a:gd name="T12" fmla="*/ 487 w 3760"/>
              <a:gd name="T13" fmla="*/ 1262 h 1878"/>
              <a:gd name="T14" fmla="*/ 319 w 3760"/>
              <a:gd name="T15" fmla="*/ 1051 h 1878"/>
              <a:gd name="T16" fmla="*/ 184 w 3760"/>
              <a:gd name="T17" fmla="*/ 815 h 1878"/>
              <a:gd name="T18" fmla="*/ 84 w 3760"/>
              <a:gd name="T19" fmla="*/ 559 h 1878"/>
              <a:gd name="T20" fmla="*/ 20 w 3760"/>
              <a:gd name="T21" fmla="*/ 286 h 1878"/>
              <a:gd name="T22" fmla="*/ 4 w 3760"/>
              <a:gd name="T23" fmla="*/ 144 h 1878"/>
              <a:gd name="T24" fmla="*/ 0 w 3760"/>
              <a:gd name="T25" fmla="*/ 0 h 1878"/>
              <a:gd name="T26" fmla="*/ 539 w 3760"/>
              <a:gd name="T27" fmla="*/ 68 h 1878"/>
              <a:gd name="T28" fmla="*/ 563 w 3760"/>
              <a:gd name="T29" fmla="*/ 270 h 1878"/>
              <a:gd name="T30" fmla="*/ 619 w 3760"/>
              <a:gd name="T31" fmla="*/ 459 h 1878"/>
              <a:gd name="T32" fmla="*/ 699 w 3760"/>
              <a:gd name="T33" fmla="*/ 637 h 1878"/>
              <a:gd name="T34" fmla="*/ 803 w 3760"/>
              <a:gd name="T35" fmla="*/ 801 h 1878"/>
              <a:gd name="T36" fmla="*/ 931 w 3760"/>
              <a:gd name="T37" fmla="*/ 947 h 1878"/>
              <a:gd name="T38" fmla="*/ 1077 w 3760"/>
              <a:gd name="T39" fmla="*/ 1073 h 1878"/>
              <a:gd name="T40" fmla="*/ 1240 w 3760"/>
              <a:gd name="T41" fmla="*/ 1177 h 1878"/>
              <a:gd name="T42" fmla="*/ 1418 w 3760"/>
              <a:gd name="T43" fmla="*/ 1258 h 1878"/>
              <a:gd name="T44" fmla="*/ 1610 w 3760"/>
              <a:gd name="T45" fmla="*/ 1312 h 1878"/>
              <a:gd name="T46" fmla="*/ 1812 w 3760"/>
              <a:gd name="T47" fmla="*/ 1338 h 1878"/>
              <a:gd name="T48" fmla="*/ 1950 w 3760"/>
              <a:gd name="T49" fmla="*/ 1338 h 1878"/>
              <a:gd name="T50" fmla="*/ 2152 w 3760"/>
              <a:gd name="T51" fmla="*/ 1312 h 1878"/>
              <a:gd name="T52" fmla="*/ 2341 w 3760"/>
              <a:gd name="T53" fmla="*/ 1258 h 1878"/>
              <a:gd name="T54" fmla="*/ 2521 w 3760"/>
              <a:gd name="T55" fmla="*/ 1177 h 1878"/>
              <a:gd name="T56" fmla="*/ 2683 w 3760"/>
              <a:gd name="T57" fmla="*/ 1073 h 1878"/>
              <a:gd name="T58" fmla="*/ 2829 w 3760"/>
              <a:gd name="T59" fmla="*/ 947 h 1878"/>
              <a:gd name="T60" fmla="*/ 2955 w 3760"/>
              <a:gd name="T61" fmla="*/ 801 h 1878"/>
              <a:gd name="T62" fmla="*/ 3061 w 3760"/>
              <a:gd name="T63" fmla="*/ 637 h 1878"/>
              <a:gd name="T64" fmla="*/ 3141 w 3760"/>
              <a:gd name="T65" fmla="*/ 459 h 1878"/>
              <a:gd name="T66" fmla="*/ 3194 w 3760"/>
              <a:gd name="T67" fmla="*/ 270 h 1878"/>
              <a:gd name="T68" fmla="*/ 3220 w 3760"/>
              <a:gd name="T69" fmla="*/ 68 h 1878"/>
              <a:gd name="T70" fmla="*/ 3760 w 3760"/>
              <a:gd name="T71" fmla="*/ 0 h 1878"/>
              <a:gd name="T72" fmla="*/ 3754 w 3760"/>
              <a:gd name="T73" fmla="*/ 144 h 1878"/>
              <a:gd name="T74" fmla="*/ 3738 w 3760"/>
              <a:gd name="T75" fmla="*/ 286 h 1878"/>
              <a:gd name="T76" fmla="*/ 3676 w 3760"/>
              <a:gd name="T77" fmla="*/ 559 h 1878"/>
              <a:gd name="T78" fmla="*/ 3574 w 3760"/>
              <a:gd name="T79" fmla="*/ 815 h 1878"/>
              <a:gd name="T80" fmla="*/ 3438 w 3760"/>
              <a:gd name="T81" fmla="*/ 1051 h 1878"/>
              <a:gd name="T82" fmla="*/ 3272 w 3760"/>
              <a:gd name="T83" fmla="*/ 1262 h 1878"/>
              <a:gd name="T84" fmla="*/ 3077 w 3760"/>
              <a:gd name="T85" fmla="*/ 1450 h 1878"/>
              <a:gd name="T86" fmla="*/ 2855 w 3760"/>
              <a:gd name="T87" fmla="*/ 1606 h 1878"/>
              <a:gd name="T88" fmla="*/ 2611 w 3760"/>
              <a:gd name="T89" fmla="*/ 1730 h 1878"/>
              <a:gd name="T90" fmla="*/ 2351 w 3760"/>
              <a:gd name="T91" fmla="*/ 1818 h 1878"/>
              <a:gd name="T92" fmla="*/ 2074 w 3760"/>
              <a:gd name="T93" fmla="*/ 1868 h 1878"/>
              <a:gd name="T94" fmla="*/ 1930 w 3760"/>
              <a:gd name="T95" fmla="*/ 1876 h 18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760" h="1878">
                <a:moveTo>
                  <a:pt x="1882" y="1878"/>
                </a:moveTo>
                <a:lnTo>
                  <a:pt x="1882" y="1878"/>
                </a:lnTo>
                <a:lnTo>
                  <a:pt x="1834" y="1876"/>
                </a:lnTo>
                <a:lnTo>
                  <a:pt x="1784" y="1876"/>
                </a:lnTo>
                <a:lnTo>
                  <a:pt x="1736" y="1872"/>
                </a:lnTo>
                <a:lnTo>
                  <a:pt x="1690" y="1868"/>
                </a:lnTo>
                <a:lnTo>
                  <a:pt x="1594" y="1856"/>
                </a:lnTo>
                <a:lnTo>
                  <a:pt x="1502" y="1840"/>
                </a:lnTo>
                <a:lnTo>
                  <a:pt x="1410" y="1818"/>
                </a:lnTo>
                <a:lnTo>
                  <a:pt x="1322" y="1794"/>
                </a:lnTo>
                <a:lnTo>
                  <a:pt x="1234" y="1764"/>
                </a:lnTo>
                <a:lnTo>
                  <a:pt x="1149" y="1730"/>
                </a:lnTo>
                <a:lnTo>
                  <a:pt x="1065" y="1692"/>
                </a:lnTo>
                <a:lnTo>
                  <a:pt x="985" y="1652"/>
                </a:lnTo>
                <a:lnTo>
                  <a:pt x="905" y="1606"/>
                </a:lnTo>
                <a:lnTo>
                  <a:pt x="829" y="1558"/>
                </a:lnTo>
                <a:lnTo>
                  <a:pt x="755" y="1504"/>
                </a:lnTo>
                <a:lnTo>
                  <a:pt x="683" y="1450"/>
                </a:lnTo>
                <a:lnTo>
                  <a:pt x="615" y="1390"/>
                </a:lnTo>
                <a:lnTo>
                  <a:pt x="551" y="1328"/>
                </a:lnTo>
                <a:lnTo>
                  <a:pt x="487" y="1262"/>
                </a:lnTo>
                <a:lnTo>
                  <a:pt x="429" y="1195"/>
                </a:lnTo>
                <a:lnTo>
                  <a:pt x="373" y="1125"/>
                </a:lnTo>
                <a:lnTo>
                  <a:pt x="319" y="1051"/>
                </a:lnTo>
                <a:lnTo>
                  <a:pt x="271" y="975"/>
                </a:lnTo>
                <a:lnTo>
                  <a:pt x="226" y="895"/>
                </a:lnTo>
                <a:lnTo>
                  <a:pt x="184" y="815"/>
                </a:lnTo>
                <a:lnTo>
                  <a:pt x="148" y="731"/>
                </a:lnTo>
                <a:lnTo>
                  <a:pt x="114" y="645"/>
                </a:lnTo>
                <a:lnTo>
                  <a:pt x="84" y="559"/>
                </a:lnTo>
                <a:lnTo>
                  <a:pt x="58" y="469"/>
                </a:lnTo>
                <a:lnTo>
                  <a:pt x="38" y="377"/>
                </a:lnTo>
                <a:lnTo>
                  <a:pt x="20" y="286"/>
                </a:lnTo>
                <a:lnTo>
                  <a:pt x="14" y="240"/>
                </a:lnTo>
                <a:lnTo>
                  <a:pt x="8" y="192"/>
                </a:lnTo>
                <a:lnTo>
                  <a:pt x="4" y="144"/>
                </a:lnTo>
                <a:lnTo>
                  <a:pt x="2" y="96"/>
                </a:lnTo>
                <a:lnTo>
                  <a:pt x="0" y="48"/>
                </a:lnTo>
                <a:lnTo>
                  <a:pt x="0" y="0"/>
                </a:lnTo>
                <a:lnTo>
                  <a:pt x="537" y="0"/>
                </a:lnTo>
                <a:lnTo>
                  <a:pt x="537" y="0"/>
                </a:lnTo>
                <a:lnTo>
                  <a:pt x="539" y="68"/>
                </a:lnTo>
                <a:lnTo>
                  <a:pt x="543" y="136"/>
                </a:lnTo>
                <a:lnTo>
                  <a:pt x="553" y="204"/>
                </a:lnTo>
                <a:lnTo>
                  <a:pt x="563" y="270"/>
                </a:lnTo>
                <a:lnTo>
                  <a:pt x="579" y="333"/>
                </a:lnTo>
                <a:lnTo>
                  <a:pt x="597" y="397"/>
                </a:lnTo>
                <a:lnTo>
                  <a:pt x="619" y="459"/>
                </a:lnTo>
                <a:lnTo>
                  <a:pt x="643" y="521"/>
                </a:lnTo>
                <a:lnTo>
                  <a:pt x="669" y="579"/>
                </a:lnTo>
                <a:lnTo>
                  <a:pt x="699" y="637"/>
                </a:lnTo>
                <a:lnTo>
                  <a:pt x="731" y="693"/>
                </a:lnTo>
                <a:lnTo>
                  <a:pt x="767" y="749"/>
                </a:lnTo>
                <a:lnTo>
                  <a:pt x="803" y="801"/>
                </a:lnTo>
                <a:lnTo>
                  <a:pt x="843" y="851"/>
                </a:lnTo>
                <a:lnTo>
                  <a:pt x="885" y="901"/>
                </a:lnTo>
                <a:lnTo>
                  <a:pt x="931" y="947"/>
                </a:lnTo>
                <a:lnTo>
                  <a:pt x="977" y="991"/>
                </a:lnTo>
                <a:lnTo>
                  <a:pt x="1025" y="1033"/>
                </a:lnTo>
                <a:lnTo>
                  <a:pt x="1077" y="1073"/>
                </a:lnTo>
                <a:lnTo>
                  <a:pt x="1129" y="1111"/>
                </a:lnTo>
                <a:lnTo>
                  <a:pt x="1185" y="1145"/>
                </a:lnTo>
                <a:lnTo>
                  <a:pt x="1240" y="1177"/>
                </a:lnTo>
                <a:lnTo>
                  <a:pt x="1298" y="1207"/>
                </a:lnTo>
                <a:lnTo>
                  <a:pt x="1358" y="1235"/>
                </a:lnTo>
                <a:lnTo>
                  <a:pt x="1418" y="1258"/>
                </a:lnTo>
                <a:lnTo>
                  <a:pt x="1480" y="1278"/>
                </a:lnTo>
                <a:lnTo>
                  <a:pt x="1544" y="1296"/>
                </a:lnTo>
                <a:lnTo>
                  <a:pt x="1610" y="1312"/>
                </a:lnTo>
                <a:lnTo>
                  <a:pt x="1676" y="1324"/>
                </a:lnTo>
                <a:lnTo>
                  <a:pt x="1744" y="1332"/>
                </a:lnTo>
                <a:lnTo>
                  <a:pt x="1812" y="1338"/>
                </a:lnTo>
                <a:lnTo>
                  <a:pt x="1882" y="1340"/>
                </a:lnTo>
                <a:lnTo>
                  <a:pt x="1882" y="1340"/>
                </a:lnTo>
                <a:lnTo>
                  <a:pt x="1950" y="1338"/>
                </a:lnTo>
                <a:lnTo>
                  <a:pt x="2018" y="1332"/>
                </a:lnTo>
                <a:lnTo>
                  <a:pt x="2086" y="1324"/>
                </a:lnTo>
                <a:lnTo>
                  <a:pt x="2152" y="1312"/>
                </a:lnTo>
                <a:lnTo>
                  <a:pt x="2217" y="1296"/>
                </a:lnTo>
                <a:lnTo>
                  <a:pt x="2279" y="1278"/>
                </a:lnTo>
                <a:lnTo>
                  <a:pt x="2341" y="1258"/>
                </a:lnTo>
                <a:lnTo>
                  <a:pt x="2403" y="1235"/>
                </a:lnTo>
                <a:lnTo>
                  <a:pt x="2463" y="1207"/>
                </a:lnTo>
                <a:lnTo>
                  <a:pt x="2521" y="1177"/>
                </a:lnTo>
                <a:lnTo>
                  <a:pt x="2577" y="1145"/>
                </a:lnTo>
                <a:lnTo>
                  <a:pt x="2631" y="1111"/>
                </a:lnTo>
                <a:lnTo>
                  <a:pt x="2683" y="1073"/>
                </a:lnTo>
                <a:lnTo>
                  <a:pt x="2735" y="1033"/>
                </a:lnTo>
                <a:lnTo>
                  <a:pt x="2783" y="991"/>
                </a:lnTo>
                <a:lnTo>
                  <a:pt x="2829" y="947"/>
                </a:lnTo>
                <a:lnTo>
                  <a:pt x="2873" y="901"/>
                </a:lnTo>
                <a:lnTo>
                  <a:pt x="2917" y="851"/>
                </a:lnTo>
                <a:lnTo>
                  <a:pt x="2955" y="801"/>
                </a:lnTo>
                <a:lnTo>
                  <a:pt x="2993" y="749"/>
                </a:lnTo>
                <a:lnTo>
                  <a:pt x="3029" y="693"/>
                </a:lnTo>
                <a:lnTo>
                  <a:pt x="3061" y="637"/>
                </a:lnTo>
                <a:lnTo>
                  <a:pt x="3091" y="579"/>
                </a:lnTo>
                <a:lnTo>
                  <a:pt x="3117" y="521"/>
                </a:lnTo>
                <a:lnTo>
                  <a:pt x="3141" y="459"/>
                </a:lnTo>
                <a:lnTo>
                  <a:pt x="3162" y="397"/>
                </a:lnTo>
                <a:lnTo>
                  <a:pt x="3180" y="333"/>
                </a:lnTo>
                <a:lnTo>
                  <a:pt x="3194" y="270"/>
                </a:lnTo>
                <a:lnTo>
                  <a:pt x="3206" y="204"/>
                </a:lnTo>
                <a:lnTo>
                  <a:pt x="3214" y="136"/>
                </a:lnTo>
                <a:lnTo>
                  <a:pt x="3220" y="68"/>
                </a:lnTo>
                <a:lnTo>
                  <a:pt x="3222" y="0"/>
                </a:lnTo>
                <a:lnTo>
                  <a:pt x="3760" y="0"/>
                </a:lnTo>
                <a:lnTo>
                  <a:pt x="3760" y="0"/>
                </a:lnTo>
                <a:lnTo>
                  <a:pt x="3760" y="48"/>
                </a:lnTo>
                <a:lnTo>
                  <a:pt x="3758" y="96"/>
                </a:lnTo>
                <a:lnTo>
                  <a:pt x="3754" y="144"/>
                </a:lnTo>
                <a:lnTo>
                  <a:pt x="3750" y="192"/>
                </a:lnTo>
                <a:lnTo>
                  <a:pt x="3746" y="240"/>
                </a:lnTo>
                <a:lnTo>
                  <a:pt x="3738" y="286"/>
                </a:lnTo>
                <a:lnTo>
                  <a:pt x="3722" y="377"/>
                </a:lnTo>
                <a:lnTo>
                  <a:pt x="3700" y="469"/>
                </a:lnTo>
                <a:lnTo>
                  <a:pt x="3676" y="559"/>
                </a:lnTo>
                <a:lnTo>
                  <a:pt x="3646" y="645"/>
                </a:lnTo>
                <a:lnTo>
                  <a:pt x="3612" y="731"/>
                </a:lnTo>
                <a:lnTo>
                  <a:pt x="3574" y="815"/>
                </a:lnTo>
                <a:lnTo>
                  <a:pt x="3532" y="895"/>
                </a:lnTo>
                <a:lnTo>
                  <a:pt x="3488" y="975"/>
                </a:lnTo>
                <a:lnTo>
                  <a:pt x="3438" y="1051"/>
                </a:lnTo>
                <a:lnTo>
                  <a:pt x="3386" y="1125"/>
                </a:lnTo>
                <a:lnTo>
                  <a:pt x="3330" y="1195"/>
                </a:lnTo>
                <a:lnTo>
                  <a:pt x="3272" y="1262"/>
                </a:lnTo>
                <a:lnTo>
                  <a:pt x="3208" y="1328"/>
                </a:lnTo>
                <a:lnTo>
                  <a:pt x="3145" y="1390"/>
                </a:lnTo>
                <a:lnTo>
                  <a:pt x="3077" y="1450"/>
                </a:lnTo>
                <a:lnTo>
                  <a:pt x="3005" y="1504"/>
                </a:lnTo>
                <a:lnTo>
                  <a:pt x="2931" y="1558"/>
                </a:lnTo>
                <a:lnTo>
                  <a:pt x="2855" y="1606"/>
                </a:lnTo>
                <a:lnTo>
                  <a:pt x="2777" y="1652"/>
                </a:lnTo>
                <a:lnTo>
                  <a:pt x="2695" y="1692"/>
                </a:lnTo>
                <a:lnTo>
                  <a:pt x="2611" y="1730"/>
                </a:lnTo>
                <a:lnTo>
                  <a:pt x="2527" y="1764"/>
                </a:lnTo>
                <a:lnTo>
                  <a:pt x="2439" y="1794"/>
                </a:lnTo>
                <a:lnTo>
                  <a:pt x="2351" y="1818"/>
                </a:lnTo>
                <a:lnTo>
                  <a:pt x="2259" y="1840"/>
                </a:lnTo>
                <a:lnTo>
                  <a:pt x="2168" y="1856"/>
                </a:lnTo>
                <a:lnTo>
                  <a:pt x="2074" y="1868"/>
                </a:lnTo>
                <a:lnTo>
                  <a:pt x="2026" y="1872"/>
                </a:lnTo>
                <a:lnTo>
                  <a:pt x="1978" y="1876"/>
                </a:lnTo>
                <a:lnTo>
                  <a:pt x="1930" y="1876"/>
                </a:lnTo>
                <a:lnTo>
                  <a:pt x="1882" y="1878"/>
                </a:lnTo>
                <a:close/>
              </a:path>
            </a:pathLst>
          </a:custGeom>
          <a:solidFill>
            <a:srgbClr val="1C37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3000"/>
          </a:p>
        </p:txBody>
      </p:sp>
      <p:sp>
        <p:nvSpPr>
          <p:cNvPr id="40" name="Freeform 18">
            <a:extLst>
              <a:ext uri="{FF2B5EF4-FFF2-40B4-BE49-F238E27FC236}">
                <a16:creationId xmlns:a16="http://schemas.microsoft.com/office/drawing/2014/main" id="{A2FBAEB5-6552-455E-B355-A0AABC0C1956}"/>
              </a:ext>
            </a:extLst>
          </p:cNvPr>
          <p:cNvSpPr>
            <a:spLocks/>
          </p:cNvSpPr>
          <p:nvPr/>
        </p:nvSpPr>
        <p:spPr bwMode="auto">
          <a:xfrm>
            <a:off x="6500813" y="9220200"/>
            <a:ext cx="5969000" cy="2981325"/>
          </a:xfrm>
          <a:custGeom>
            <a:avLst/>
            <a:gdLst>
              <a:gd name="T0" fmla="*/ 1834 w 3760"/>
              <a:gd name="T1" fmla="*/ 1876 h 1878"/>
              <a:gd name="T2" fmla="*/ 1690 w 3760"/>
              <a:gd name="T3" fmla="*/ 1868 h 1878"/>
              <a:gd name="T4" fmla="*/ 1410 w 3760"/>
              <a:gd name="T5" fmla="*/ 1818 h 1878"/>
              <a:gd name="T6" fmla="*/ 1149 w 3760"/>
              <a:gd name="T7" fmla="*/ 1730 h 1878"/>
              <a:gd name="T8" fmla="*/ 905 w 3760"/>
              <a:gd name="T9" fmla="*/ 1606 h 1878"/>
              <a:gd name="T10" fmla="*/ 683 w 3760"/>
              <a:gd name="T11" fmla="*/ 1450 h 1878"/>
              <a:gd name="T12" fmla="*/ 487 w 3760"/>
              <a:gd name="T13" fmla="*/ 1262 h 1878"/>
              <a:gd name="T14" fmla="*/ 319 w 3760"/>
              <a:gd name="T15" fmla="*/ 1051 h 1878"/>
              <a:gd name="T16" fmla="*/ 184 w 3760"/>
              <a:gd name="T17" fmla="*/ 815 h 1878"/>
              <a:gd name="T18" fmla="*/ 84 w 3760"/>
              <a:gd name="T19" fmla="*/ 559 h 1878"/>
              <a:gd name="T20" fmla="*/ 20 w 3760"/>
              <a:gd name="T21" fmla="*/ 286 h 1878"/>
              <a:gd name="T22" fmla="*/ 4 w 3760"/>
              <a:gd name="T23" fmla="*/ 144 h 1878"/>
              <a:gd name="T24" fmla="*/ 0 w 3760"/>
              <a:gd name="T25" fmla="*/ 0 h 1878"/>
              <a:gd name="T26" fmla="*/ 539 w 3760"/>
              <a:gd name="T27" fmla="*/ 68 h 1878"/>
              <a:gd name="T28" fmla="*/ 563 w 3760"/>
              <a:gd name="T29" fmla="*/ 270 h 1878"/>
              <a:gd name="T30" fmla="*/ 619 w 3760"/>
              <a:gd name="T31" fmla="*/ 459 h 1878"/>
              <a:gd name="T32" fmla="*/ 699 w 3760"/>
              <a:gd name="T33" fmla="*/ 637 h 1878"/>
              <a:gd name="T34" fmla="*/ 803 w 3760"/>
              <a:gd name="T35" fmla="*/ 801 h 1878"/>
              <a:gd name="T36" fmla="*/ 931 w 3760"/>
              <a:gd name="T37" fmla="*/ 947 h 1878"/>
              <a:gd name="T38" fmla="*/ 1077 w 3760"/>
              <a:gd name="T39" fmla="*/ 1073 h 1878"/>
              <a:gd name="T40" fmla="*/ 1240 w 3760"/>
              <a:gd name="T41" fmla="*/ 1177 h 1878"/>
              <a:gd name="T42" fmla="*/ 1418 w 3760"/>
              <a:gd name="T43" fmla="*/ 1258 h 1878"/>
              <a:gd name="T44" fmla="*/ 1610 w 3760"/>
              <a:gd name="T45" fmla="*/ 1312 h 1878"/>
              <a:gd name="T46" fmla="*/ 1812 w 3760"/>
              <a:gd name="T47" fmla="*/ 1338 h 1878"/>
              <a:gd name="T48" fmla="*/ 1950 w 3760"/>
              <a:gd name="T49" fmla="*/ 1338 h 1878"/>
              <a:gd name="T50" fmla="*/ 2152 w 3760"/>
              <a:gd name="T51" fmla="*/ 1312 h 1878"/>
              <a:gd name="T52" fmla="*/ 2341 w 3760"/>
              <a:gd name="T53" fmla="*/ 1258 h 1878"/>
              <a:gd name="T54" fmla="*/ 2521 w 3760"/>
              <a:gd name="T55" fmla="*/ 1177 h 1878"/>
              <a:gd name="T56" fmla="*/ 2683 w 3760"/>
              <a:gd name="T57" fmla="*/ 1073 h 1878"/>
              <a:gd name="T58" fmla="*/ 2829 w 3760"/>
              <a:gd name="T59" fmla="*/ 947 h 1878"/>
              <a:gd name="T60" fmla="*/ 2955 w 3760"/>
              <a:gd name="T61" fmla="*/ 801 h 1878"/>
              <a:gd name="T62" fmla="*/ 3061 w 3760"/>
              <a:gd name="T63" fmla="*/ 637 h 1878"/>
              <a:gd name="T64" fmla="*/ 3141 w 3760"/>
              <a:gd name="T65" fmla="*/ 459 h 1878"/>
              <a:gd name="T66" fmla="*/ 3194 w 3760"/>
              <a:gd name="T67" fmla="*/ 270 h 1878"/>
              <a:gd name="T68" fmla="*/ 3220 w 3760"/>
              <a:gd name="T69" fmla="*/ 68 h 1878"/>
              <a:gd name="T70" fmla="*/ 3760 w 3760"/>
              <a:gd name="T71" fmla="*/ 0 h 1878"/>
              <a:gd name="T72" fmla="*/ 3754 w 3760"/>
              <a:gd name="T73" fmla="*/ 144 h 1878"/>
              <a:gd name="T74" fmla="*/ 3738 w 3760"/>
              <a:gd name="T75" fmla="*/ 286 h 1878"/>
              <a:gd name="T76" fmla="*/ 3676 w 3760"/>
              <a:gd name="T77" fmla="*/ 559 h 1878"/>
              <a:gd name="T78" fmla="*/ 3574 w 3760"/>
              <a:gd name="T79" fmla="*/ 815 h 1878"/>
              <a:gd name="T80" fmla="*/ 3438 w 3760"/>
              <a:gd name="T81" fmla="*/ 1051 h 1878"/>
              <a:gd name="T82" fmla="*/ 3272 w 3760"/>
              <a:gd name="T83" fmla="*/ 1262 h 1878"/>
              <a:gd name="T84" fmla="*/ 3077 w 3760"/>
              <a:gd name="T85" fmla="*/ 1450 h 1878"/>
              <a:gd name="T86" fmla="*/ 2855 w 3760"/>
              <a:gd name="T87" fmla="*/ 1606 h 1878"/>
              <a:gd name="T88" fmla="*/ 2611 w 3760"/>
              <a:gd name="T89" fmla="*/ 1730 h 1878"/>
              <a:gd name="T90" fmla="*/ 2351 w 3760"/>
              <a:gd name="T91" fmla="*/ 1818 h 1878"/>
              <a:gd name="T92" fmla="*/ 2074 w 3760"/>
              <a:gd name="T93" fmla="*/ 1868 h 1878"/>
              <a:gd name="T94" fmla="*/ 1930 w 3760"/>
              <a:gd name="T95" fmla="*/ 1876 h 18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760" h="1878">
                <a:moveTo>
                  <a:pt x="1882" y="1878"/>
                </a:moveTo>
                <a:lnTo>
                  <a:pt x="1882" y="1878"/>
                </a:lnTo>
                <a:lnTo>
                  <a:pt x="1834" y="1876"/>
                </a:lnTo>
                <a:lnTo>
                  <a:pt x="1784" y="1876"/>
                </a:lnTo>
                <a:lnTo>
                  <a:pt x="1736" y="1872"/>
                </a:lnTo>
                <a:lnTo>
                  <a:pt x="1690" y="1868"/>
                </a:lnTo>
                <a:lnTo>
                  <a:pt x="1594" y="1856"/>
                </a:lnTo>
                <a:lnTo>
                  <a:pt x="1502" y="1840"/>
                </a:lnTo>
                <a:lnTo>
                  <a:pt x="1410" y="1818"/>
                </a:lnTo>
                <a:lnTo>
                  <a:pt x="1322" y="1794"/>
                </a:lnTo>
                <a:lnTo>
                  <a:pt x="1234" y="1764"/>
                </a:lnTo>
                <a:lnTo>
                  <a:pt x="1149" y="1730"/>
                </a:lnTo>
                <a:lnTo>
                  <a:pt x="1065" y="1692"/>
                </a:lnTo>
                <a:lnTo>
                  <a:pt x="985" y="1652"/>
                </a:lnTo>
                <a:lnTo>
                  <a:pt x="905" y="1606"/>
                </a:lnTo>
                <a:lnTo>
                  <a:pt x="829" y="1558"/>
                </a:lnTo>
                <a:lnTo>
                  <a:pt x="755" y="1504"/>
                </a:lnTo>
                <a:lnTo>
                  <a:pt x="683" y="1450"/>
                </a:lnTo>
                <a:lnTo>
                  <a:pt x="615" y="1390"/>
                </a:lnTo>
                <a:lnTo>
                  <a:pt x="551" y="1328"/>
                </a:lnTo>
                <a:lnTo>
                  <a:pt x="487" y="1262"/>
                </a:lnTo>
                <a:lnTo>
                  <a:pt x="429" y="1195"/>
                </a:lnTo>
                <a:lnTo>
                  <a:pt x="373" y="1125"/>
                </a:lnTo>
                <a:lnTo>
                  <a:pt x="319" y="1051"/>
                </a:lnTo>
                <a:lnTo>
                  <a:pt x="271" y="975"/>
                </a:lnTo>
                <a:lnTo>
                  <a:pt x="226" y="895"/>
                </a:lnTo>
                <a:lnTo>
                  <a:pt x="184" y="815"/>
                </a:lnTo>
                <a:lnTo>
                  <a:pt x="148" y="731"/>
                </a:lnTo>
                <a:lnTo>
                  <a:pt x="114" y="645"/>
                </a:lnTo>
                <a:lnTo>
                  <a:pt x="84" y="559"/>
                </a:lnTo>
                <a:lnTo>
                  <a:pt x="58" y="469"/>
                </a:lnTo>
                <a:lnTo>
                  <a:pt x="38" y="377"/>
                </a:lnTo>
                <a:lnTo>
                  <a:pt x="20" y="286"/>
                </a:lnTo>
                <a:lnTo>
                  <a:pt x="14" y="240"/>
                </a:lnTo>
                <a:lnTo>
                  <a:pt x="8" y="192"/>
                </a:lnTo>
                <a:lnTo>
                  <a:pt x="4" y="144"/>
                </a:lnTo>
                <a:lnTo>
                  <a:pt x="2" y="96"/>
                </a:lnTo>
                <a:lnTo>
                  <a:pt x="0" y="48"/>
                </a:lnTo>
                <a:lnTo>
                  <a:pt x="0" y="0"/>
                </a:lnTo>
                <a:lnTo>
                  <a:pt x="537" y="0"/>
                </a:lnTo>
                <a:lnTo>
                  <a:pt x="537" y="0"/>
                </a:lnTo>
                <a:lnTo>
                  <a:pt x="539" y="68"/>
                </a:lnTo>
                <a:lnTo>
                  <a:pt x="543" y="136"/>
                </a:lnTo>
                <a:lnTo>
                  <a:pt x="553" y="204"/>
                </a:lnTo>
                <a:lnTo>
                  <a:pt x="563" y="270"/>
                </a:lnTo>
                <a:lnTo>
                  <a:pt x="579" y="333"/>
                </a:lnTo>
                <a:lnTo>
                  <a:pt x="597" y="397"/>
                </a:lnTo>
                <a:lnTo>
                  <a:pt x="619" y="459"/>
                </a:lnTo>
                <a:lnTo>
                  <a:pt x="643" y="521"/>
                </a:lnTo>
                <a:lnTo>
                  <a:pt x="669" y="579"/>
                </a:lnTo>
                <a:lnTo>
                  <a:pt x="699" y="637"/>
                </a:lnTo>
                <a:lnTo>
                  <a:pt x="731" y="693"/>
                </a:lnTo>
                <a:lnTo>
                  <a:pt x="767" y="749"/>
                </a:lnTo>
                <a:lnTo>
                  <a:pt x="803" y="801"/>
                </a:lnTo>
                <a:lnTo>
                  <a:pt x="843" y="851"/>
                </a:lnTo>
                <a:lnTo>
                  <a:pt x="885" y="901"/>
                </a:lnTo>
                <a:lnTo>
                  <a:pt x="931" y="947"/>
                </a:lnTo>
                <a:lnTo>
                  <a:pt x="977" y="991"/>
                </a:lnTo>
                <a:lnTo>
                  <a:pt x="1025" y="1033"/>
                </a:lnTo>
                <a:lnTo>
                  <a:pt x="1077" y="1073"/>
                </a:lnTo>
                <a:lnTo>
                  <a:pt x="1129" y="1111"/>
                </a:lnTo>
                <a:lnTo>
                  <a:pt x="1185" y="1145"/>
                </a:lnTo>
                <a:lnTo>
                  <a:pt x="1240" y="1177"/>
                </a:lnTo>
                <a:lnTo>
                  <a:pt x="1298" y="1207"/>
                </a:lnTo>
                <a:lnTo>
                  <a:pt x="1358" y="1235"/>
                </a:lnTo>
                <a:lnTo>
                  <a:pt x="1418" y="1258"/>
                </a:lnTo>
                <a:lnTo>
                  <a:pt x="1480" y="1278"/>
                </a:lnTo>
                <a:lnTo>
                  <a:pt x="1544" y="1296"/>
                </a:lnTo>
                <a:lnTo>
                  <a:pt x="1610" y="1312"/>
                </a:lnTo>
                <a:lnTo>
                  <a:pt x="1676" y="1324"/>
                </a:lnTo>
                <a:lnTo>
                  <a:pt x="1744" y="1332"/>
                </a:lnTo>
                <a:lnTo>
                  <a:pt x="1812" y="1338"/>
                </a:lnTo>
                <a:lnTo>
                  <a:pt x="1882" y="1340"/>
                </a:lnTo>
                <a:lnTo>
                  <a:pt x="1882" y="1340"/>
                </a:lnTo>
                <a:lnTo>
                  <a:pt x="1950" y="1338"/>
                </a:lnTo>
                <a:lnTo>
                  <a:pt x="2018" y="1332"/>
                </a:lnTo>
                <a:lnTo>
                  <a:pt x="2086" y="1324"/>
                </a:lnTo>
                <a:lnTo>
                  <a:pt x="2152" y="1312"/>
                </a:lnTo>
                <a:lnTo>
                  <a:pt x="2217" y="1296"/>
                </a:lnTo>
                <a:lnTo>
                  <a:pt x="2279" y="1278"/>
                </a:lnTo>
                <a:lnTo>
                  <a:pt x="2341" y="1258"/>
                </a:lnTo>
                <a:lnTo>
                  <a:pt x="2403" y="1235"/>
                </a:lnTo>
                <a:lnTo>
                  <a:pt x="2463" y="1207"/>
                </a:lnTo>
                <a:lnTo>
                  <a:pt x="2521" y="1177"/>
                </a:lnTo>
                <a:lnTo>
                  <a:pt x="2577" y="1145"/>
                </a:lnTo>
                <a:lnTo>
                  <a:pt x="2631" y="1111"/>
                </a:lnTo>
                <a:lnTo>
                  <a:pt x="2683" y="1073"/>
                </a:lnTo>
                <a:lnTo>
                  <a:pt x="2735" y="1033"/>
                </a:lnTo>
                <a:lnTo>
                  <a:pt x="2783" y="991"/>
                </a:lnTo>
                <a:lnTo>
                  <a:pt x="2829" y="947"/>
                </a:lnTo>
                <a:lnTo>
                  <a:pt x="2873" y="901"/>
                </a:lnTo>
                <a:lnTo>
                  <a:pt x="2917" y="851"/>
                </a:lnTo>
                <a:lnTo>
                  <a:pt x="2955" y="801"/>
                </a:lnTo>
                <a:lnTo>
                  <a:pt x="2993" y="749"/>
                </a:lnTo>
                <a:lnTo>
                  <a:pt x="3029" y="693"/>
                </a:lnTo>
                <a:lnTo>
                  <a:pt x="3061" y="637"/>
                </a:lnTo>
                <a:lnTo>
                  <a:pt x="3091" y="579"/>
                </a:lnTo>
                <a:lnTo>
                  <a:pt x="3117" y="521"/>
                </a:lnTo>
                <a:lnTo>
                  <a:pt x="3141" y="459"/>
                </a:lnTo>
                <a:lnTo>
                  <a:pt x="3162" y="397"/>
                </a:lnTo>
                <a:lnTo>
                  <a:pt x="3180" y="333"/>
                </a:lnTo>
                <a:lnTo>
                  <a:pt x="3194" y="270"/>
                </a:lnTo>
                <a:lnTo>
                  <a:pt x="3206" y="204"/>
                </a:lnTo>
                <a:lnTo>
                  <a:pt x="3214" y="136"/>
                </a:lnTo>
                <a:lnTo>
                  <a:pt x="3220" y="68"/>
                </a:lnTo>
                <a:lnTo>
                  <a:pt x="3222" y="0"/>
                </a:lnTo>
                <a:lnTo>
                  <a:pt x="3760" y="0"/>
                </a:lnTo>
                <a:lnTo>
                  <a:pt x="3760" y="0"/>
                </a:lnTo>
                <a:lnTo>
                  <a:pt x="3760" y="48"/>
                </a:lnTo>
                <a:lnTo>
                  <a:pt x="3758" y="96"/>
                </a:lnTo>
                <a:lnTo>
                  <a:pt x="3754" y="144"/>
                </a:lnTo>
                <a:lnTo>
                  <a:pt x="3750" y="192"/>
                </a:lnTo>
                <a:lnTo>
                  <a:pt x="3746" y="240"/>
                </a:lnTo>
                <a:lnTo>
                  <a:pt x="3738" y="286"/>
                </a:lnTo>
                <a:lnTo>
                  <a:pt x="3722" y="377"/>
                </a:lnTo>
                <a:lnTo>
                  <a:pt x="3700" y="469"/>
                </a:lnTo>
                <a:lnTo>
                  <a:pt x="3676" y="559"/>
                </a:lnTo>
                <a:lnTo>
                  <a:pt x="3646" y="645"/>
                </a:lnTo>
                <a:lnTo>
                  <a:pt x="3612" y="731"/>
                </a:lnTo>
                <a:lnTo>
                  <a:pt x="3574" y="815"/>
                </a:lnTo>
                <a:lnTo>
                  <a:pt x="3532" y="895"/>
                </a:lnTo>
                <a:lnTo>
                  <a:pt x="3488" y="975"/>
                </a:lnTo>
                <a:lnTo>
                  <a:pt x="3438" y="1051"/>
                </a:lnTo>
                <a:lnTo>
                  <a:pt x="3386" y="1125"/>
                </a:lnTo>
                <a:lnTo>
                  <a:pt x="3330" y="1195"/>
                </a:lnTo>
                <a:lnTo>
                  <a:pt x="3272" y="1262"/>
                </a:lnTo>
                <a:lnTo>
                  <a:pt x="3208" y="1328"/>
                </a:lnTo>
                <a:lnTo>
                  <a:pt x="3145" y="1390"/>
                </a:lnTo>
                <a:lnTo>
                  <a:pt x="3077" y="1450"/>
                </a:lnTo>
                <a:lnTo>
                  <a:pt x="3005" y="1504"/>
                </a:lnTo>
                <a:lnTo>
                  <a:pt x="2931" y="1558"/>
                </a:lnTo>
                <a:lnTo>
                  <a:pt x="2855" y="1606"/>
                </a:lnTo>
                <a:lnTo>
                  <a:pt x="2777" y="1652"/>
                </a:lnTo>
                <a:lnTo>
                  <a:pt x="2695" y="1692"/>
                </a:lnTo>
                <a:lnTo>
                  <a:pt x="2611" y="1730"/>
                </a:lnTo>
                <a:lnTo>
                  <a:pt x="2527" y="1764"/>
                </a:lnTo>
                <a:lnTo>
                  <a:pt x="2439" y="1794"/>
                </a:lnTo>
                <a:lnTo>
                  <a:pt x="2351" y="1818"/>
                </a:lnTo>
                <a:lnTo>
                  <a:pt x="2259" y="1840"/>
                </a:lnTo>
                <a:lnTo>
                  <a:pt x="2168" y="1856"/>
                </a:lnTo>
                <a:lnTo>
                  <a:pt x="2074" y="1868"/>
                </a:lnTo>
                <a:lnTo>
                  <a:pt x="2026" y="1872"/>
                </a:lnTo>
                <a:lnTo>
                  <a:pt x="1978" y="1876"/>
                </a:lnTo>
                <a:lnTo>
                  <a:pt x="1930" y="1876"/>
                </a:lnTo>
                <a:lnTo>
                  <a:pt x="1882" y="187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3000"/>
          </a:p>
        </p:txBody>
      </p:sp>
      <p:sp>
        <p:nvSpPr>
          <p:cNvPr id="41" name="Freeform 19">
            <a:extLst>
              <a:ext uri="{FF2B5EF4-FFF2-40B4-BE49-F238E27FC236}">
                <a16:creationId xmlns:a16="http://schemas.microsoft.com/office/drawing/2014/main" id="{D6163EDD-2227-404C-B337-E3BA57C48408}"/>
              </a:ext>
            </a:extLst>
          </p:cNvPr>
          <p:cNvSpPr>
            <a:spLocks/>
          </p:cNvSpPr>
          <p:nvPr/>
        </p:nvSpPr>
        <p:spPr bwMode="auto">
          <a:xfrm>
            <a:off x="23450550" y="7900988"/>
            <a:ext cx="2762250" cy="2762250"/>
          </a:xfrm>
          <a:custGeom>
            <a:avLst/>
            <a:gdLst>
              <a:gd name="T0" fmla="*/ 915 w 1740"/>
              <a:gd name="T1" fmla="*/ 1740 h 1740"/>
              <a:gd name="T2" fmla="*/ 1045 w 1740"/>
              <a:gd name="T3" fmla="*/ 1722 h 1740"/>
              <a:gd name="T4" fmla="*/ 1169 w 1740"/>
              <a:gd name="T5" fmla="*/ 1688 h 1740"/>
              <a:gd name="T6" fmla="*/ 1284 w 1740"/>
              <a:gd name="T7" fmla="*/ 1636 h 1740"/>
              <a:gd name="T8" fmla="*/ 1390 w 1740"/>
              <a:gd name="T9" fmla="*/ 1568 h 1740"/>
              <a:gd name="T10" fmla="*/ 1484 w 1740"/>
              <a:gd name="T11" fmla="*/ 1484 h 1740"/>
              <a:gd name="T12" fmla="*/ 1566 w 1740"/>
              <a:gd name="T13" fmla="*/ 1390 h 1740"/>
              <a:gd name="T14" fmla="*/ 1634 w 1740"/>
              <a:gd name="T15" fmla="*/ 1284 h 1740"/>
              <a:gd name="T16" fmla="*/ 1686 w 1740"/>
              <a:gd name="T17" fmla="*/ 1168 h 1740"/>
              <a:gd name="T18" fmla="*/ 1722 w 1740"/>
              <a:gd name="T19" fmla="*/ 1045 h 1740"/>
              <a:gd name="T20" fmla="*/ 1738 w 1740"/>
              <a:gd name="T21" fmla="*/ 915 h 1740"/>
              <a:gd name="T22" fmla="*/ 1738 w 1740"/>
              <a:gd name="T23" fmla="*/ 825 h 1740"/>
              <a:gd name="T24" fmla="*/ 1722 w 1740"/>
              <a:gd name="T25" fmla="*/ 695 h 1740"/>
              <a:gd name="T26" fmla="*/ 1686 w 1740"/>
              <a:gd name="T27" fmla="*/ 571 h 1740"/>
              <a:gd name="T28" fmla="*/ 1634 w 1740"/>
              <a:gd name="T29" fmla="*/ 455 h 1740"/>
              <a:gd name="T30" fmla="*/ 1566 w 1740"/>
              <a:gd name="T31" fmla="*/ 349 h 1740"/>
              <a:gd name="T32" fmla="*/ 1484 w 1740"/>
              <a:gd name="T33" fmla="*/ 255 h 1740"/>
              <a:gd name="T34" fmla="*/ 1390 w 1740"/>
              <a:gd name="T35" fmla="*/ 174 h 1740"/>
              <a:gd name="T36" fmla="*/ 1284 w 1740"/>
              <a:gd name="T37" fmla="*/ 106 h 1740"/>
              <a:gd name="T38" fmla="*/ 1169 w 1740"/>
              <a:gd name="T39" fmla="*/ 54 h 1740"/>
              <a:gd name="T40" fmla="*/ 1045 w 1740"/>
              <a:gd name="T41" fmla="*/ 18 h 1740"/>
              <a:gd name="T42" fmla="*/ 915 w 1740"/>
              <a:gd name="T43" fmla="*/ 2 h 1740"/>
              <a:gd name="T44" fmla="*/ 825 w 1740"/>
              <a:gd name="T45" fmla="*/ 2 h 1740"/>
              <a:gd name="T46" fmla="*/ 695 w 1740"/>
              <a:gd name="T47" fmla="*/ 18 h 1740"/>
              <a:gd name="T48" fmla="*/ 571 w 1740"/>
              <a:gd name="T49" fmla="*/ 54 h 1740"/>
              <a:gd name="T50" fmla="*/ 455 w 1740"/>
              <a:gd name="T51" fmla="*/ 106 h 1740"/>
              <a:gd name="T52" fmla="*/ 349 w 1740"/>
              <a:gd name="T53" fmla="*/ 174 h 1740"/>
              <a:gd name="T54" fmla="*/ 255 w 1740"/>
              <a:gd name="T55" fmla="*/ 255 h 1740"/>
              <a:gd name="T56" fmla="*/ 174 w 1740"/>
              <a:gd name="T57" fmla="*/ 349 h 1740"/>
              <a:gd name="T58" fmla="*/ 106 w 1740"/>
              <a:gd name="T59" fmla="*/ 455 h 1740"/>
              <a:gd name="T60" fmla="*/ 54 w 1740"/>
              <a:gd name="T61" fmla="*/ 571 h 1740"/>
              <a:gd name="T62" fmla="*/ 18 w 1740"/>
              <a:gd name="T63" fmla="*/ 695 h 1740"/>
              <a:gd name="T64" fmla="*/ 2 w 1740"/>
              <a:gd name="T65" fmla="*/ 825 h 1740"/>
              <a:gd name="T66" fmla="*/ 2 w 1740"/>
              <a:gd name="T67" fmla="*/ 915 h 1740"/>
              <a:gd name="T68" fmla="*/ 18 w 1740"/>
              <a:gd name="T69" fmla="*/ 1045 h 1740"/>
              <a:gd name="T70" fmla="*/ 54 w 1740"/>
              <a:gd name="T71" fmla="*/ 1168 h 1740"/>
              <a:gd name="T72" fmla="*/ 106 w 1740"/>
              <a:gd name="T73" fmla="*/ 1284 h 1740"/>
              <a:gd name="T74" fmla="*/ 174 w 1740"/>
              <a:gd name="T75" fmla="*/ 1390 h 1740"/>
              <a:gd name="T76" fmla="*/ 255 w 1740"/>
              <a:gd name="T77" fmla="*/ 1484 h 1740"/>
              <a:gd name="T78" fmla="*/ 349 w 1740"/>
              <a:gd name="T79" fmla="*/ 1568 h 1740"/>
              <a:gd name="T80" fmla="*/ 455 w 1740"/>
              <a:gd name="T81" fmla="*/ 1636 h 1740"/>
              <a:gd name="T82" fmla="*/ 571 w 1740"/>
              <a:gd name="T83" fmla="*/ 1688 h 1740"/>
              <a:gd name="T84" fmla="*/ 695 w 1740"/>
              <a:gd name="T85" fmla="*/ 1722 h 1740"/>
              <a:gd name="T86" fmla="*/ 825 w 1740"/>
              <a:gd name="T87" fmla="*/ 1740 h 1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740" h="1740">
                <a:moveTo>
                  <a:pt x="871" y="1740"/>
                </a:moveTo>
                <a:lnTo>
                  <a:pt x="871" y="1740"/>
                </a:lnTo>
                <a:lnTo>
                  <a:pt x="915" y="1740"/>
                </a:lnTo>
                <a:lnTo>
                  <a:pt x="959" y="1736"/>
                </a:lnTo>
                <a:lnTo>
                  <a:pt x="1003" y="1730"/>
                </a:lnTo>
                <a:lnTo>
                  <a:pt x="1045" y="1722"/>
                </a:lnTo>
                <a:lnTo>
                  <a:pt x="1087" y="1712"/>
                </a:lnTo>
                <a:lnTo>
                  <a:pt x="1129" y="1702"/>
                </a:lnTo>
                <a:lnTo>
                  <a:pt x="1169" y="1688"/>
                </a:lnTo>
                <a:lnTo>
                  <a:pt x="1208" y="1672"/>
                </a:lnTo>
                <a:lnTo>
                  <a:pt x="1246" y="1654"/>
                </a:lnTo>
                <a:lnTo>
                  <a:pt x="1284" y="1636"/>
                </a:lnTo>
                <a:lnTo>
                  <a:pt x="1320" y="1614"/>
                </a:lnTo>
                <a:lnTo>
                  <a:pt x="1356" y="1592"/>
                </a:lnTo>
                <a:lnTo>
                  <a:pt x="1390" y="1568"/>
                </a:lnTo>
                <a:lnTo>
                  <a:pt x="1422" y="1542"/>
                </a:lnTo>
                <a:lnTo>
                  <a:pt x="1454" y="1514"/>
                </a:lnTo>
                <a:lnTo>
                  <a:pt x="1484" y="1484"/>
                </a:lnTo>
                <a:lnTo>
                  <a:pt x="1514" y="1454"/>
                </a:lnTo>
                <a:lnTo>
                  <a:pt x="1540" y="1424"/>
                </a:lnTo>
                <a:lnTo>
                  <a:pt x="1566" y="1390"/>
                </a:lnTo>
                <a:lnTo>
                  <a:pt x="1590" y="1356"/>
                </a:lnTo>
                <a:lnTo>
                  <a:pt x="1614" y="1320"/>
                </a:lnTo>
                <a:lnTo>
                  <a:pt x="1634" y="1284"/>
                </a:lnTo>
                <a:lnTo>
                  <a:pt x="1654" y="1246"/>
                </a:lnTo>
                <a:lnTo>
                  <a:pt x="1672" y="1208"/>
                </a:lnTo>
                <a:lnTo>
                  <a:pt x="1686" y="1168"/>
                </a:lnTo>
                <a:lnTo>
                  <a:pt x="1700" y="1129"/>
                </a:lnTo>
                <a:lnTo>
                  <a:pt x="1712" y="1087"/>
                </a:lnTo>
                <a:lnTo>
                  <a:pt x="1722" y="1045"/>
                </a:lnTo>
                <a:lnTo>
                  <a:pt x="1730" y="1003"/>
                </a:lnTo>
                <a:lnTo>
                  <a:pt x="1736" y="959"/>
                </a:lnTo>
                <a:lnTo>
                  <a:pt x="1738" y="915"/>
                </a:lnTo>
                <a:lnTo>
                  <a:pt x="1740" y="871"/>
                </a:lnTo>
                <a:lnTo>
                  <a:pt x="1740" y="871"/>
                </a:lnTo>
                <a:lnTo>
                  <a:pt x="1738" y="825"/>
                </a:lnTo>
                <a:lnTo>
                  <a:pt x="1736" y="781"/>
                </a:lnTo>
                <a:lnTo>
                  <a:pt x="1730" y="739"/>
                </a:lnTo>
                <a:lnTo>
                  <a:pt x="1722" y="695"/>
                </a:lnTo>
                <a:lnTo>
                  <a:pt x="1712" y="653"/>
                </a:lnTo>
                <a:lnTo>
                  <a:pt x="1700" y="611"/>
                </a:lnTo>
                <a:lnTo>
                  <a:pt x="1686" y="571"/>
                </a:lnTo>
                <a:lnTo>
                  <a:pt x="1672" y="531"/>
                </a:lnTo>
                <a:lnTo>
                  <a:pt x="1654" y="493"/>
                </a:lnTo>
                <a:lnTo>
                  <a:pt x="1634" y="455"/>
                </a:lnTo>
                <a:lnTo>
                  <a:pt x="1614" y="419"/>
                </a:lnTo>
                <a:lnTo>
                  <a:pt x="1590" y="385"/>
                </a:lnTo>
                <a:lnTo>
                  <a:pt x="1566" y="349"/>
                </a:lnTo>
                <a:lnTo>
                  <a:pt x="1540" y="317"/>
                </a:lnTo>
                <a:lnTo>
                  <a:pt x="1514" y="285"/>
                </a:lnTo>
                <a:lnTo>
                  <a:pt x="1484" y="255"/>
                </a:lnTo>
                <a:lnTo>
                  <a:pt x="1454" y="227"/>
                </a:lnTo>
                <a:lnTo>
                  <a:pt x="1422" y="199"/>
                </a:lnTo>
                <a:lnTo>
                  <a:pt x="1390" y="174"/>
                </a:lnTo>
                <a:lnTo>
                  <a:pt x="1356" y="150"/>
                </a:lnTo>
                <a:lnTo>
                  <a:pt x="1320" y="128"/>
                </a:lnTo>
                <a:lnTo>
                  <a:pt x="1284" y="106"/>
                </a:lnTo>
                <a:lnTo>
                  <a:pt x="1246" y="86"/>
                </a:lnTo>
                <a:lnTo>
                  <a:pt x="1208" y="70"/>
                </a:lnTo>
                <a:lnTo>
                  <a:pt x="1169" y="54"/>
                </a:lnTo>
                <a:lnTo>
                  <a:pt x="1129" y="40"/>
                </a:lnTo>
                <a:lnTo>
                  <a:pt x="1087" y="28"/>
                </a:lnTo>
                <a:lnTo>
                  <a:pt x="1045" y="18"/>
                </a:lnTo>
                <a:lnTo>
                  <a:pt x="1003" y="12"/>
                </a:lnTo>
                <a:lnTo>
                  <a:pt x="959" y="6"/>
                </a:lnTo>
                <a:lnTo>
                  <a:pt x="915" y="2"/>
                </a:lnTo>
                <a:lnTo>
                  <a:pt x="871" y="0"/>
                </a:lnTo>
                <a:lnTo>
                  <a:pt x="871" y="0"/>
                </a:lnTo>
                <a:lnTo>
                  <a:pt x="825" y="2"/>
                </a:lnTo>
                <a:lnTo>
                  <a:pt x="781" y="6"/>
                </a:lnTo>
                <a:lnTo>
                  <a:pt x="737" y="12"/>
                </a:lnTo>
                <a:lnTo>
                  <a:pt x="695" y="18"/>
                </a:lnTo>
                <a:lnTo>
                  <a:pt x="653" y="28"/>
                </a:lnTo>
                <a:lnTo>
                  <a:pt x="611" y="40"/>
                </a:lnTo>
                <a:lnTo>
                  <a:pt x="571" y="54"/>
                </a:lnTo>
                <a:lnTo>
                  <a:pt x="531" y="70"/>
                </a:lnTo>
                <a:lnTo>
                  <a:pt x="493" y="86"/>
                </a:lnTo>
                <a:lnTo>
                  <a:pt x="455" y="106"/>
                </a:lnTo>
                <a:lnTo>
                  <a:pt x="419" y="128"/>
                </a:lnTo>
                <a:lnTo>
                  <a:pt x="383" y="150"/>
                </a:lnTo>
                <a:lnTo>
                  <a:pt x="349" y="174"/>
                </a:lnTo>
                <a:lnTo>
                  <a:pt x="317" y="199"/>
                </a:lnTo>
                <a:lnTo>
                  <a:pt x="285" y="227"/>
                </a:lnTo>
                <a:lnTo>
                  <a:pt x="255" y="255"/>
                </a:lnTo>
                <a:lnTo>
                  <a:pt x="225" y="285"/>
                </a:lnTo>
                <a:lnTo>
                  <a:pt x="200" y="317"/>
                </a:lnTo>
                <a:lnTo>
                  <a:pt x="174" y="349"/>
                </a:lnTo>
                <a:lnTo>
                  <a:pt x="150" y="385"/>
                </a:lnTo>
                <a:lnTo>
                  <a:pt x="126" y="419"/>
                </a:lnTo>
                <a:lnTo>
                  <a:pt x="106" y="455"/>
                </a:lnTo>
                <a:lnTo>
                  <a:pt x="86" y="493"/>
                </a:lnTo>
                <a:lnTo>
                  <a:pt x="70" y="531"/>
                </a:lnTo>
                <a:lnTo>
                  <a:pt x="54" y="571"/>
                </a:lnTo>
                <a:lnTo>
                  <a:pt x="40" y="611"/>
                </a:lnTo>
                <a:lnTo>
                  <a:pt x="28" y="653"/>
                </a:lnTo>
                <a:lnTo>
                  <a:pt x="18" y="695"/>
                </a:lnTo>
                <a:lnTo>
                  <a:pt x="10" y="739"/>
                </a:lnTo>
                <a:lnTo>
                  <a:pt x="6" y="781"/>
                </a:lnTo>
                <a:lnTo>
                  <a:pt x="2" y="825"/>
                </a:lnTo>
                <a:lnTo>
                  <a:pt x="0" y="871"/>
                </a:lnTo>
                <a:lnTo>
                  <a:pt x="0" y="871"/>
                </a:lnTo>
                <a:lnTo>
                  <a:pt x="2" y="915"/>
                </a:lnTo>
                <a:lnTo>
                  <a:pt x="6" y="959"/>
                </a:lnTo>
                <a:lnTo>
                  <a:pt x="10" y="1003"/>
                </a:lnTo>
                <a:lnTo>
                  <a:pt x="18" y="1045"/>
                </a:lnTo>
                <a:lnTo>
                  <a:pt x="28" y="1087"/>
                </a:lnTo>
                <a:lnTo>
                  <a:pt x="40" y="1129"/>
                </a:lnTo>
                <a:lnTo>
                  <a:pt x="54" y="1168"/>
                </a:lnTo>
                <a:lnTo>
                  <a:pt x="70" y="1208"/>
                </a:lnTo>
                <a:lnTo>
                  <a:pt x="86" y="1246"/>
                </a:lnTo>
                <a:lnTo>
                  <a:pt x="106" y="1284"/>
                </a:lnTo>
                <a:lnTo>
                  <a:pt x="126" y="1320"/>
                </a:lnTo>
                <a:lnTo>
                  <a:pt x="150" y="1356"/>
                </a:lnTo>
                <a:lnTo>
                  <a:pt x="174" y="1390"/>
                </a:lnTo>
                <a:lnTo>
                  <a:pt x="200" y="1424"/>
                </a:lnTo>
                <a:lnTo>
                  <a:pt x="225" y="1454"/>
                </a:lnTo>
                <a:lnTo>
                  <a:pt x="255" y="1484"/>
                </a:lnTo>
                <a:lnTo>
                  <a:pt x="285" y="1514"/>
                </a:lnTo>
                <a:lnTo>
                  <a:pt x="317" y="1542"/>
                </a:lnTo>
                <a:lnTo>
                  <a:pt x="349" y="1568"/>
                </a:lnTo>
                <a:lnTo>
                  <a:pt x="383" y="1592"/>
                </a:lnTo>
                <a:lnTo>
                  <a:pt x="419" y="1614"/>
                </a:lnTo>
                <a:lnTo>
                  <a:pt x="455" y="1636"/>
                </a:lnTo>
                <a:lnTo>
                  <a:pt x="493" y="1654"/>
                </a:lnTo>
                <a:lnTo>
                  <a:pt x="531" y="1672"/>
                </a:lnTo>
                <a:lnTo>
                  <a:pt x="571" y="1688"/>
                </a:lnTo>
                <a:lnTo>
                  <a:pt x="611" y="1702"/>
                </a:lnTo>
                <a:lnTo>
                  <a:pt x="653" y="1712"/>
                </a:lnTo>
                <a:lnTo>
                  <a:pt x="695" y="1722"/>
                </a:lnTo>
                <a:lnTo>
                  <a:pt x="737" y="1730"/>
                </a:lnTo>
                <a:lnTo>
                  <a:pt x="781" y="1736"/>
                </a:lnTo>
                <a:lnTo>
                  <a:pt x="825" y="1740"/>
                </a:lnTo>
                <a:lnTo>
                  <a:pt x="871" y="1740"/>
                </a:lnTo>
                <a:close/>
              </a:path>
            </a:pathLst>
          </a:custGeom>
          <a:solidFill>
            <a:srgbClr val="FAA6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3000"/>
          </a:p>
        </p:txBody>
      </p:sp>
      <p:sp>
        <p:nvSpPr>
          <p:cNvPr id="42" name="Freeform 20">
            <a:extLst>
              <a:ext uri="{FF2B5EF4-FFF2-40B4-BE49-F238E27FC236}">
                <a16:creationId xmlns:a16="http://schemas.microsoft.com/office/drawing/2014/main" id="{ADC0F9F8-260D-44AC-9910-1E6D22C744D7}"/>
              </a:ext>
            </a:extLst>
          </p:cNvPr>
          <p:cNvSpPr>
            <a:spLocks/>
          </p:cNvSpPr>
          <p:nvPr/>
        </p:nvSpPr>
        <p:spPr bwMode="auto">
          <a:xfrm>
            <a:off x="23450550" y="7900988"/>
            <a:ext cx="2762250" cy="2762250"/>
          </a:xfrm>
          <a:custGeom>
            <a:avLst/>
            <a:gdLst>
              <a:gd name="T0" fmla="*/ 915 w 1740"/>
              <a:gd name="T1" fmla="*/ 1740 h 1740"/>
              <a:gd name="T2" fmla="*/ 1045 w 1740"/>
              <a:gd name="T3" fmla="*/ 1722 h 1740"/>
              <a:gd name="T4" fmla="*/ 1169 w 1740"/>
              <a:gd name="T5" fmla="*/ 1688 h 1740"/>
              <a:gd name="T6" fmla="*/ 1284 w 1740"/>
              <a:gd name="T7" fmla="*/ 1636 h 1740"/>
              <a:gd name="T8" fmla="*/ 1390 w 1740"/>
              <a:gd name="T9" fmla="*/ 1568 h 1740"/>
              <a:gd name="T10" fmla="*/ 1484 w 1740"/>
              <a:gd name="T11" fmla="*/ 1484 h 1740"/>
              <a:gd name="T12" fmla="*/ 1566 w 1740"/>
              <a:gd name="T13" fmla="*/ 1390 h 1740"/>
              <a:gd name="T14" fmla="*/ 1634 w 1740"/>
              <a:gd name="T15" fmla="*/ 1284 h 1740"/>
              <a:gd name="T16" fmla="*/ 1686 w 1740"/>
              <a:gd name="T17" fmla="*/ 1168 h 1740"/>
              <a:gd name="T18" fmla="*/ 1722 w 1740"/>
              <a:gd name="T19" fmla="*/ 1045 h 1740"/>
              <a:gd name="T20" fmla="*/ 1738 w 1740"/>
              <a:gd name="T21" fmla="*/ 915 h 1740"/>
              <a:gd name="T22" fmla="*/ 1738 w 1740"/>
              <a:gd name="T23" fmla="*/ 825 h 1740"/>
              <a:gd name="T24" fmla="*/ 1722 w 1740"/>
              <a:gd name="T25" fmla="*/ 695 h 1740"/>
              <a:gd name="T26" fmla="*/ 1686 w 1740"/>
              <a:gd name="T27" fmla="*/ 571 h 1740"/>
              <a:gd name="T28" fmla="*/ 1634 w 1740"/>
              <a:gd name="T29" fmla="*/ 455 h 1740"/>
              <a:gd name="T30" fmla="*/ 1566 w 1740"/>
              <a:gd name="T31" fmla="*/ 349 h 1740"/>
              <a:gd name="T32" fmla="*/ 1484 w 1740"/>
              <a:gd name="T33" fmla="*/ 255 h 1740"/>
              <a:gd name="T34" fmla="*/ 1390 w 1740"/>
              <a:gd name="T35" fmla="*/ 174 h 1740"/>
              <a:gd name="T36" fmla="*/ 1284 w 1740"/>
              <a:gd name="T37" fmla="*/ 106 h 1740"/>
              <a:gd name="T38" fmla="*/ 1169 w 1740"/>
              <a:gd name="T39" fmla="*/ 54 h 1740"/>
              <a:gd name="T40" fmla="*/ 1045 w 1740"/>
              <a:gd name="T41" fmla="*/ 18 h 1740"/>
              <a:gd name="T42" fmla="*/ 915 w 1740"/>
              <a:gd name="T43" fmla="*/ 2 h 1740"/>
              <a:gd name="T44" fmla="*/ 825 w 1740"/>
              <a:gd name="T45" fmla="*/ 2 h 1740"/>
              <a:gd name="T46" fmla="*/ 695 w 1740"/>
              <a:gd name="T47" fmla="*/ 18 h 1740"/>
              <a:gd name="T48" fmla="*/ 571 w 1740"/>
              <a:gd name="T49" fmla="*/ 54 h 1740"/>
              <a:gd name="T50" fmla="*/ 455 w 1740"/>
              <a:gd name="T51" fmla="*/ 106 h 1740"/>
              <a:gd name="T52" fmla="*/ 349 w 1740"/>
              <a:gd name="T53" fmla="*/ 174 h 1740"/>
              <a:gd name="T54" fmla="*/ 255 w 1740"/>
              <a:gd name="T55" fmla="*/ 255 h 1740"/>
              <a:gd name="T56" fmla="*/ 174 w 1740"/>
              <a:gd name="T57" fmla="*/ 349 h 1740"/>
              <a:gd name="T58" fmla="*/ 106 w 1740"/>
              <a:gd name="T59" fmla="*/ 455 h 1740"/>
              <a:gd name="T60" fmla="*/ 54 w 1740"/>
              <a:gd name="T61" fmla="*/ 571 h 1740"/>
              <a:gd name="T62" fmla="*/ 18 w 1740"/>
              <a:gd name="T63" fmla="*/ 695 h 1740"/>
              <a:gd name="T64" fmla="*/ 2 w 1740"/>
              <a:gd name="T65" fmla="*/ 825 h 1740"/>
              <a:gd name="T66" fmla="*/ 2 w 1740"/>
              <a:gd name="T67" fmla="*/ 915 h 1740"/>
              <a:gd name="T68" fmla="*/ 18 w 1740"/>
              <a:gd name="T69" fmla="*/ 1045 h 1740"/>
              <a:gd name="T70" fmla="*/ 54 w 1740"/>
              <a:gd name="T71" fmla="*/ 1168 h 1740"/>
              <a:gd name="T72" fmla="*/ 106 w 1740"/>
              <a:gd name="T73" fmla="*/ 1284 h 1740"/>
              <a:gd name="T74" fmla="*/ 174 w 1740"/>
              <a:gd name="T75" fmla="*/ 1390 h 1740"/>
              <a:gd name="T76" fmla="*/ 255 w 1740"/>
              <a:gd name="T77" fmla="*/ 1484 h 1740"/>
              <a:gd name="T78" fmla="*/ 349 w 1740"/>
              <a:gd name="T79" fmla="*/ 1568 h 1740"/>
              <a:gd name="T80" fmla="*/ 455 w 1740"/>
              <a:gd name="T81" fmla="*/ 1636 h 1740"/>
              <a:gd name="T82" fmla="*/ 571 w 1740"/>
              <a:gd name="T83" fmla="*/ 1688 h 1740"/>
              <a:gd name="T84" fmla="*/ 695 w 1740"/>
              <a:gd name="T85" fmla="*/ 1722 h 1740"/>
              <a:gd name="T86" fmla="*/ 825 w 1740"/>
              <a:gd name="T87" fmla="*/ 1740 h 1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740" h="1740">
                <a:moveTo>
                  <a:pt x="871" y="1740"/>
                </a:moveTo>
                <a:lnTo>
                  <a:pt x="871" y="1740"/>
                </a:lnTo>
                <a:lnTo>
                  <a:pt x="915" y="1740"/>
                </a:lnTo>
                <a:lnTo>
                  <a:pt x="959" y="1736"/>
                </a:lnTo>
                <a:lnTo>
                  <a:pt x="1003" y="1730"/>
                </a:lnTo>
                <a:lnTo>
                  <a:pt x="1045" y="1722"/>
                </a:lnTo>
                <a:lnTo>
                  <a:pt x="1087" y="1712"/>
                </a:lnTo>
                <a:lnTo>
                  <a:pt x="1129" y="1702"/>
                </a:lnTo>
                <a:lnTo>
                  <a:pt x="1169" y="1688"/>
                </a:lnTo>
                <a:lnTo>
                  <a:pt x="1208" y="1672"/>
                </a:lnTo>
                <a:lnTo>
                  <a:pt x="1246" y="1654"/>
                </a:lnTo>
                <a:lnTo>
                  <a:pt x="1284" y="1636"/>
                </a:lnTo>
                <a:lnTo>
                  <a:pt x="1320" y="1614"/>
                </a:lnTo>
                <a:lnTo>
                  <a:pt x="1356" y="1592"/>
                </a:lnTo>
                <a:lnTo>
                  <a:pt x="1390" y="1568"/>
                </a:lnTo>
                <a:lnTo>
                  <a:pt x="1422" y="1542"/>
                </a:lnTo>
                <a:lnTo>
                  <a:pt x="1454" y="1514"/>
                </a:lnTo>
                <a:lnTo>
                  <a:pt x="1484" y="1484"/>
                </a:lnTo>
                <a:lnTo>
                  <a:pt x="1514" y="1454"/>
                </a:lnTo>
                <a:lnTo>
                  <a:pt x="1540" y="1424"/>
                </a:lnTo>
                <a:lnTo>
                  <a:pt x="1566" y="1390"/>
                </a:lnTo>
                <a:lnTo>
                  <a:pt x="1590" y="1356"/>
                </a:lnTo>
                <a:lnTo>
                  <a:pt x="1614" y="1320"/>
                </a:lnTo>
                <a:lnTo>
                  <a:pt x="1634" y="1284"/>
                </a:lnTo>
                <a:lnTo>
                  <a:pt x="1654" y="1246"/>
                </a:lnTo>
                <a:lnTo>
                  <a:pt x="1672" y="1208"/>
                </a:lnTo>
                <a:lnTo>
                  <a:pt x="1686" y="1168"/>
                </a:lnTo>
                <a:lnTo>
                  <a:pt x="1700" y="1129"/>
                </a:lnTo>
                <a:lnTo>
                  <a:pt x="1712" y="1087"/>
                </a:lnTo>
                <a:lnTo>
                  <a:pt x="1722" y="1045"/>
                </a:lnTo>
                <a:lnTo>
                  <a:pt x="1730" y="1003"/>
                </a:lnTo>
                <a:lnTo>
                  <a:pt x="1736" y="959"/>
                </a:lnTo>
                <a:lnTo>
                  <a:pt x="1738" y="915"/>
                </a:lnTo>
                <a:lnTo>
                  <a:pt x="1740" y="871"/>
                </a:lnTo>
                <a:lnTo>
                  <a:pt x="1740" y="871"/>
                </a:lnTo>
                <a:lnTo>
                  <a:pt x="1738" y="825"/>
                </a:lnTo>
                <a:lnTo>
                  <a:pt x="1736" y="781"/>
                </a:lnTo>
                <a:lnTo>
                  <a:pt x="1730" y="739"/>
                </a:lnTo>
                <a:lnTo>
                  <a:pt x="1722" y="695"/>
                </a:lnTo>
                <a:lnTo>
                  <a:pt x="1712" y="653"/>
                </a:lnTo>
                <a:lnTo>
                  <a:pt x="1700" y="611"/>
                </a:lnTo>
                <a:lnTo>
                  <a:pt x="1686" y="571"/>
                </a:lnTo>
                <a:lnTo>
                  <a:pt x="1672" y="531"/>
                </a:lnTo>
                <a:lnTo>
                  <a:pt x="1654" y="493"/>
                </a:lnTo>
                <a:lnTo>
                  <a:pt x="1634" y="455"/>
                </a:lnTo>
                <a:lnTo>
                  <a:pt x="1614" y="419"/>
                </a:lnTo>
                <a:lnTo>
                  <a:pt x="1590" y="385"/>
                </a:lnTo>
                <a:lnTo>
                  <a:pt x="1566" y="349"/>
                </a:lnTo>
                <a:lnTo>
                  <a:pt x="1540" y="317"/>
                </a:lnTo>
                <a:lnTo>
                  <a:pt x="1514" y="285"/>
                </a:lnTo>
                <a:lnTo>
                  <a:pt x="1484" y="255"/>
                </a:lnTo>
                <a:lnTo>
                  <a:pt x="1454" y="227"/>
                </a:lnTo>
                <a:lnTo>
                  <a:pt x="1422" y="199"/>
                </a:lnTo>
                <a:lnTo>
                  <a:pt x="1390" y="174"/>
                </a:lnTo>
                <a:lnTo>
                  <a:pt x="1356" y="150"/>
                </a:lnTo>
                <a:lnTo>
                  <a:pt x="1320" y="128"/>
                </a:lnTo>
                <a:lnTo>
                  <a:pt x="1284" y="106"/>
                </a:lnTo>
                <a:lnTo>
                  <a:pt x="1246" y="86"/>
                </a:lnTo>
                <a:lnTo>
                  <a:pt x="1208" y="70"/>
                </a:lnTo>
                <a:lnTo>
                  <a:pt x="1169" y="54"/>
                </a:lnTo>
                <a:lnTo>
                  <a:pt x="1129" y="40"/>
                </a:lnTo>
                <a:lnTo>
                  <a:pt x="1087" y="28"/>
                </a:lnTo>
                <a:lnTo>
                  <a:pt x="1045" y="18"/>
                </a:lnTo>
                <a:lnTo>
                  <a:pt x="1003" y="12"/>
                </a:lnTo>
                <a:lnTo>
                  <a:pt x="959" y="6"/>
                </a:lnTo>
                <a:lnTo>
                  <a:pt x="915" y="2"/>
                </a:lnTo>
                <a:lnTo>
                  <a:pt x="871" y="0"/>
                </a:lnTo>
                <a:lnTo>
                  <a:pt x="871" y="0"/>
                </a:lnTo>
                <a:lnTo>
                  <a:pt x="825" y="2"/>
                </a:lnTo>
                <a:lnTo>
                  <a:pt x="781" y="6"/>
                </a:lnTo>
                <a:lnTo>
                  <a:pt x="737" y="12"/>
                </a:lnTo>
                <a:lnTo>
                  <a:pt x="695" y="18"/>
                </a:lnTo>
                <a:lnTo>
                  <a:pt x="653" y="28"/>
                </a:lnTo>
                <a:lnTo>
                  <a:pt x="611" y="40"/>
                </a:lnTo>
                <a:lnTo>
                  <a:pt x="571" y="54"/>
                </a:lnTo>
                <a:lnTo>
                  <a:pt x="531" y="70"/>
                </a:lnTo>
                <a:lnTo>
                  <a:pt x="493" y="86"/>
                </a:lnTo>
                <a:lnTo>
                  <a:pt x="455" y="106"/>
                </a:lnTo>
                <a:lnTo>
                  <a:pt x="419" y="128"/>
                </a:lnTo>
                <a:lnTo>
                  <a:pt x="383" y="150"/>
                </a:lnTo>
                <a:lnTo>
                  <a:pt x="349" y="174"/>
                </a:lnTo>
                <a:lnTo>
                  <a:pt x="317" y="199"/>
                </a:lnTo>
                <a:lnTo>
                  <a:pt x="285" y="227"/>
                </a:lnTo>
                <a:lnTo>
                  <a:pt x="255" y="255"/>
                </a:lnTo>
                <a:lnTo>
                  <a:pt x="225" y="285"/>
                </a:lnTo>
                <a:lnTo>
                  <a:pt x="200" y="317"/>
                </a:lnTo>
                <a:lnTo>
                  <a:pt x="174" y="349"/>
                </a:lnTo>
                <a:lnTo>
                  <a:pt x="150" y="385"/>
                </a:lnTo>
                <a:lnTo>
                  <a:pt x="126" y="419"/>
                </a:lnTo>
                <a:lnTo>
                  <a:pt x="106" y="455"/>
                </a:lnTo>
                <a:lnTo>
                  <a:pt x="86" y="493"/>
                </a:lnTo>
                <a:lnTo>
                  <a:pt x="70" y="531"/>
                </a:lnTo>
                <a:lnTo>
                  <a:pt x="54" y="571"/>
                </a:lnTo>
                <a:lnTo>
                  <a:pt x="40" y="611"/>
                </a:lnTo>
                <a:lnTo>
                  <a:pt x="28" y="653"/>
                </a:lnTo>
                <a:lnTo>
                  <a:pt x="18" y="695"/>
                </a:lnTo>
                <a:lnTo>
                  <a:pt x="10" y="739"/>
                </a:lnTo>
                <a:lnTo>
                  <a:pt x="6" y="781"/>
                </a:lnTo>
                <a:lnTo>
                  <a:pt x="2" y="825"/>
                </a:lnTo>
                <a:lnTo>
                  <a:pt x="0" y="871"/>
                </a:lnTo>
                <a:lnTo>
                  <a:pt x="0" y="871"/>
                </a:lnTo>
                <a:lnTo>
                  <a:pt x="2" y="915"/>
                </a:lnTo>
                <a:lnTo>
                  <a:pt x="6" y="959"/>
                </a:lnTo>
                <a:lnTo>
                  <a:pt x="10" y="1003"/>
                </a:lnTo>
                <a:lnTo>
                  <a:pt x="18" y="1045"/>
                </a:lnTo>
                <a:lnTo>
                  <a:pt x="28" y="1087"/>
                </a:lnTo>
                <a:lnTo>
                  <a:pt x="40" y="1129"/>
                </a:lnTo>
                <a:lnTo>
                  <a:pt x="54" y="1168"/>
                </a:lnTo>
                <a:lnTo>
                  <a:pt x="70" y="1208"/>
                </a:lnTo>
                <a:lnTo>
                  <a:pt x="86" y="1246"/>
                </a:lnTo>
                <a:lnTo>
                  <a:pt x="106" y="1284"/>
                </a:lnTo>
                <a:lnTo>
                  <a:pt x="126" y="1320"/>
                </a:lnTo>
                <a:lnTo>
                  <a:pt x="150" y="1356"/>
                </a:lnTo>
                <a:lnTo>
                  <a:pt x="174" y="1390"/>
                </a:lnTo>
                <a:lnTo>
                  <a:pt x="200" y="1424"/>
                </a:lnTo>
                <a:lnTo>
                  <a:pt x="225" y="1454"/>
                </a:lnTo>
                <a:lnTo>
                  <a:pt x="255" y="1484"/>
                </a:lnTo>
                <a:lnTo>
                  <a:pt x="285" y="1514"/>
                </a:lnTo>
                <a:lnTo>
                  <a:pt x="317" y="1542"/>
                </a:lnTo>
                <a:lnTo>
                  <a:pt x="349" y="1568"/>
                </a:lnTo>
                <a:lnTo>
                  <a:pt x="383" y="1592"/>
                </a:lnTo>
                <a:lnTo>
                  <a:pt x="419" y="1614"/>
                </a:lnTo>
                <a:lnTo>
                  <a:pt x="455" y="1636"/>
                </a:lnTo>
                <a:lnTo>
                  <a:pt x="493" y="1654"/>
                </a:lnTo>
                <a:lnTo>
                  <a:pt x="531" y="1672"/>
                </a:lnTo>
                <a:lnTo>
                  <a:pt x="571" y="1688"/>
                </a:lnTo>
                <a:lnTo>
                  <a:pt x="611" y="1702"/>
                </a:lnTo>
                <a:lnTo>
                  <a:pt x="653" y="1712"/>
                </a:lnTo>
                <a:lnTo>
                  <a:pt x="695" y="1722"/>
                </a:lnTo>
                <a:lnTo>
                  <a:pt x="737" y="1730"/>
                </a:lnTo>
                <a:lnTo>
                  <a:pt x="781" y="1736"/>
                </a:lnTo>
                <a:lnTo>
                  <a:pt x="825" y="1740"/>
                </a:lnTo>
                <a:lnTo>
                  <a:pt x="871" y="174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3000"/>
          </a:p>
        </p:txBody>
      </p:sp>
      <p:sp>
        <p:nvSpPr>
          <p:cNvPr id="43" name="Freeform 21">
            <a:extLst>
              <a:ext uri="{FF2B5EF4-FFF2-40B4-BE49-F238E27FC236}">
                <a16:creationId xmlns:a16="http://schemas.microsoft.com/office/drawing/2014/main" id="{81682893-DE3C-4B3E-B2A5-8C5E250D26F8}"/>
              </a:ext>
            </a:extLst>
          </p:cNvPr>
          <p:cNvSpPr>
            <a:spLocks/>
          </p:cNvSpPr>
          <p:nvPr/>
        </p:nvSpPr>
        <p:spPr bwMode="auto">
          <a:xfrm>
            <a:off x="18334038" y="7900988"/>
            <a:ext cx="2762250" cy="2762250"/>
          </a:xfrm>
          <a:custGeom>
            <a:avLst/>
            <a:gdLst>
              <a:gd name="T0" fmla="*/ 915 w 1740"/>
              <a:gd name="T1" fmla="*/ 1740 h 1740"/>
              <a:gd name="T2" fmla="*/ 1045 w 1740"/>
              <a:gd name="T3" fmla="*/ 1722 h 1740"/>
              <a:gd name="T4" fmla="*/ 1169 w 1740"/>
              <a:gd name="T5" fmla="*/ 1688 h 1740"/>
              <a:gd name="T6" fmla="*/ 1285 w 1740"/>
              <a:gd name="T7" fmla="*/ 1636 h 1740"/>
              <a:gd name="T8" fmla="*/ 1391 w 1740"/>
              <a:gd name="T9" fmla="*/ 1568 h 1740"/>
              <a:gd name="T10" fmla="*/ 1485 w 1740"/>
              <a:gd name="T11" fmla="*/ 1484 h 1740"/>
              <a:gd name="T12" fmla="*/ 1566 w 1740"/>
              <a:gd name="T13" fmla="*/ 1390 h 1740"/>
              <a:gd name="T14" fmla="*/ 1634 w 1740"/>
              <a:gd name="T15" fmla="*/ 1284 h 1740"/>
              <a:gd name="T16" fmla="*/ 1686 w 1740"/>
              <a:gd name="T17" fmla="*/ 1168 h 1740"/>
              <a:gd name="T18" fmla="*/ 1722 w 1740"/>
              <a:gd name="T19" fmla="*/ 1045 h 1740"/>
              <a:gd name="T20" fmla="*/ 1738 w 1740"/>
              <a:gd name="T21" fmla="*/ 915 h 1740"/>
              <a:gd name="T22" fmla="*/ 1738 w 1740"/>
              <a:gd name="T23" fmla="*/ 825 h 1740"/>
              <a:gd name="T24" fmla="*/ 1722 w 1740"/>
              <a:gd name="T25" fmla="*/ 695 h 1740"/>
              <a:gd name="T26" fmla="*/ 1686 w 1740"/>
              <a:gd name="T27" fmla="*/ 571 h 1740"/>
              <a:gd name="T28" fmla="*/ 1634 w 1740"/>
              <a:gd name="T29" fmla="*/ 455 h 1740"/>
              <a:gd name="T30" fmla="*/ 1566 w 1740"/>
              <a:gd name="T31" fmla="*/ 349 h 1740"/>
              <a:gd name="T32" fmla="*/ 1485 w 1740"/>
              <a:gd name="T33" fmla="*/ 255 h 1740"/>
              <a:gd name="T34" fmla="*/ 1391 w 1740"/>
              <a:gd name="T35" fmla="*/ 174 h 1740"/>
              <a:gd name="T36" fmla="*/ 1285 w 1740"/>
              <a:gd name="T37" fmla="*/ 106 h 1740"/>
              <a:gd name="T38" fmla="*/ 1169 w 1740"/>
              <a:gd name="T39" fmla="*/ 54 h 1740"/>
              <a:gd name="T40" fmla="*/ 1045 w 1740"/>
              <a:gd name="T41" fmla="*/ 18 h 1740"/>
              <a:gd name="T42" fmla="*/ 915 w 1740"/>
              <a:gd name="T43" fmla="*/ 2 h 1740"/>
              <a:gd name="T44" fmla="*/ 825 w 1740"/>
              <a:gd name="T45" fmla="*/ 2 h 1740"/>
              <a:gd name="T46" fmla="*/ 695 w 1740"/>
              <a:gd name="T47" fmla="*/ 18 h 1740"/>
              <a:gd name="T48" fmla="*/ 571 w 1740"/>
              <a:gd name="T49" fmla="*/ 54 h 1740"/>
              <a:gd name="T50" fmla="*/ 456 w 1740"/>
              <a:gd name="T51" fmla="*/ 106 h 1740"/>
              <a:gd name="T52" fmla="*/ 350 w 1740"/>
              <a:gd name="T53" fmla="*/ 174 h 1740"/>
              <a:gd name="T54" fmla="*/ 256 w 1740"/>
              <a:gd name="T55" fmla="*/ 255 h 1740"/>
              <a:gd name="T56" fmla="*/ 174 w 1740"/>
              <a:gd name="T57" fmla="*/ 349 h 1740"/>
              <a:gd name="T58" fmla="*/ 106 w 1740"/>
              <a:gd name="T59" fmla="*/ 455 h 1740"/>
              <a:gd name="T60" fmla="*/ 52 w 1740"/>
              <a:gd name="T61" fmla="*/ 571 h 1740"/>
              <a:gd name="T62" fmla="*/ 18 w 1740"/>
              <a:gd name="T63" fmla="*/ 695 h 1740"/>
              <a:gd name="T64" fmla="*/ 2 w 1740"/>
              <a:gd name="T65" fmla="*/ 825 h 1740"/>
              <a:gd name="T66" fmla="*/ 2 w 1740"/>
              <a:gd name="T67" fmla="*/ 915 h 1740"/>
              <a:gd name="T68" fmla="*/ 18 w 1740"/>
              <a:gd name="T69" fmla="*/ 1045 h 1740"/>
              <a:gd name="T70" fmla="*/ 52 w 1740"/>
              <a:gd name="T71" fmla="*/ 1168 h 1740"/>
              <a:gd name="T72" fmla="*/ 106 w 1740"/>
              <a:gd name="T73" fmla="*/ 1284 h 1740"/>
              <a:gd name="T74" fmla="*/ 174 w 1740"/>
              <a:gd name="T75" fmla="*/ 1390 h 1740"/>
              <a:gd name="T76" fmla="*/ 256 w 1740"/>
              <a:gd name="T77" fmla="*/ 1484 h 1740"/>
              <a:gd name="T78" fmla="*/ 350 w 1740"/>
              <a:gd name="T79" fmla="*/ 1568 h 1740"/>
              <a:gd name="T80" fmla="*/ 456 w 1740"/>
              <a:gd name="T81" fmla="*/ 1636 h 1740"/>
              <a:gd name="T82" fmla="*/ 571 w 1740"/>
              <a:gd name="T83" fmla="*/ 1688 h 1740"/>
              <a:gd name="T84" fmla="*/ 695 w 1740"/>
              <a:gd name="T85" fmla="*/ 1722 h 1740"/>
              <a:gd name="T86" fmla="*/ 825 w 1740"/>
              <a:gd name="T87" fmla="*/ 1740 h 1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740" h="1740">
                <a:moveTo>
                  <a:pt x="869" y="1740"/>
                </a:moveTo>
                <a:lnTo>
                  <a:pt x="869" y="1740"/>
                </a:lnTo>
                <a:lnTo>
                  <a:pt x="915" y="1740"/>
                </a:lnTo>
                <a:lnTo>
                  <a:pt x="959" y="1736"/>
                </a:lnTo>
                <a:lnTo>
                  <a:pt x="1003" y="1730"/>
                </a:lnTo>
                <a:lnTo>
                  <a:pt x="1045" y="1722"/>
                </a:lnTo>
                <a:lnTo>
                  <a:pt x="1087" y="1712"/>
                </a:lnTo>
                <a:lnTo>
                  <a:pt x="1129" y="1702"/>
                </a:lnTo>
                <a:lnTo>
                  <a:pt x="1169" y="1688"/>
                </a:lnTo>
                <a:lnTo>
                  <a:pt x="1209" y="1672"/>
                </a:lnTo>
                <a:lnTo>
                  <a:pt x="1247" y="1654"/>
                </a:lnTo>
                <a:lnTo>
                  <a:pt x="1285" y="1636"/>
                </a:lnTo>
                <a:lnTo>
                  <a:pt x="1321" y="1614"/>
                </a:lnTo>
                <a:lnTo>
                  <a:pt x="1357" y="1592"/>
                </a:lnTo>
                <a:lnTo>
                  <a:pt x="1391" y="1568"/>
                </a:lnTo>
                <a:lnTo>
                  <a:pt x="1423" y="1542"/>
                </a:lnTo>
                <a:lnTo>
                  <a:pt x="1455" y="1514"/>
                </a:lnTo>
                <a:lnTo>
                  <a:pt x="1485" y="1484"/>
                </a:lnTo>
                <a:lnTo>
                  <a:pt x="1512" y="1454"/>
                </a:lnTo>
                <a:lnTo>
                  <a:pt x="1540" y="1424"/>
                </a:lnTo>
                <a:lnTo>
                  <a:pt x="1566" y="1390"/>
                </a:lnTo>
                <a:lnTo>
                  <a:pt x="1590" y="1356"/>
                </a:lnTo>
                <a:lnTo>
                  <a:pt x="1612" y="1320"/>
                </a:lnTo>
                <a:lnTo>
                  <a:pt x="1634" y="1284"/>
                </a:lnTo>
                <a:lnTo>
                  <a:pt x="1654" y="1246"/>
                </a:lnTo>
                <a:lnTo>
                  <a:pt x="1670" y="1208"/>
                </a:lnTo>
                <a:lnTo>
                  <a:pt x="1686" y="1168"/>
                </a:lnTo>
                <a:lnTo>
                  <a:pt x="1700" y="1129"/>
                </a:lnTo>
                <a:lnTo>
                  <a:pt x="1712" y="1087"/>
                </a:lnTo>
                <a:lnTo>
                  <a:pt x="1722" y="1045"/>
                </a:lnTo>
                <a:lnTo>
                  <a:pt x="1730" y="1003"/>
                </a:lnTo>
                <a:lnTo>
                  <a:pt x="1734" y="959"/>
                </a:lnTo>
                <a:lnTo>
                  <a:pt x="1738" y="915"/>
                </a:lnTo>
                <a:lnTo>
                  <a:pt x="1740" y="871"/>
                </a:lnTo>
                <a:lnTo>
                  <a:pt x="1740" y="871"/>
                </a:lnTo>
                <a:lnTo>
                  <a:pt x="1738" y="825"/>
                </a:lnTo>
                <a:lnTo>
                  <a:pt x="1734" y="781"/>
                </a:lnTo>
                <a:lnTo>
                  <a:pt x="1730" y="739"/>
                </a:lnTo>
                <a:lnTo>
                  <a:pt x="1722" y="695"/>
                </a:lnTo>
                <a:lnTo>
                  <a:pt x="1712" y="653"/>
                </a:lnTo>
                <a:lnTo>
                  <a:pt x="1700" y="611"/>
                </a:lnTo>
                <a:lnTo>
                  <a:pt x="1686" y="571"/>
                </a:lnTo>
                <a:lnTo>
                  <a:pt x="1670" y="531"/>
                </a:lnTo>
                <a:lnTo>
                  <a:pt x="1654" y="493"/>
                </a:lnTo>
                <a:lnTo>
                  <a:pt x="1634" y="455"/>
                </a:lnTo>
                <a:lnTo>
                  <a:pt x="1612" y="419"/>
                </a:lnTo>
                <a:lnTo>
                  <a:pt x="1590" y="385"/>
                </a:lnTo>
                <a:lnTo>
                  <a:pt x="1566" y="349"/>
                </a:lnTo>
                <a:lnTo>
                  <a:pt x="1540" y="317"/>
                </a:lnTo>
                <a:lnTo>
                  <a:pt x="1512" y="285"/>
                </a:lnTo>
                <a:lnTo>
                  <a:pt x="1485" y="255"/>
                </a:lnTo>
                <a:lnTo>
                  <a:pt x="1455" y="227"/>
                </a:lnTo>
                <a:lnTo>
                  <a:pt x="1423" y="199"/>
                </a:lnTo>
                <a:lnTo>
                  <a:pt x="1391" y="174"/>
                </a:lnTo>
                <a:lnTo>
                  <a:pt x="1357" y="150"/>
                </a:lnTo>
                <a:lnTo>
                  <a:pt x="1321" y="128"/>
                </a:lnTo>
                <a:lnTo>
                  <a:pt x="1285" y="106"/>
                </a:lnTo>
                <a:lnTo>
                  <a:pt x="1247" y="86"/>
                </a:lnTo>
                <a:lnTo>
                  <a:pt x="1209" y="70"/>
                </a:lnTo>
                <a:lnTo>
                  <a:pt x="1169" y="54"/>
                </a:lnTo>
                <a:lnTo>
                  <a:pt x="1129" y="40"/>
                </a:lnTo>
                <a:lnTo>
                  <a:pt x="1087" y="28"/>
                </a:lnTo>
                <a:lnTo>
                  <a:pt x="1045" y="18"/>
                </a:lnTo>
                <a:lnTo>
                  <a:pt x="1003" y="12"/>
                </a:lnTo>
                <a:lnTo>
                  <a:pt x="959" y="6"/>
                </a:lnTo>
                <a:lnTo>
                  <a:pt x="915" y="2"/>
                </a:lnTo>
                <a:lnTo>
                  <a:pt x="869" y="0"/>
                </a:lnTo>
                <a:lnTo>
                  <a:pt x="869" y="0"/>
                </a:lnTo>
                <a:lnTo>
                  <a:pt x="825" y="2"/>
                </a:lnTo>
                <a:lnTo>
                  <a:pt x="781" y="6"/>
                </a:lnTo>
                <a:lnTo>
                  <a:pt x="737" y="12"/>
                </a:lnTo>
                <a:lnTo>
                  <a:pt x="695" y="18"/>
                </a:lnTo>
                <a:lnTo>
                  <a:pt x="653" y="28"/>
                </a:lnTo>
                <a:lnTo>
                  <a:pt x="611" y="40"/>
                </a:lnTo>
                <a:lnTo>
                  <a:pt x="571" y="54"/>
                </a:lnTo>
                <a:lnTo>
                  <a:pt x="532" y="70"/>
                </a:lnTo>
                <a:lnTo>
                  <a:pt x="494" y="86"/>
                </a:lnTo>
                <a:lnTo>
                  <a:pt x="456" y="106"/>
                </a:lnTo>
                <a:lnTo>
                  <a:pt x="420" y="128"/>
                </a:lnTo>
                <a:lnTo>
                  <a:pt x="384" y="150"/>
                </a:lnTo>
                <a:lnTo>
                  <a:pt x="350" y="174"/>
                </a:lnTo>
                <a:lnTo>
                  <a:pt x="318" y="199"/>
                </a:lnTo>
                <a:lnTo>
                  <a:pt x="286" y="227"/>
                </a:lnTo>
                <a:lnTo>
                  <a:pt x="256" y="255"/>
                </a:lnTo>
                <a:lnTo>
                  <a:pt x="226" y="285"/>
                </a:lnTo>
                <a:lnTo>
                  <a:pt x="198" y="317"/>
                </a:lnTo>
                <a:lnTo>
                  <a:pt x="174" y="349"/>
                </a:lnTo>
                <a:lnTo>
                  <a:pt x="148" y="385"/>
                </a:lnTo>
                <a:lnTo>
                  <a:pt x="126" y="419"/>
                </a:lnTo>
                <a:lnTo>
                  <a:pt x="106" y="455"/>
                </a:lnTo>
                <a:lnTo>
                  <a:pt x="86" y="493"/>
                </a:lnTo>
                <a:lnTo>
                  <a:pt x="68" y="531"/>
                </a:lnTo>
                <a:lnTo>
                  <a:pt x="52" y="571"/>
                </a:lnTo>
                <a:lnTo>
                  <a:pt x="40" y="611"/>
                </a:lnTo>
                <a:lnTo>
                  <a:pt x="28" y="653"/>
                </a:lnTo>
                <a:lnTo>
                  <a:pt x="18" y="695"/>
                </a:lnTo>
                <a:lnTo>
                  <a:pt x="10" y="739"/>
                </a:lnTo>
                <a:lnTo>
                  <a:pt x="4" y="781"/>
                </a:lnTo>
                <a:lnTo>
                  <a:pt x="2" y="825"/>
                </a:lnTo>
                <a:lnTo>
                  <a:pt x="0" y="871"/>
                </a:lnTo>
                <a:lnTo>
                  <a:pt x="0" y="871"/>
                </a:lnTo>
                <a:lnTo>
                  <a:pt x="2" y="915"/>
                </a:lnTo>
                <a:lnTo>
                  <a:pt x="4" y="959"/>
                </a:lnTo>
                <a:lnTo>
                  <a:pt x="10" y="1003"/>
                </a:lnTo>
                <a:lnTo>
                  <a:pt x="18" y="1045"/>
                </a:lnTo>
                <a:lnTo>
                  <a:pt x="28" y="1087"/>
                </a:lnTo>
                <a:lnTo>
                  <a:pt x="40" y="1129"/>
                </a:lnTo>
                <a:lnTo>
                  <a:pt x="52" y="1168"/>
                </a:lnTo>
                <a:lnTo>
                  <a:pt x="68" y="1208"/>
                </a:lnTo>
                <a:lnTo>
                  <a:pt x="86" y="1246"/>
                </a:lnTo>
                <a:lnTo>
                  <a:pt x="106" y="1284"/>
                </a:lnTo>
                <a:lnTo>
                  <a:pt x="126" y="1320"/>
                </a:lnTo>
                <a:lnTo>
                  <a:pt x="148" y="1356"/>
                </a:lnTo>
                <a:lnTo>
                  <a:pt x="174" y="1390"/>
                </a:lnTo>
                <a:lnTo>
                  <a:pt x="198" y="1424"/>
                </a:lnTo>
                <a:lnTo>
                  <a:pt x="226" y="1454"/>
                </a:lnTo>
                <a:lnTo>
                  <a:pt x="256" y="1484"/>
                </a:lnTo>
                <a:lnTo>
                  <a:pt x="286" y="1514"/>
                </a:lnTo>
                <a:lnTo>
                  <a:pt x="318" y="1542"/>
                </a:lnTo>
                <a:lnTo>
                  <a:pt x="350" y="1568"/>
                </a:lnTo>
                <a:lnTo>
                  <a:pt x="384" y="1592"/>
                </a:lnTo>
                <a:lnTo>
                  <a:pt x="420" y="1614"/>
                </a:lnTo>
                <a:lnTo>
                  <a:pt x="456" y="1636"/>
                </a:lnTo>
                <a:lnTo>
                  <a:pt x="494" y="1654"/>
                </a:lnTo>
                <a:lnTo>
                  <a:pt x="532" y="1672"/>
                </a:lnTo>
                <a:lnTo>
                  <a:pt x="571" y="1688"/>
                </a:lnTo>
                <a:lnTo>
                  <a:pt x="611" y="1702"/>
                </a:lnTo>
                <a:lnTo>
                  <a:pt x="653" y="1712"/>
                </a:lnTo>
                <a:lnTo>
                  <a:pt x="695" y="1722"/>
                </a:lnTo>
                <a:lnTo>
                  <a:pt x="737" y="1730"/>
                </a:lnTo>
                <a:lnTo>
                  <a:pt x="781" y="1736"/>
                </a:lnTo>
                <a:lnTo>
                  <a:pt x="825" y="1740"/>
                </a:lnTo>
                <a:lnTo>
                  <a:pt x="869" y="1740"/>
                </a:lnTo>
                <a:close/>
              </a:path>
            </a:pathLst>
          </a:custGeom>
          <a:solidFill>
            <a:srgbClr val="1C37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3000"/>
          </a:p>
        </p:txBody>
      </p:sp>
      <p:sp>
        <p:nvSpPr>
          <p:cNvPr id="44" name="Freeform 22">
            <a:extLst>
              <a:ext uri="{FF2B5EF4-FFF2-40B4-BE49-F238E27FC236}">
                <a16:creationId xmlns:a16="http://schemas.microsoft.com/office/drawing/2014/main" id="{01E36153-7E54-42F4-BFFD-2B9253280BB5}"/>
              </a:ext>
            </a:extLst>
          </p:cNvPr>
          <p:cNvSpPr>
            <a:spLocks/>
          </p:cNvSpPr>
          <p:nvPr/>
        </p:nvSpPr>
        <p:spPr bwMode="auto">
          <a:xfrm>
            <a:off x="18334038" y="7900988"/>
            <a:ext cx="2762250" cy="2762250"/>
          </a:xfrm>
          <a:custGeom>
            <a:avLst/>
            <a:gdLst>
              <a:gd name="T0" fmla="*/ 915 w 1740"/>
              <a:gd name="T1" fmla="*/ 1740 h 1740"/>
              <a:gd name="T2" fmla="*/ 1045 w 1740"/>
              <a:gd name="T3" fmla="*/ 1722 h 1740"/>
              <a:gd name="T4" fmla="*/ 1169 w 1740"/>
              <a:gd name="T5" fmla="*/ 1688 h 1740"/>
              <a:gd name="T6" fmla="*/ 1285 w 1740"/>
              <a:gd name="T7" fmla="*/ 1636 h 1740"/>
              <a:gd name="T8" fmla="*/ 1391 w 1740"/>
              <a:gd name="T9" fmla="*/ 1568 h 1740"/>
              <a:gd name="T10" fmla="*/ 1485 w 1740"/>
              <a:gd name="T11" fmla="*/ 1484 h 1740"/>
              <a:gd name="T12" fmla="*/ 1566 w 1740"/>
              <a:gd name="T13" fmla="*/ 1390 h 1740"/>
              <a:gd name="T14" fmla="*/ 1634 w 1740"/>
              <a:gd name="T15" fmla="*/ 1284 h 1740"/>
              <a:gd name="T16" fmla="*/ 1686 w 1740"/>
              <a:gd name="T17" fmla="*/ 1168 h 1740"/>
              <a:gd name="T18" fmla="*/ 1722 w 1740"/>
              <a:gd name="T19" fmla="*/ 1045 h 1740"/>
              <a:gd name="T20" fmla="*/ 1738 w 1740"/>
              <a:gd name="T21" fmla="*/ 915 h 1740"/>
              <a:gd name="T22" fmla="*/ 1738 w 1740"/>
              <a:gd name="T23" fmla="*/ 825 h 1740"/>
              <a:gd name="T24" fmla="*/ 1722 w 1740"/>
              <a:gd name="T25" fmla="*/ 695 h 1740"/>
              <a:gd name="T26" fmla="*/ 1686 w 1740"/>
              <a:gd name="T27" fmla="*/ 571 h 1740"/>
              <a:gd name="T28" fmla="*/ 1634 w 1740"/>
              <a:gd name="T29" fmla="*/ 455 h 1740"/>
              <a:gd name="T30" fmla="*/ 1566 w 1740"/>
              <a:gd name="T31" fmla="*/ 349 h 1740"/>
              <a:gd name="T32" fmla="*/ 1485 w 1740"/>
              <a:gd name="T33" fmla="*/ 255 h 1740"/>
              <a:gd name="T34" fmla="*/ 1391 w 1740"/>
              <a:gd name="T35" fmla="*/ 174 h 1740"/>
              <a:gd name="T36" fmla="*/ 1285 w 1740"/>
              <a:gd name="T37" fmla="*/ 106 h 1740"/>
              <a:gd name="T38" fmla="*/ 1169 w 1740"/>
              <a:gd name="T39" fmla="*/ 54 h 1740"/>
              <a:gd name="T40" fmla="*/ 1045 w 1740"/>
              <a:gd name="T41" fmla="*/ 18 h 1740"/>
              <a:gd name="T42" fmla="*/ 915 w 1740"/>
              <a:gd name="T43" fmla="*/ 2 h 1740"/>
              <a:gd name="T44" fmla="*/ 825 w 1740"/>
              <a:gd name="T45" fmla="*/ 2 h 1740"/>
              <a:gd name="T46" fmla="*/ 695 w 1740"/>
              <a:gd name="T47" fmla="*/ 18 h 1740"/>
              <a:gd name="T48" fmla="*/ 571 w 1740"/>
              <a:gd name="T49" fmla="*/ 54 h 1740"/>
              <a:gd name="T50" fmla="*/ 456 w 1740"/>
              <a:gd name="T51" fmla="*/ 106 h 1740"/>
              <a:gd name="T52" fmla="*/ 350 w 1740"/>
              <a:gd name="T53" fmla="*/ 174 h 1740"/>
              <a:gd name="T54" fmla="*/ 256 w 1740"/>
              <a:gd name="T55" fmla="*/ 255 h 1740"/>
              <a:gd name="T56" fmla="*/ 174 w 1740"/>
              <a:gd name="T57" fmla="*/ 349 h 1740"/>
              <a:gd name="T58" fmla="*/ 106 w 1740"/>
              <a:gd name="T59" fmla="*/ 455 h 1740"/>
              <a:gd name="T60" fmla="*/ 52 w 1740"/>
              <a:gd name="T61" fmla="*/ 571 h 1740"/>
              <a:gd name="T62" fmla="*/ 18 w 1740"/>
              <a:gd name="T63" fmla="*/ 695 h 1740"/>
              <a:gd name="T64" fmla="*/ 2 w 1740"/>
              <a:gd name="T65" fmla="*/ 825 h 1740"/>
              <a:gd name="T66" fmla="*/ 2 w 1740"/>
              <a:gd name="T67" fmla="*/ 915 h 1740"/>
              <a:gd name="T68" fmla="*/ 18 w 1740"/>
              <a:gd name="T69" fmla="*/ 1045 h 1740"/>
              <a:gd name="T70" fmla="*/ 52 w 1740"/>
              <a:gd name="T71" fmla="*/ 1168 h 1740"/>
              <a:gd name="T72" fmla="*/ 106 w 1740"/>
              <a:gd name="T73" fmla="*/ 1284 h 1740"/>
              <a:gd name="T74" fmla="*/ 174 w 1740"/>
              <a:gd name="T75" fmla="*/ 1390 h 1740"/>
              <a:gd name="T76" fmla="*/ 256 w 1740"/>
              <a:gd name="T77" fmla="*/ 1484 h 1740"/>
              <a:gd name="T78" fmla="*/ 350 w 1740"/>
              <a:gd name="T79" fmla="*/ 1568 h 1740"/>
              <a:gd name="T80" fmla="*/ 456 w 1740"/>
              <a:gd name="T81" fmla="*/ 1636 h 1740"/>
              <a:gd name="T82" fmla="*/ 571 w 1740"/>
              <a:gd name="T83" fmla="*/ 1688 h 1740"/>
              <a:gd name="T84" fmla="*/ 695 w 1740"/>
              <a:gd name="T85" fmla="*/ 1722 h 1740"/>
              <a:gd name="T86" fmla="*/ 825 w 1740"/>
              <a:gd name="T87" fmla="*/ 1740 h 1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740" h="1740">
                <a:moveTo>
                  <a:pt x="869" y="1740"/>
                </a:moveTo>
                <a:lnTo>
                  <a:pt x="869" y="1740"/>
                </a:lnTo>
                <a:lnTo>
                  <a:pt x="915" y="1740"/>
                </a:lnTo>
                <a:lnTo>
                  <a:pt x="959" y="1736"/>
                </a:lnTo>
                <a:lnTo>
                  <a:pt x="1003" y="1730"/>
                </a:lnTo>
                <a:lnTo>
                  <a:pt x="1045" y="1722"/>
                </a:lnTo>
                <a:lnTo>
                  <a:pt x="1087" y="1712"/>
                </a:lnTo>
                <a:lnTo>
                  <a:pt x="1129" y="1702"/>
                </a:lnTo>
                <a:lnTo>
                  <a:pt x="1169" y="1688"/>
                </a:lnTo>
                <a:lnTo>
                  <a:pt x="1209" y="1672"/>
                </a:lnTo>
                <a:lnTo>
                  <a:pt x="1247" y="1654"/>
                </a:lnTo>
                <a:lnTo>
                  <a:pt x="1285" y="1636"/>
                </a:lnTo>
                <a:lnTo>
                  <a:pt x="1321" y="1614"/>
                </a:lnTo>
                <a:lnTo>
                  <a:pt x="1357" y="1592"/>
                </a:lnTo>
                <a:lnTo>
                  <a:pt x="1391" y="1568"/>
                </a:lnTo>
                <a:lnTo>
                  <a:pt x="1423" y="1542"/>
                </a:lnTo>
                <a:lnTo>
                  <a:pt x="1455" y="1514"/>
                </a:lnTo>
                <a:lnTo>
                  <a:pt x="1485" y="1484"/>
                </a:lnTo>
                <a:lnTo>
                  <a:pt x="1512" y="1454"/>
                </a:lnTo>
                <a:lnTo>
                  <a:pt x="1540" y="1424"/>
                </a:lnTo>
                <a:lnTo>
                  <a:pt x="1566" y="1390"/>
                </a:lnTo>
                <a:lnTo>
                  <a:pt x="1590" y="1356"/>
                </a:lnTo>
                <a:lnTo>
                  <a:pt x="1612" y="1320"/>
                </a:lnTo>
                <a:lnTo>
                  <a:pt x="1634" y="1284"/>
                </a:lnTo>
                <a:lnTo>
                  <a:pt x="1654" y="1246"/>
                </a:lnTo>
                <a:lnTo>
                  <a:pt x="1670" y="1208"/>
                </a:lnTo>
                <a:lnTo>
                  <a:pt x="1686" y="1168"/>
                </a:lnTo>
                <a:lnTo>
                  <a:pt x="1700" y="1129"/>
                </a:lnTo>
                <a:lnTo>
                  <a:pt x="1712" y="1087"/>
                </a:lnTo>
                <a:lnTo>
                  <a:pt x="1722" y="1045"/>
                </a:lnTo>
                <a:lnTo>
                  <a:pt x="1730" y="1003"/>
                </a:lnTo>
                <a:lnTo>
                  <a:pt x="1734" y="959"/>
                </a:lnTo>
                <a:lnTo>
                  <a:pt x="1738" y="915"/>
                </a:lnTo>
                <a:lnTo>
                  <a:pt x="1740" y="871"/>
                </a:lnTo>
                <a:lnTo>
                  <a:pt x="1740" y="871"/>
                </a:lnTo>
                <a:lnTo>
                  <a:pt x="1738" y="825"/>
                </a:lnTo>
                <a:lnTo>
                  <a:pt x="1734" y="781"/>
                </a:lnTo>
                <a:lnTo>
                  <a:pt x="1730" y="739"/>
                </a:lnTo>
                <a:lnTo>
                  <a:pt x="1722" y="695"/>
                </a:lnTo>
                <a:lnTo>
                  <a:pt x="1712" y="653"/>
                </a:lnTo>
                <a:lnTo>
                  <a:pt x="1700" y="611"/>
                </a:lnTo>
                <a:lnTo>
                  <a:pt x="1686" y="571"/>
                </a:lnTo>
                <a:lnTo>
                  <a:pt x="1670" y="531"/>
                </a:lnTo>
                <a:lnTo>
                  <a:pt x="1654" y="493"/>
                </a:lnTo>
                <a:lnTo>
                  <a:pt x="1634" y="455"/>
                </a:lnTo>
                <a:lnTo>
                  <a:pt x="1612" y="419"/>
                </a:lnTo>
                <a:lnTo>
                  <a:pt x="1590" y="385"/>
                </a:lnTo>
                <a:lnTo>
                  <a:pt x="1566" y="349"/>
                </a:lnTo>
                <a:lnTo>
                  <a:pt x="1540" y="317"/>
                </a:lnTo>
                <a:lnTo>
                  <a:pt x="1512" y="285"/>
                </a:lnTo>
                <a:lnTo>
                  <a:pt x="1485" y="255"/>
                </a:lnTo>
                <a:lnTo>
                  <a:pt x="1455" y="227"/>
                </a:lnTo>
                <a:lnTo>
                  <a:pt x="1423" y="199"/>
                </a:lnTo>
                <a:lnTo>
                  <a:pt x="1391" y="174"/>
                </a:lnTo>
                <a:lnTo>
                  <a:pt x="1357" y="150"/>
                </a:lnTo>
                <a:lnTo>
                  <a:pt x="1321" y="128"/>
                </a:lnTo>
                <a:lnTo>
                  <a:pt x="1285" y="106"/>
                </a:lnTo>
                <a:lnTo>
                  <a:pt x="1247" y="86"/>
                </a:lnTo>
                <a:lnTo>
                  <a:pt x="1209" y="70"/>
                </a:lnTo>
                <a:lnTo>
                  <a:pt x="1169" y="54"/>
                </a:lnTo>
                <a:lnTo>
                  <a:pt x="1129" y="40"/>
                </a:lnTo>
                <a:lnTo>
                  <a:pt x="1087" y="28"/>
                </a:lnTo>
                <a:lnTo>
                  <a:pt x="1045" y="18"/>
                </a:lnTo>
                <a:lnTo>
                  <a:pt x="1003" y="12"/>
                </a:lnTo>
                <a:lnTo>
                  <a:pt x="959" y="6"/>
                </a:lnTo>
                <a:lnTo>
                  <a:pt x="915" y="2"/>
                </a:lnTo>
                <a:lnTo>
                  <a:pt x="869" y="0"/>
                </a:lnTo>
                <a:lnTo>
                  <a:pt x="869" y="0"/>
                </a:lnTo>
                <a:lnTo>
                  <a:pt x="825" y="2"/>
                </a:lnTo>
                <a:lnTo>
                  <a:pt x="781" y="6"/>
                </a:lnTo>
                <a:lnTo>
                  <a:pt x="737" y="12"/>
                </a:lnTo>
                <a:lnTo>
                  <a:pt x="695" y="18"/>
                </a:lnTo>
                <a:lnTo>
                  <a:pt x="653" y="28"/>
                </a:lnTo>
                <a:lnTo>
                  <a:pt x="611" y="40"/>
                </a:lnTo>
                <a:lnTo>
                  <a:pt x="571" y="54"/>
                </a:lnTo>
                <a:lnTo>
                  <a:pt x="532" y="70"/>
                </a:lnTo>
                <a:lnTo>
                  <a:pt x="494" y="86"/>
                </a:lnTo>
                <a:lnTo>
                  <a:pt x="456" y="106"/>
                </a:lnTo>
                <a:lnTo>
                  <a:pt x="420" y="128"/>
                </a:lnTo>
                <a:lnTo>
                  <a:pt x="384" y="150"/>
                </a:lnTo>
                <a:lnTo>
                  <a:pt x="350" y="174"/>
                </a:lnTo>
                <a:lnTo>
                  <a:pt x="318" y="199"/>
                </a:lnTo>
                <a:lnTo>
                  <a:pt x="286" y="227"/>
                </a:lnTo>
                <a:lnTo>
                  <a:pt x="256" y="255"/>
                </a:lnTo>
                <a:lnTo>
                  <a:pt x="226" y="285"/>
                </a:lnTo>
                <a:lnTo>
                  <a:pt x="198" y="317"/>
                </a:lnTo>
                <a:lnTo>
                  <a:pt x="174" y="349"/>
                </a:lnTo>
                <a:lnTo>
                  <a:pt x="148" y="385"/>
                </a:lnTo>
                <a:lnTo>
                  <a:pt x="126" y="419"/>
                </a:lnTo>
                <a:lnTo>
                  <a:pt x="106" y="455"/>
                </a:lnTo>
                <a:lnTo>
                  <a:pt x="86" y="493"/>
                </a:lnTo>
                <a:lnTo>
                  <a:pt x="68" y="531"/>
                </a:lnTo>
                <a:lnTo>
                  <a:pt x="52" y="571"/>
                </a:lnTo>
                <a:lnTo>
                  <a:pt x="40" y="611"/>
                </a:lnTo>
                <a:lnTo>
                  <a:pt x="28" y="653"/>
                </a:lnTo>
                <a:lnTo>
                  <a:pt x="18" y="695"/>
                </a:lnTo>
                <a:lnTo>
                  <a:pt x="10" y="739"/>
                </a:lnTo>
                <a:lnTo>
                  <a:pt x="4" y="781"/>
                </a:lnTo>
                <a:lnTo>
                  <a:pt x="2" y="825"/>
                </a:lnTo>
                <a:lnTo>
                  <a:pt x="0" y="871"/>
                </a:lnTo>
                <a:lnTo>
                  <a:pt x="0" y="871"/>
                </a:lnTo>
                <a:lnTo>
                  <a:pt x="2" y="915"/>
                </a:lnTo>
                <a:lnTo>
                  <a:pt x="4" y="959"/>
                </a:lnTo>
                <a:lnTo>
                  <a:pt x="10" y="1003"/>
                </a:lnTo>
                <a:lnTo>
                  <a:pt x="18" y="1045"/>
                </a:lnTo>
                <a:lnTo>
                  <a:pt x="28" y="1087"/>
                </a:lnTo>
                <a:lnTo>
                  <a:pt x="40" y="1129"/>
                </a:lnTo>
                <a:lnTo>
                  <a:pt x="52" y="1168"/>
                </a:lnTo>
                <a:lnTo>
                  <a:pt x="68" y="1208"/>
                </a:lnTo>
                <a:lnTo>
                  <a:pt x="86" y="1246"/>
                </a:lnTo>
                <a:lnTo>
                  <a:pt x="106" y="1284"/>
                </a:lnTo>
                <a:lnTo>
                  <a:pt x="126" y="1320"/>
                </a:lnTo>
                <a:lnTo>
                  <a:pt x="148" y="1356"/>
                </a:lnTo>
                <a:lnTo>
                  <a:pt x="174" y="1390"/>
                </a:lnTo>
                <a:lnTo>
                  <a:pt x="198" y="1424"/>
                </a:lnTo>
                <a:lnTo>
                  <a:pt x="226" y="1454"/>
                </a:lnTo>
                <a:lnTo>
                  <a:pt x="256" y="1484"/>
                </a:lnTo>
                <a:lnTo>
                  <a:pt x="286" y="1514"/>
                </a:lnTo>
                <a:lnTo>
                  <a:pt x="318" y="1542"/>
                </a:lnTo>
                <a:lnTo>
                  <a:pt x="350" y="1568"/>
                </a:lnTo>
                <a:lnTo>
                  <a:pt x="384" y="1592"/>
                </a:lnTo>
                <a:lnTo>
                  <a:pt x="420" y="1614"/>
                </a:lnTo>
                <a:lnTo>
                  <a:pt x="456" y="1636"/>
                </a:lnTo>
                <a:lnTo>
                  <a:pt x="494" y="1654"/>
                </a:lnTo>
                <a:lnTo>
                  <a:pt x="532" y="1672"/>
                </a:lnTo>
                <a:lnTo>
                  <a:pt x="571" y="1688"/>
                </a:lnTo>
                <a:lnTo>
                  <a:pt x="611" y="1702"/>
                </a:lnTo>
                <a:lnTo>
                  <a:pt x="653" y="1712"/>
                </a:lnTo>
                <a:lnTo>
                  <a:pt x="695" y="1722"/>
                </a:lnTo>
                <a:lnTo>
                  <a:pt x="737" y="1730"/>
                </a:lnTo>
                <a:lnTo>
                  <a:pt x="781" y="1736"/>
                </a:lnTo>
                <a:lnTo>
                  <a:pt x="825" y="1740"/>
                </a:lnTo>
                <a:lnTo>
                  <a:pt x="869" y="174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3000"/>
          </a:p>
        </p:txBody>
      </p:sp>
      <p:sp>
        <p:nvSpPr>
          <p:cNvPr id="45" name="Freeform 23">
            <a:extLst>
              <a:ext uri="{FF2B5EF4-FFF2-40B4-BE49-F238E27FC236}">
                <a16:creationId xmlns:a16="http://schemas.microsoft.com/office/drawing/2014/main" id="{D68B6FE5-442B-4F27-BC7E-4DACF579FE80}"/>
              </a:ext>
            </a:extLst>
          </p:cNvPr>
          <p:cNvSpPr>
            <a:spLocks/>
          </p:cNvSpPr>
          <p:nvPr/>
        </p:nvSpPr>
        <p:spPr bwMode="auto">
          <a:xfrm>
            <a:off x="13223875" y="7900988"/>
            <a:ext cx="2763837" cy="2762250"/>
          </a:xfrm>
          <a:custGeom>
            <a:avLst/>
            <a:gdLst>
              <a:gd name="T0" fmla="*/ 913 w 1741"/>
              <a:gd name="T1" fmla="*/ 1740 h 1740"/>
              <a:gd name="T2" fmla="*/ 1043 w 1741"/>
              <a:gd name="T3" fmla="*/ 1722 h 1740"/>
              <a:gd name="T4" fmla="*/ 1167 w 1741"/>
              <a:gd name="T5" fmla="*/ 1688 h 1740"/>
              <a:gd name="T6" fmla="*/ 1283 w 1741"/>
              <a:gd name="T7" fmla="*/ 1636 h 1740"/>
              <a:gd name="T8" fmla="*/ 1389 w 1741"/>
              <a:gd name="T9" fmla="*/ 1568 h 1740"/>
              <a:gd name="T10" fmla="*/ 1483 w 1741"/>
              <a:gd name="T11" fmla="*/ 1484 h 1740"/>
              <a:gd name="T12" fmla="*/ 1565 w 1741"/>
              <a:gd name="T13" fmla="*/ 1390 h 1740"/>
              <a:gd name="T14" fmla="*/ 1633 w 1741"/>
              <a:gd name="T15" fmla="*/ 1284 h 1740"/>
              <a:gd name="T16" fmla="*/ 1687 w 1741"/>
              <a:gd name="T17" fmla="*/ 1168 h 1740"/>
              <a:gd name="T18" fmla="*/ 1723 w 1741"/>
              <a:gd name="T19" fmla="*/ 1045 h 1740"/>
              <a:gd name="T20" fmla="*/ 1739 w 1741"/>
              <a:gd name="T21" fmla="*/ 915 h 1740"/>
              <a:gd name="T22" fmla="*/ 1739 w 1741"/>
              <a:gd name="T23" fmla="*/ 825 h 1740"/>
              <a:gd name="T24" fmla="*/ 1723 w 1741"/>
              <a:gd name="T25" fmla="*/ 695 h 1740"/>
              <a:gd name="T26" fmla="*/ 1687 w 1741"/>
              <a:gd name="T27" fmla="*/ 571 h 1740"/>
              <a:gd name="T28" fmla="*/ 1633 w 1741"/>
              <a:gd name="T29" fmla="*/ 455 h 1740"/>
              <a:gd name="T30" fmla="*/ 1565 w 1741"/>
              <a:gd name="T31" fmla="*/ 349 h 1740"/>
              <a:gd name="T32" fmla="*/ 1483 w 1741"/>
              <a:gd name="T33" fmla="*/ 255 h 1740"/>
              <a:gd name="T34" fmla="*/ 1389 w 1741"/>
              <a:gd name="T35" fmla="*/ 174 h 1740"/>
              <a:gd name="T36" fmla="*/ 1283 w 1741"/>
              <a:gd name="T37" fmla="*/ 106 h 1740"/>
              <a:gd name="T38" fmla="*/ 1167 w 1741"/>
              <a:gd name="T39" fmla="*/ 54 h 1740"/>
              <a:gd name="T40" fmla="*/ 1043 w 1741"/>
              <a:gd name="T41" fmla="*/ 18 h 1740"/>
              <a:gd name="T42" fmla="*/ 913 w 1741"/>
              <a:gd name="T43" fmla="*/ 2 h 1740"/>
              <a:gd name="T44" fmla="*/ 826 w 1741"/>
              <a:gd name="T45" fmla="*/ 2 h 1740"/>
              <a:gd name="T46" fmla="*/ 696 w 1741"/>
              <a:gd name="T47" fmla="*/ 18 h 1740"/>
              <a:gd name="T48" fmla="*/ 572 w 1741"/>
              <a:gd name="T49" fmla="*/ 54 h 1740"/>
              <a:gd name="T50" fmla="*/ 456 w 1741"/>
              <a:gd name="T51" fmla="*/ 106 h 1740"/>
              <a:gd name="T52" fmla="*/ 350 w 1741"/>
              <a:gd name="T53" fmla="*/ 174 h 1740"/>
              <a:gd name="T54" fmla="*/ 256 w 1741"/>
              <a:gd name="T55" fmla="*/ 255 h 1740"/>
              <a:gd name="T56" fmla="*/ 174 w 1741"/>
              <a:gd name="T57" fmla="*/ 349 h 1740"/>
              <a:gd name="T58" fmla="*/ 106 w 1741"/>
              <a:gd name="T59" fmla="*/ 455 h 1740"/>
              <a:gd name="T60" fmla="*/ 52 w 1741"/>
              <a:gd name="T61" fmla="*/ 571 h 1740"/>
              <a:gd name="T62" fmla="*/ 18 w 1741"/>
              <a:gd name="T63" fmla="*/ 695 h 1740"/>
              <a:gd name="T64" fmla="*/ 0 w 1741"/>
              <a:gd name="T65" fmla="*/ 825 h 1740"/>
              <a:gd name="T66" fmla="*/ 0 w 1741"/>
              <a:gd name="T67" fmla="*/ 915 h 1740"/>
              <a:gd name="T68" fmla="*/ 18 w 1741"/>
              <a:gd name="T69" fmla="*/ 1045 h 1740"/>
              <a:gd name="T70" fmla="*/ 52 w 1741"/>
              <a:gd name="T71" fmla="*/ 1168 h 1740"/>
              <a:gd name="T72" fmla="*/ 106 w 1741"/>
              <a:gd name="T73" fmla="*/ 1284 h 1740"/>
              <a:gd name="T74" fmla="*/ 174 w 1741"/>
              <a:gd name="T75" fmla="*/ 1390 h 1740"/>
              <a:gd name="T76" fmla="*/ 256 w 1741"/>
              <a:gd name="T77" fmla="*/ 1484 h 1740"/>
              <a:gd name="T78" fmla="*/ 350 w 1741"/>
              <a:gd name="T79" fmla="*/ 1568 h 1740"/>
              <a:gd name="T80" fmla="*/ 456 w 1741"/>
              <a:gd name="T81" fmla="*/ 1636 h 1740"/>
              <a:gd name="T82" fmla="*/ 572 w 1741"/>
              <a:gd name="T83" fmla="*/ 1688 h 1740"/>
              <a:gd name="T84" fmla="*/ 696 w 1741"/>
              <a:gd name="T85" fmla="*/ 1722 h 1740"/>
              <a:gd name="T86" fmla="*/ 826 w 1741"/>
              <a:gd name="T87" fmla="*/ 1740 h 1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741" h="1740">
                <a:moveTo>
                  <a:pt x="869" y="1740"/>
                </a:moveTo>
                <a:lnTo>
                  <a:pt x="869" y="1740"/>
                </a:lnTo>
                <a:lnTo>
                  <a:pt x="913" y="1740"/>
                </a:lnTo>
                <a:lnTo>
                  <a:pt x="957" y="1736"/>
                </a:lnTo>
                <a:lnTo>
                  <a:pt x="1001" y="1730"/>
                </a:lnTo>
                <a:lnTo>
                  <a:pt x="1043" y="1722"/>
                </a:lnTo>
                <a:lnTo>
                  <a:pt x="1085" y="1712"/>
                </a:lnTo>
                <a:lnTo>
                  <a:pt x="1127" y="1702"/>
                </a:lnTo>
                <a:lnTo>
                  <a:pt x="1167" y="1688"/>
                </a:lnTo>
                <a:lnTo>
                  <a:pt x="1207" y="1672"/>
                </a:lnTo>
                <a:lnTo>
                  <a:pt x="1245" y="1654"/>
                </a:lnTo>
                <a:lnTo>
                  <a:pt x="1283" y="1636"/>
                </a:lnTo>
                <a:lnTo>
                  <a:pt x="1319" y="1614"/>
                </a:lnTo>
                <a:lnTo>
                  <a:pt x="1353" y="1592"/>
                </a:lnTo>
                <a:lnTo>
                  <a:pt x="1389" y="1568"/>
                </a:lnTo>
                <a:lnTo>
                  <a:pt x="1421" y="1542"/>
                </a:lnTo>
                <a:lnTo>
                  <a:pt x="1453" y="1514"/>
                </a:lnTo>
                <a:lnTo>
                  <a:pt x="1483" y="1484"/>
                </a:lnTo>
                <a:lnTo>
                  <a:pt x="1513" y="1454"/>
                </a:lnTo>
                <a:lnTo>
                  <a:pt x="1539" y="1424"/>
                </a:lnTo>
                <a:lnTo>
                  <a:pt x="1565" y="1390"/>
                </a:lnTo>
                <a:lnTo>
                  <a:pt x="1591" y="1356"/>
                </a:lnTo>
                <a:lnTo>
                  <a:pt x="1613" y="1320"/>
                </a:lnTo>
                <a:lnTo>
                  <a:pt x="1633" y="1284"/>
                </a:lnTo>
                <a:lnTo>
                  <a:pt x="1653" y="1246"/>
                </a:lnTo>
                <a:lnTo>
                  <a:pt x="1671" y="1208"/>
                </a:lnTo>
                <a:lnTo>
                  <a:pt x="1687" y="1168"/>
                </a:lnTo>
                <a:lnTo>
                  <a:pt x="1701" y="1129"/>
                </a:lnTo>
                <a:lnTo>
                  <a:pt x="1713" y="1087"/>
                </a:lnTo>
                <a:lnTo>
                  <a:pt x="1723" y="1045"/>
                </a:lnTo>
                <a:lnTo>
                  <a:pt x="1729" y="1003"/>
                </a:lnTo>
                <a:lnTo>
                  <a:pt x="1735" y="959"/>
                </a:lnTo>
                <a:lnTo>
                  <a:pt x="1739" y="915"/>
                </a:lnTo>
                <a:lnTo>
                  <a:pt x="1741" y="871"/>
                </a:lnTo>
                <a:lnTo>
                  <a:pt x="1741" y="871"/>
                </a:lnTo>
                <a:lnTo>
                  <a:pt x="1739" y="825"/>
                </a:lnTo>
                <a:lnTo>
                  <a:pt x="1735" y="781"/>
                </a:lnTo>
                <a:lnTo>
                  <a:pt x="1729" y="739"/>
                </a:lnTo>
                <a:lnTo>
                  <a:pt x="1723" y="695"/>
                </a:lnTo>
                <a:lnTo>
                  <a:pt x="1713" y="653"/>
                </a:lnTo>
                <a:lnTo>
                  <a:pt x="1701" y="611"/>
                </a:lnTo>
                <a:lnTo>
                  <a:pt x="1687" y="571"/>
                </a:lnTo>
                <a:lnTo>
                  <a:pt x="1671" y="531"/>
                </a:lnTo>
                <a:lnTo>
                  <a:pt x="1653" y="493"/>
                </a:lnTo>
                <a:lnTo>
                  <a:pt x="1633" y="455"/>
                </a:lnTo>
                <a:lnTo>
                  <a:pt x="1613" y="419"/>
                </a:lnTo>
                <a:lnTo>
                  <a:pt x="1591" y="385"/>
                </a:lnTo>
                <a:lnTo>
                  <a:pt x="1565" y="349"/>
                </a:lnTo>
                <a:lnTo>
                  <a:pt x="1539" y="317"/>
                </a:lnTo>
                <a:lnTo>
                  <a:pt x="1513" y="285"/>
                </a:lnTo>
                <a:lnTo>
                  <a:pt x="1483" y="255"/>
                </a:lnTo>
                <a:lnTo>
                  <a:pt x="1453" y="227"/>
                </a:lnTo>
                <a:lnTo>
                  <a:pt x="1421" y="199"/>
                </a:lnTo>
                <a:lnTo>
                  <a:pt x="1389" y="174"/>
                </a:lnTo>
                <a:lnTo>
                  <a:pt x="1353" y="150"/>
                </a:lnTo>
                <a:lnTo>
                  <a:pt x="1319" y="128"/>
                </a:lnTo>
                <a:lnTo>
                  <a:pt x="1283" y="106"/>
                </a:lnTo>
                <a:lnTo>
                  <a:pt x="1245" y="86"/>
                </a:lnTo>
                <a:lnTo>
                  <a:pt x="1207" y="70"/>
                </a:lnTo>
                <a:lnTo>
                  <a:pt x="1167" y="54"/>
                </a:lnTo>
                <a:lnTo>
                  <a:pt x="1127" y="40"/>
                </a:lnTo>
                <a:lnTo>
                  <a:pt x="1085" y="28"/>
                </a:lnTo>
                <a:lnTo>
                  <a:pt x="1043" y="18"/>
                </a:lnTo>
                <a:lnTo>
                  <a:pt x="1001" y="12"/>
                </a:lnTo>
                <a:lnTo>
                  <a:pt x="957" y="6"/>
                </a:lnTo>
                <a:lnTo>
                  <a:pt x="913" y="2"/>
                </a:lnTo>
                <a:lnTo>
                  <a:pt x="869" y="0"/>
                </a:lnTo>
                <a:lnTo>
                  <a:pt x="869" y="0"/>
                </a:lnTo>
                <a:lnTo>
                  <a:pt x="826" y="2"/>
                </a:lnTo>
                <a:lnTo>
                  <a:pt x="782" y="6"/>
                </a:lnTo>
                <a:lnTo>
                  <a:pt x="738" y="12"/>
                </a:lnTo>
                <a:lnTo>
                  <a:pt x="696" y="18"/>
                </a:lnTo>
                <a:lnTo>
                  <a:pt x="654" y="28"/>
                </a:lnTo>
                <a:lnTo>
                  <a:pt x="612" y="40"/>
                </a:lnTo>
                <a:lnTo>
                  <a:pt x="572" y="54"/>
                </a:lnTo>
                <a:lnTo>
                  <a:pt x="532" y="70"/>
                </a:lnTo>
                <a:lnTo>
                  <a:pt x="494" y="86"/>
                </a:lnTo>
                <a:lnTo>
                  <a:pt x="456" y="106"/>
                </a:lnTo>
                <a:lnTo>
                  <a:pt x="420" y="128"/>
                </a:lnTo>
                <a:lnTo>
                  <a:pt x="384" y="150"/>
                </a:lnTo>
                <a:lnTo>
                  <a:pt x="350" y="174"/>
                </a:lnTo>
                <a:lnTo>
                  <a:pt x="316" y="199"/>
                </a:lnTo>
                <a:lnTo>
                  <a:pt x="286" y="227"/>
                </a:lnTo>
                <a:lnTo>
                  <a:pt x="256" y="255"/>
                </a:lnTo>
                <a:lnTo>
                  <a:pt x="226" y="285"/>
                </a:lnTo>
                <a:lnTo>
                  <a:pt x="198" y="317"/>
                </a:lnTo>
                <a:lnTo>
                  <a:pt x="174" y="349"/>
                </a:lnTo>
                <a:lnTo>
                  <a:pt x="148" y="385"/>
                </a:lnTo>
                <a:lnTo>
                  <a:pt x="126" y="419"/>
                </a:lnTo>
                <a:lnTo>
                  <a:pt x="106" y="455"/>
                </a:lnTo>
                <a:lnTo>
                  <a:pt x="86" y="493"/>
                </a:lnTo>
                <a:lnTo>
                  <a:pt x="68" y="531"/>
                </a:lnTo>
                <a:lnTo>
                  <a:pt x="52" y="571"/>
                </a:lnTo>
                <a:lnTo>
                  <a:pt x="40" y="611"/>
                </a:lnTo>
                <a:lnTo>
                  <a:pt x="28" y="653"/>
                </a:lnTo>
                <a:lnTo>
                  <a:pt x="18" y="695"/>
                </a:lnTo>
                <a:lnTo>
                  <a:pt x="10" y="739"/>
                </a:lnTo>
                <a:lnTo>
                  <a:pt x="4" y="781"/>
                </a:lnTo>
                <a:lnTo>
                  <a:pt x="0" y="825"/>
                </a:lnTo>
                <a:lnTo>
                  <a:pt x="0" y="871"/>
                </a:lnTo>
                <a:lnTo>
                  <a:pt x="0" y="871"/>
                </a:lnTo>
                <a:lnTo>
                  <a:pt x="0" y="915"/>
                </a:lnTo>
                <a:lnTo>
                  <a:pt x="4" y="959"/>
                </a:lnTo>
                <a:lnTo>
                  <a:pt x="10" y="1003"/>
                </a:lnTo>
                <a:lnTo>
                  <a:pt x="18" y="1045"/>
                </a:lnTo>
                <a:lnTo>
                  <a:pt x="28" y="1087"/>
                </a:lnTo>
                <a:lnTo>
                  <a:pt x="40" y="1129"/>
                </a:lnTo>
                <a:lnTo>
                  <a:pt x="52" y="1168"/>
                </a:lnTo>
                <a:lnTo>
                  <a:pt x="68" y="1208"/>
                </a:lnTo>
                <a:lnTo>
                  <a:pt x="86" y="1246"/>
                </a:lnTo>
                <a:lnTo>
                  <a:pt x="106" y="1284"/>
                </a:lnTo>
                <a:lnTo>
                  <a:pt x="126" y="1320"/>
                </a:lnTo>
                <a:lnTo>
                  <a:pt x="148" y="1356"/>
                </a:lnTo>
                <a:lnTo>
                  <a:pt x="174" y="1390"/>
                </a:lnTo>
                <a:lnTo>
                  <a:pt x="198" y="1424"/>
                </a:lnTo>
                <a:lnTo>
                  <a:pt x="226" y="1454"/>
                </a:lnTo>
                <a:lnTo>
                  <a:pt x="256" y="1484"/>
                </a:lnTo>
                <a:lnTo>
                  <a:pt x="286" y="1514"/>
                </a:lnTo>
                <a:lnTo>
                  <a:pt x="316" y="1542"/>
                </a:lnTo>
                <a:lnTo>
                  <a:pt x="350" y="1568"/>
                </a:lnTo>
                <a:lnTo>
                  <a:pt x="384" y="1592"/>
                </a:lnTo>
                <a:lnTo>
                  <a:pt x="420" y="1614"/>
                </a:lnTo>
                <a:lnTo>
                  <a:pt x="456" y="1636"/>
                </a:lnTo>
                <a:lnTo>
                  <a:pt x="494" y="1654"/>
                </a:lnTo>
                <a:lnTo>
                  <a:pt x="532" y="1672"/>
                </a:lnTo>
                <a:lnTo>
                  <a:pt x="572" y="1688"/>
                </a:lnTo>
                <a:lnTo>
                  <a:pt x="612" y="1702"/>
                </a:lnTo>
                <a:lnTo>
                  <a:pt x="654" y="1712"/>
                </a:lnTo>
                <a:lnTo>
                  <a:pt x="696" y="1722"/>
                </a:lnTo>
                <a:lnTo>
                  <a:pt x="738" y="1730"/>
                </a:lnTo>
                <a:lnTo>
                  <a:pt x="782" y="1736"/>
                </a:lnTo>
                <a:lnTo>
                  <a:pt x="826" y="1740"/>
                </a:lnTo>
                <a:lnTo>
                  <a:pt x="869" y="1740"/>
                </a:lnTo>
                <a:close/>
              </a:path>
            </a:pathLst>
          </a:custGeom>
          <a:solidFill>
            <a:srgbClr val="9AC2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3000"/>
          </a:p>
        </p:txBody>
      </p:sp>
      <p:sp>
        <p:nvSpPr>
          <p:cNvPr id="46" name="Freeform 24">
            <a:extLst>
              <a:ext uri="{FF2B5EF4-FFF2-40B4-BE49-F238E27FC236}">
                <a16:creationId xmlns:a16="http://schemas.microsoft.com/office/drawing/2014/main" id="{A5FBB7E5-23BA-4F76-9FBD-62F93A3A258A}"/>
              </a:ext>
            </a:extLst>
          </p:cNvPr>
          <p:cNvSpPr>
            <a:spLocks/>
          </p:cNvSpPr>
          <p:nvPr/>
        </p:nvSpPr>
        <p:spPr bwMode="auto">
          <a:xfrm>
            <a:off x="13223875" y="7900988"/>
            <a:ext cx="2763837" cy="2762250"/>
          </a:xfrm>
          <a:custGeom>
            <a:avLst/>
            <a:gdLst>
              <a:gd name="T0" fmla="*/ 913 w 1741"/>
              <a:gd name="T1" fmla="*/ 1740 h 1740"/>
              <a:gd name="T2" fmla="*/ 1043 w 1741"/>
              <a:gd name="T3" fmla="*/ 1722 h 1740"/>
              <a:gd name="T4" fmla="*/ 1167 w 1741"/>
              <a:gd name="T5" fmla="*/ 1688 h 1740"/>
              <a:gd name="T6" fmla="*/ 1283 w 1741"/>
              <a:gd name="T7" fmla="*/ 1636 h 1740"/>
              <a:gd name="T8" fmla="*/ 1389 w 1741"/>
              <a:gd name="T9" fmla="*/ 1568 h 1740"/>
              <a:gd name="T10" fmla="*/ 1483 w 1741"/>
              <a:gd name="T11" fmla="*/ 1484 h 1740"/>
              <a:gd name="T12" fmla="*/ 1565 w 1741"/>
              <a:gd name="T13" fmla="*/ 1390 h 1740"/>
              <a:gd name="T14" fmla="*/ 1633 w 1741"/>
              <a:gd name="T15" fmla="*/ 1284 h 1740"/>
              <a:gd name="T16" fmla="*/ 1687 w 1741"/>
              <a:gd name="T17" fmla="*/ 1168 h 1740"/>
              <a:gd name="T18" fmla="*/ 1723 w 1741"/>
              <a:gd name="T19" fmla="*/ 1045 h 1740"/>
              <a:gd name="T20" fmla="*/ 1739 w 1741"/>
              <a:gd name="T21" fmla="*/ 915 h 1740"/>
              <a:gd name="T22" fmla="*/ 1739 w 1741"/>
              <a:gd name="T23" fmla="*/ 825 h 1740"/>
              <a:gd name="T24" fmla="*/ 1723 w 1741"/>
              <a:gd name="T25" fmla="*/ 695 h 1740"/>
              <a:gd name="T26" fmla="*/ 1687 w 1741"/>
              <a:gd name="T27" fmla="*/ 571 h 1740"/>
              <a:gd name="T28" fmla="*/ 1633 w 1741"/>
              <a:gd name="T29" fmla="*/ 455 h 1740"/>
              <a:gd name="T30" fmla="*/ 1565 w 1741"/>
              <a:gd name="T31" fmla="*/ 349 h 1740"/>
              <a:gd name="T32" fmla="*/ 1483 w 1741"/>
              <a:gd name="T33" fmla="*/ 255 h 1740"/>
              <a:gd name="T34" fmla="*/ 1389 w 1741"/>
              <a:gd name="T35" fmla="*/ 174 h 1740"/>
              <a:gd name="T36" fmla="*/ 1283 w 1741"/>
              <a:gd name="T37" fmla="*/ 106 h 1740"/>
              <a:gd name="T38" fmla="*/ 1167 w 1741"/>
              <a:gd name="T39" fmla="*/ 54 h 1740"/>
              <a:gd name="T40" fmla="*/ 1043 w 1741"/>
              <a:gd name="T41" fmla="*/ 18 h 1740"/>
              <a:gd name="T42" fmla="*/ 913 w 1741"/>
              <a:gd name="T43" fmla="*/ 2 h 1740"/>
              <a:gd name="T44" fmla="*/ 826 w 1741"/>
              <a:gd name="T45" fmla="*/ 2 h 1740"/>
              <a:gd name="T46" fmla="*/ 696 w 1741"/>
              <a:gd name="T47" fmla="*/ 18 h 1740"/>
              <a:gd name="T48" fmla="*/ 572 w 1741"/>
              <a:gd name="T49" fmla="*/ 54 h 1740"/>
              <a:gd name="T50" fmla="*/ 456 w 1741"/>
              <a:gd name="T51" fmla="*/ 106 h 1740"/>
              <a:gd name="T52" fmla="*/ 350 w 1741"/>
              <a:gd name="T53" fmla="*/ 174 h 1740"/>
              <a:gd name="T54" fmla="*/ 256 w 1741"/>
              <a:gd name="T55" fmla="*/ 255 h 1740"/>
              <a:gd name="T56" fmla="*/ 174 w 1741"/>
              <a:gd name="T57" fmla="*/ 349 h 1740"/>
              <a:gd name="T58" fmla="*/ 106 w 1741"/>
              <a:gd name="T59" fmla="*/ 455 h 1740"/>
              <a:gd name="T60" fmla="*/ 52 w 1741"/>
              <a:gd name="T61" fmla="*/ 571 h 1740"/>
              <a:gd name="T62" fmla="*/ 18 w 1741"/>
              <a:gd name="T63" fmla="*/ 695 h 1740"/>
              <a:gd name="T64" fmla="*/ 0 w 1741"/>
              <a:gd name="T65" fmla="*/ 825 h 1740"/>
              <a:gd name="T66" fmla="*/ 0 w 1741"/>
              <a:gd name="T67" fmla="*/ 915 h 1740"/>
              <a:gd name="T68" fmla="*/ 18 w 1741"/>
              <a:gd name="T69" fmla="*/ 1045 h 1740"/>
              <a:gd name="T70" fmla="*/ 52 w 1741"/>
              <a:gd name="T71" fmla="*/ 1168 h 1740"/>
              <a:gd name="T72" fmla="*/ 106 w 1741"/>
              <a:gd name="T73" fmla="*/ 1284 h 1740"/>
              <a:gd name="T74" fmla="*/ 174 w 1741"/>
              <a:gd name="T75" fmla="*/ 1390 h 1740"/>
              <a:gd name="T76" fmla="*/ 256 w 1741"/>
              <a:gd name="T77" fmla="*/ 1484 h 1740"/>
              <a:gd name="T78" fmla="*/ 350 w 1741"/>
              <a:gd name="T79" fmla="*/ 1568 h 1740"/>
              <a:gd name="T80" fmla="*/ 456 w 1741"/>
              <a:gd name="T81" fmla="*/ 1636 h 1740"/>
              <a:gd name="T82" fmla="*/ 572 w 1741"/>
              <a:gd name="T83" fmla="*/ 1688 h 1740"/>
              <a:gd name="T84" fmla="*/ 696 w 1741"/>
              <a:gd name="T85" fmla="*/ 1722 h 1740"/>
              <a:gd name="T86" fmla="*/ 826 w 1741"/>
              <a:gd name="T87" fmla="*/ 1740 h 1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741" h="1740">
                <a:moveTo>
                  <a:pt x="869" y="1740"/>
                </a:moveTo>
                <a:lnTo>
                  <a:pt x="869" y="1740"/>
                </a:lnTo>
                <a:lnTo>
                  <a:pt x="913" y="1740"/>
                </a:lnTo>
                <a:lnTo>
                  <a:pt x="957" y="1736"/>
                </a:lnTo>
                <a:lnTo>
                  <a:pt x="1001" y="1730"/>
                </a:lnTo>
                <a:lnTo>
                  <a:pt x="1043" y="1722"/>
                </a:lnTo>
                <a:lnTo>
                  <a:pt x="1085" y="1712"/>
                </a:lnTo>
                <a:lnTo>
                  <a:pt x="1127" y="1702"/>
                </a:lnTo>
                <a:lnTo>
                  <a:pt x="1167" y="1688"/>
                </a:lnTo>
                <a:lnTo>
                  <a:pt x="1207" y="1672"/>
                </a:lnTo>
                <a:lnTo>
                  <a:pt x="1245" y="1654"/>
                </a:lnTo>
                <a:lnTo>
                  <a:pt x="1283" y="1636"/>
                </a:lnTo>
                <a:lnTo>
                  <a:pt x="1319" y="1614"/>
                </a:lnTo>
                <a:lnTo>
                  <a:pt x="1353" y="1592"/>
                </a:lnTo>
                <a:lnTo>
                  <a:pt x="1389" y="1568"/>
                </a:lnTo>
                <a:lnTo>
                  <a:pt x="1421" y="1542"/>
                </a:lnTo>
                <a:lnTo>
                  <a:pt x="1453" y="1514"/>
                </a:lnTo>
                <a:lnTo>
                  <a:pt x="1483" y="1484"/>
                </a:lnTo>
                <a:lnTo>
                  <a:pt x="1513" y="1454"/>
                </a:lnTo>
                <a:lnTo>
                  <a:pt x="1539" y="1424"/>
                </a:lnTo>
                <a:lnTo>
                  <a:pt x="1565" y="1390"/>
                </a:lnTo>
                <a:lnTo>
                  <a:pt x="1591" y="1356"/>
                </a:lnTo>
                <a:lnTo>
                  <a:pt x="1613" y="1320"/>
                </a:lnTo>
                <a:lnTo>
                  <a:pt x="1633" y="1284"/>
                </a:lnTo>
                <a:lnTo>
                  <a:pt x="1653" y="1246"/>
                </a:lnTo>
                <a:lnTo>
                  <a:pt x="1671" y="1208"/>
                </a:lnTo>
                <a:lnTo>
                  <a:pt x="1687" y="1168"/>
                </a:lnTo>
                <a:lnTo>
                  <a:pt x="1701" y="1129"/>
                </a:lnTo>
                <a:lnTo>
                  <a:pt x="1713" y="1087"/>
                </a:lnTo>
                <a:lnTo>
                  <a:pt x="1723" y="1045"/>
                </a:lnTo>
                <a:lnTo>
                  <a:pt x="1729" y="1003"/>
                </a:lnTo>
                <a:lnTo>
                  <a:pt x="1735" y="959"/>
                </a:lnTo>
                <a:lnTo>
                  <a:pt x="1739" y="915"/>
                </a:lnTo>
                <a:lnTo>
                  <a:pt x="1741" y="871"/>
                </a:lnTo>
                <a:lnTo>
                  <a:pt x="1741" y="871"/>
                </a:lnTo>
                <a:lnTo>
                  <a:pt x="1739" y="825"/>
                </a:lnTo>
                <a:lnTo>
                  <a:pt x="1735" y="781"/>
                </a:lnTo>
                <a:lnTo>
                  <a:pt x="1729" y="739"/>
                </a:lnTo>
                <a:lnTo>
                  <a:pt x="1723" y="695"/>
                </a:lnTo>
                <a:lnTo>
                  <a:pt x="1713" y="653"/>
                </a:lnTo>
                <a:lnTo>
                  <a:pt x="1701" y="611"/>
                </a:lnTo>
                <a:lnTo>
                  <a:pt x="1687" y="571"/>
                </a:lnTo>
                <a:lnTo>
                  <a:pt x="1671" y="531"/>
                </a:lnTo>
                <a:lnTo>
                  <a:pt x="1653" y="493"/>
                </a:lnTo>
                <a:lnTo>
                  <a:pt x="1633" y="455"/>
                </a:lnTo>
                <a:lnTo>
                  <a:pt x="1613" y="419"/>
                </a:lnTo>
                <a:lnTo>
                  <a:pt x="1591" y="385"/>
                </a:lnTo>
                <a:lnTo>
                  <a:pt x="1565" y="349"/>
                </a:lnTo>
                <a:lnTo>
                  <a:pt x="1539" y="317"/>
                </a:lnTo>
                <a:lnTo>
                  <a:pt x="1513" y="285"/>
                </a:lnTo>
                <a:lnTo>
                  <a:pt x="1483" y="255"/>
                </a:lnTo>
                <a:lnTo>
                  <a:pt x="1453" y="227"/>
                </a:lnTo>
                <a:lnTo>
                  <a:pt x="1421" y="199"/>
                </a:lnTo>
                <a:lnTo>
                  <a:pt x="1389" y="174"/>
                </a:lnTo>
                <a:lnTo>
                  <a:pt x="1353" y="150"/>
                </a:lnTo>
                <a:lnTo>
                  <a:pt x="1319" y="128"/>
                </a:lnTo>
                <a:lnTo>
                  <a:pt x="1283" y="106"/>
                </a:lnTo>
                <a:lnTo>
                  <a:pt x="1245" y="86"/>
                </a:lnTo>
                <a:lnTo>
                  <a:pt x="1207" y="70"/>
                </a:lnTo>
                <a:lnTo>
                  <a:pt x="1167" y="54"/>
                </a:lnTo>
                <a:lnTo>
                  <a:pt x="1127" y="40"/>
                </a:lnTo>
                <a:lnTo>
                  <a:pt x="1085" y="28"/>
                </a:lnTo>
                <a:lnTo>
                  <a:pt x="1043" y="18"/>
                </a:lnTo>
                <a:lnTo>
                  <a:pt x="1001" y="12"/>
                </a:lnTo>
                <a:lnTo>
                  <a:pt x="957" y="6"/>
                </a:lnTo>
                <a:lnTo>
                  <a:pt x="913" y="2"/>
                </a:lnTo>
                <a:lnTo>
                  <a:pt x="869" y="0"/>
                </a:lnTo>
                <a:lnTo>
                  <a:pt x="869" y="0"/>
                </a:lnTo>
                <a:lnTo>
                  <a:pt x="826" y="2"/>
                </a:lnTo>
                <a:lnTo>
                  <a:pt x="782" y="6"/>
                </a:lnTo>
                <a:lnTo>
                  <a:pt x="738" y="12"/>
                </a:lnTo>
                <a:lnTo>
                  <a:pt x="696" y="18"/>
                </a:lnTo>
                <a:lnTo>
                  <a:pt x="654" y="28"/>
                </a:lnTo>
                <a:lnTo>
                  <a:pt x="612" y="40"/>
                </a:lnTo>
                <a:lnTo>
                  <a:pt x="572" y="54"/>
                </a:lnTo>
                <a:lnTo>
                  <a:pt x="532" y="70"/>
                </a:lnTo>
                <a:lnTo>
                  <a:pt x="494" y="86"/>
                </a:lnTo>
                <a:lnTo>
                  <a:pt x="456" y="106"/>
                </a:lnTo>
                <a:lnTo>
                  <a:pt x="420" y="128"/>
                </a:lnTo>
                <a:lnTo>
                  <a:pt x="384" y="150"/>
                </a:lnTo>
                <a:lnTo>
                  <a:pt x="350" y="174"/>
                </a:lnTo>
                <a:lnTo>
                  <a:pt x="316" y="199"/>
                </a:lnTo>
                <a:lnTo>
                  <a:pt x="286" y="227"/>
                </a:lnTo>
                <a:lnTo>
                  <a:pt x="256" y="255"/>
                </a:lnTo>
                <a:lnTo>
                  <a:pt x="226" y="285"/>
                </a:lnTo>
                <a:lnTo>
                  <a:pt x="198" y="317"/>
                </a:lnTo>
                <a:lnTo>
                  <a:pt x="174" y="349"/>
                </a:lnTo>
                <a:lnTo>
                  <a:pt x="148" y="385"/>
                </a:lnTo>
                <a:lnTo>
                  <a:pt x="126" y="419"/>
                </a:lnTo>
                <a:lnTo>
                  <a:pt x="106" y="455"/>
                </a:lnTo>
                <a:lnTo>
                  <a:pt x="86" y="493"/>
                </a:lnTo>
                <a:lnTo>
                  <a:pt x="68" y="531"/>
                </a:lnTo>
                <a:lnTo>
                  <a:pt x="52" y="571"/>
                </a:lnTo>
                <a:lnTo>
                  <a:pt x="40" y="611"/>
                </a:lnTo>
                <a:lnTo>
                  <a:pt x="28" y="653"/>
                </a:lnTo>
                <a:lnTo>
                  <a:pt x="18" y="695"/>
                </a:lnTo>
                <a:lnTo>
                  <a:pt x="10" y="739"/>
                </a:lnTo>
                <a:lnTo>
                  <a:pt x="4" y="781"/>
                </a:lnTo>
                <a:lnTo>
                  <a:pt x="0" y="825"/>
                </a:lnTo>
                <a:lnTo>
                  <a:pt x="0" y="871"/>
                </a:lnTo>
                <a:lnTo>
                  <a:pt x="0" y="871"/>
                </a:lnTo>
                <a:lnTo>
                  <a:pt x="0" y="915"/>
                </a:lnTo>
                <a:lnTo>
                  <a:pt x="4" y="959"/>
                </a:lnTo>
                <a:lnTo>
                  <a:pt x="10" y="1003"/>
                </a:lnTo>
                <a:lnTo>
                  <a:pt x="18" y="1045"/>
                </a:lnTo>
                <a:lnTo>
                  <a:pt x="28" y="1087"/>
                </a:lnTo>
                <a:lnTo>
                  <a:pt x="40" y="1129"/>
                </a:lnTo>
                <a:lnTo>
                  <a:pt x="52" y="1168"/>
                </a:lnTo>
                <a:lnTo>
                  <a:pt x="68" y="1208"/>
                </a:lnTo>
                <a:lnTo>
                  <a:pt x="86" y="1246"/>
                </a:lnTo>
                <a:lnTo>
                  <a:pt x="106" y="1284"/>
                </a:lnTo>
                <a:lnTo>
                  <a:pt x="126" y="1320"/>
                </a:lnTo>
                <a:lnTo>
                  <a:pt x="148" y="1356"/>
                </a:lnTo>
                <a:lnTo>
                  <a:pt x="174" y="1390"/>
                </a:lnTo>
                <a:lnTo>
                  <a:pt x="198" y="1424"/>
                </a:lnTo>
                <a:lnTo>
                  <a:pt x="226" y="1454"/>
                </a:lnTo>
                <a:lnTo>
                  <a:pt x="256" y="1484"/>
                </a:lnTo>
                <a:lnTo>
                  <a:pt x="286" y="1514"/>
                </a:lnTo>
                <a:lnTo>
                  <a:pt x="316" y="1542"/>
                </a:lnTo>
                <a:lnTo>
                  <a:pt x="350" y="1568"/>
                </a:lnTo>
                <a:lnTo>
                  <a:pt x="384" y="1592"/>
                </a:lnTo>
                <a:lnTo>
                  <a:pt x="420" y="1614"/>
                </a:lnTo>
                <a:lnTo>
                  <a:pt x="456" y="1636"/>
                </a:lnTo>
                <a:lnTo>
                  <a:pt x="494" y="1654"/>
                </a:lnTo>
                <a:lnTo>
                  <a:pt x="532" y="1672"/>
                </a:lnTo>
                <a:lnTo>
                  <a:pt x="572" y="1688"/>
                </a:lnTo>
                <a:lnTo>
                  <a:pt x="612" y="1702"/>
                </a:lnTo>
                <a:lnTo>
                  <a:pt x="654" y="1712"/>
                </a:lnTo>
                <a:lnTo>
                  <a:pt x="696" y="1722"/>
                </a:lnTo>
                <a:lnTo>
                  <a:pt x="738" y="1730"/>
                </a:lnTo>
                <a:lnTo>
                  <a:pt x="782" y="1736"/>
                </a:lnTo>
                <a:lnTo>
                  <a:pt x="826" y="1740"/>
                </a:lnTo>
                <a:lnTo>
                  <a:pt x="869" y="174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3000"/>
          </a:p>
        </p:txBody>
      </p:sp>
      <p:sp>
        <p:nvSpPr>
          <p:cNvPr id="47" name="Freeform 25">
            <a:extLst>
              <a:ext uri="{FF2B5EF4-FFF2-40B4-BE49-F238E27FC236}">
                <a16:creationId xmlns:a16="http://schemas.microsoft.com/office/drawing/2014/main" id="{6DEC1AF4-FC3F-429B-A755-51F4956E0B1D}"/>
              </a:ext>
            </a:extLst>
          </p:cNvPr>
          <p:cNvSpPr>
            <a:spLocks/>
          </p:cNvSpPr>
          <p:nvPr/>
        </p:nvSpPr>
        <p:spPr bwMode="auto">
          <a:xfrm>
            <a:off x="8108950" y="7900988"/>
            <a:ext cx="2759075" cy="2762250"/>
          </a:xfrm>
          <a:custGeom>
            <a:avLst/>
            <a:gdLst>
              <a:gd name="T0" fmla="*/ 913 w 1738"/>
              <a:gd name="T1" fmla="*/ 1740 h 1740"/>
              <a:gd name="T2" fmla="*/ 1045 w 1738"/>
              <a:gd name="T3" fmla="*/ 1722 h 1740"/>
              <a:gd name="T4" fmla="*/ 1167 w 1738"/>
              <a:gd name="T5" fmla="*/ 1688 h 1740"/>
              <a:gd name="T6" fmla="*/ 1282 w 1738"/>
              <a:gd name="T7" fmla="*/ 1636 h 1740"/>
              <a:gd name="T8" fmla="*/ 1388 w 1738"/>
              <a:gd name="T9" fmla="*/ 1568 h 1740"/>
              <a:gd name="T10" fmla="*/ 1484 w 1738"/>
              <a:gd name="T11" fmla="*/ 1484 h 1740"/>
              <a:gd name="T12" fmla="*/ 1566 w 1738"/>
              <a:gd name="T13" fmla="*/ 1390 h 1740"/>
              <a:gd name="T14" fmla="*/ 1634 w 1738"/>
              <a:gd name="T15" fmla="*/ 1284 h 1740"/>
              <a:gd name="T16" fmla="*/ 1686 w 1738"/>
              <a:gd name="T17" fmla="*/ 1168 h 1740"/>
              <a:gd name="T18" fmla="*/ 1720 w 1738"/>
              <a:gd name="T19" fmla="*/ 1045 h 1740"/>
              <a:gd name="T20" fmla="*/ 1738 w 1738"/>
              <a:gd name="T21" fmla="*/ 915 h 1740"/>
              <a:gd name="T22" fmla="*/ 1738 w 1738"/>
              <a:gd name="T23" fmla="*/ 825 h 1740"/>
              <a:gd name="T24" fmla="*/ 1720 w 1738"/>
              <a:gd name="T25" fmla="*/ 695 h 1740"/>
              <a:gd name="T26" fmla="*/ 1686 w 1738"/>
              <a:gd name="T27" fmla="*/ 571 h 1740"/>
              <a:gd name="T28" fmla="*/ 1634 w 1738"/>
              <a:gd name="T29" fmla="*/ 455 h 1740"/>
              <a:gd name="T30" fmla="*/ 1566 w 1738"/>
              <a:gd name="T31" fmla="*/ 349 h 1740"/>
              <a:gd name="T32" fmla="*/ 1484 w 1738"/>
              <a:gd name="T33" fmla="*/ 255 h 1740"/>
              <a:gd name="T34" fmla="*/ 1388 w 1738"/>
              <a:gd name="T35" fmla="*/ 174 h 1740"/>
              <a:gd name="T36" fmla="*/ 1282 w 1738"/>
              <a:gd name="T37" fmla="*/ 106 h 1740"/>
              <a:gd name="T38" fmla="*/ 1167 w 1738"/>
              <a:gd name="T39" fmla="*/ 54 h 1740"/>
              <a:gd name="T40" fmla="*/ 1045 w 1738"/>
              <a:gd name="T41" fmla="*/ 18 h 1740"/>
              <a:gd name="T42" fmla="*/ 913 w 1738"/>
              <a:gd name="T43" fmla="*/ 2 h 1740"/>
              <a:gd name="T44" fmla="*/ 825 w 1738"/>
              <a:gd name="T45" fmla="*/ 2 h 1740"/>
              <a:gd name="T46" fmla="*/ 693 w 1738"/>
              <a:gd name="T47" fmla="*/ 18 h 1740"/>
              <a:gd name="T48" fmla="*/ 569 w 1738"/>
              <a:gd name="T49" fmla="*/ 54 h 1740"/>
              <a:gd name="T50" fmla="*/ 455 w 1738"/>
              <a:gd name="T51" fmla="*/ 106 h 1740"/>
              <a:gd name="T52" fmla="*/ 349 w 1738"/>
              <a:gd name="T53" fmla="*/ 174 h 1740"/>
              <a:gd name="T54" fmla="*/ 253 w 1738"/>
              <a:gd name="T55" fmla="*/ 255 h 1740"/>
              <a:gd name="T56" fmla="*/ 172 w 1738"/>
              <a:gd name="T57" fmla="*/ 349 h 1740"/>
              <a:gd name="T58" fmla="*/ 104 w 1738"/>
              <a:gd name="T59" fmla="*/ 455 h 1740"/>
              <a:gd name="T60" fmla="*/ 52 w 1738"/>
              <a:gd name="T61" fmla="*/ 571 h 1740"/>
              <a:gd name="T62" fmla="*/ 16 w 1738"/>
              <a:gd name="T63" fmla="*/ 695 h 1740"/>
              <a:gd name="T64" fmla="*/ 0 w 1738"/>
              <a:gd name="T65" fmla="*/ 825 h 1740"/>
              <a:gd name="T66" fmla="*/ 0 w 1738"/>
              <a:gd name="T67" fmla="*/ 915 h 1740"/>
              <a:gd name="T68" fmla="*/ 16 w 1738"/>
              <a:gd name="T69" fmla="*/ 1045 h 1740"/>
              <a:gd name="T70" fmla="*/ 52 w 1738"/>
              <a:gd name="T71" fmla="*/ 1168 h 1740"/>
              <a:gd name="T72" fmla="*/ 104 w 1738"/>
              <a:gd name="T73" fmla="*/ 1284 h 1740"/>
              <a:gd name="T74" fmla="*/ 172 w 1738"/>
              <a:gd name="T75" fmla="*/ 1390 h 1740"/>
              <a:gd name="T76" fmla="*/ 253 w 1738"/>
              <a:gd name="T77" fmla="*/ 1484 h 1740"/>
              <a:gd name="T78" fmla="*/ 349 w 1738"/>
              <a:gd name="T79" fmla="*/ 1568 h 1740"/>
              <a:gd name="T80" fmla="*/ 455 w 1738"/>
              <a:gd name="T81" fmla="*/ 1636 h 1740"/>
              <a:gd name="T82" fmla="*/ 569 w 1738"/>
              <a:gd name="T83" fmla="*/ 1688 h 1740"/>
              <a:gd name="T84" fmla="*/ 693 w 1738"/>
              <a:gd name="T85" fmla="*/ 1722 h 1740"/>
              <a:gd name="T86" fmla="*/ 825 w 1738"/>
              <a:gd name="T87" fmla="*/ 1740 h 1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738" h="1740">
                <a:moveTo>
                  <a:pt x="869" y="1740"/>
                </a:moveTo>
                <a:lnTo>
                  <a:pt x="869" y="1740"/>
                </a:lnTo>
                <a:lnTo>
                  <a:pt x="913" y="1740"/>
                </a:lnTo>
                <a:lnTo>
                  <a:pt x="957" y="1736"/>
                </a:lnTo>
                <a:lnTo>
                  <a:pt x="1001" y="1730"/>
                </a:lnTo>
                <a:lnTo>
                  <a:pt x="1045" y="1722"/>
                </a:lnTo>
                <a:lnTo>
                  <a:pt x="1087" y="1712"/>
                </a:lnTo>
                <a:lnTo>
                  <a:pt x="1127" y="1702"/>
                </a:lnTo>
                <a:lnTo>
                  <a:pt x="1167" y="1688"/>
                </a:lnTo>
                <a:lnTo>
                  <a:pt x="1206" y="1672"/>
                </a:lnTo>
                <a:lnTo>
                  <a:pt x="1246" y="1654"/>
                </a:lnTo>
                <a:lnTo>
                  <a:pt x="1282" y="1636"/>
                </a:lnTo>
                <a:lnTo>
                  <a:pt x="1320" y="1614"/>
                </a:lnTo>
                <a:lnTo>
                  <a:pt x="1354" y="1592"/>
                </a:lnTo>
                <a:lnTo>
                  <a:pt x="1388" y="1568"/>
                </a:lnTo>
                <a:lnTo>
                  <a:pt x="1422" y="1542"/>
                </a:lnTo>
                <a:lnTo>
                  <a:pt x="1452" y="1514"/>
                </a:lnTo>
                <a:lnTo>
                  <a:pt x="1484" y="1484"/>
                </a:lnTo>
                <a:lnTo>
                  <a:pt x="1512" y="1454"/>
                </a:lnTo>
                <a:lnTo>
                  <a:pt x="1540" y="1424"/>
                </a:lnTo>
                <a:lnTo>
                  <a:pt x="1566" y="1390"/>
                </a:lnTo>
                <a:lnTo>
                  <a:pt x="1590" y="1356"/>
                </a:lnTo>
                <a:lnTo>
                  <a:pt x="1612" y="1320"/>
                </a:lnTo>
                <a:lnTo>
                  <a:pt x="1634" y="1284"/>
                </a:lnTo>
                <a:lnTo>
                  <a:pt x="1652" y="1246"/>
                </a:lnTo>
                <a:lnTo>
                  <a:pt x="1670" y="1208"/>
                </a:lnTo>
                <a:lnTo>
                  <a:pt x="1686" y="1168"/>
                </a:lnTo>
                <a:lnTo>
                  <a:pt x="1700" y="1129"/>
                </a:lnTo>
                <a:lnTo>
                  <a:pt x="1712" y="1087"/>
                </a:lnTo>
                <a:lnTo>
                  <a:pt x="1720" y="1045"/>
                </a:lnTo>
                <a:lnTo>
                  <a:pt x="1728" y="1003"/>
                </a:lnTo>
                <a:lnTo>
                  <a:pt x="1734" y="959"/>
                </a:lnTo>
                <a:lnTo>
                  <a:pt x="1738" y="915"/>
                </a:lnTo>
                <a:lnTo>
                  <a:pt x="1738" y="871"/>
                </a:lnTo>
                <a:lnTo>
                  <a:pt x="1738" y="871"/>
                </a:lnTo>
                <a:lnTo>
                  <a:pt x="1738" y="825"/>
                </a:lnTo>
                <a:lnTo>
                  <a:pt x="1734" y="781"/>
                </a:lnTo>
                <a:lnTo>
                  <a:pt x="1728" y="739"/>
                </a:lnTo>
                <a:lnTo>
                  <a:pt x="1720" y="695"/>
                </a:lnTo>
                <a:lnTo>
                  <a:pt x="1712" y="653"/>
                </a:lnTo>
                <a:lnTo>
                  <a:pt x="1700" y="611"/>
                </a:lnTo>
                <a:lnTo>
                  <a:pt x="1686" y="571"/>
                </a:lnTo>
                <a:lnTo>
                  <a:pt x="1670" y="531"/>
                </a:lnTo>
                <a:lnTo>
                  <a:pt x="1652" y="493"/>
                </a:lnTo>
                <a:lnTo>
                  <a:pt x="1634" y="455"/>
                </a:lnTo>
                <a:lnTo>
                  <a:pt x="1612" y="419"/>
                </a:lnTo>
                <a:lnTo>
                  <a:pt x="1590" y="385"/>
                </a:lnTo>
                <a:lnTo>
                  <a:pt x="1566" y="349"/>
                </a:lnTo>
                <a:lnTo>
                  <a:pt x="1540" y="317"/>
                </a:lnTo>
                <a:lnTo>
                  <a:pt x="1512" y="285"/>
                </a:lnTo>
                <a:lnTo>
                  <a:pt x="1484" y="255"/>
                </a:lnTo>
                <a:lnTo>
                  <a:pt x="1452" y="227"/>
                </a:lnTo>
                <a:lnTo>
                  <a:pt x="1422" y="199"/>
                </a:lnTo>
                <a:lnTo>
                  <a:pt x="1388" y="174"/>
                </a:lnTo>
                <a:lnTo>
                  <a:pt x="1354" y="150"/>
                </a:lnTo>
                <a:lnTo>
                  <a:pt x="1320" y="128"/>
                </a:lnTo>
                <a:lnTo>
                  <a:pt x="1282" y="106"/>
                </a:lnTo>
                <a:lnTo>
                  <a:pt x="1246" y="86"/>
                </a:lnTo>
                <a:lnTo>
                  <a:pt x="1206" y="70"/>
                </a:lnTo>
                <a:lnTo>
                  <a:pt x="1167" y="54"/>
                </a:lnTo>
                <a:lnTo>
                  <a:pt x="1127" y="40"/>
                </a:lnTo>
                <a:lnTo>
                  <a:pt x="1087" y="28"/>
                </a:lnTo>
                <a:lnTo>
                  <a:pt x="1045" y="18"/>
                </a:lnTo>
                <a:lnTo>
                  <a:pt x="1001" y="12"/>
                </a:lnTo>
                <a:lnTo>
                  <a:pt x="957" y="6"/>
                </a:lnTo>
                <a:lnTo>
                  <a:pt x="913" y="2"/>
                </a:lnTo>
                <a:lnTo>
                  <a:pt x="869" y="0"/>
                </a:lnTo>
                <a:lnTo>
                  <a:pt x="869" y="0"/>
                </a:lnTo>
                <a:lnTo>
                  <a:pt x="825" y="2"/>
                </a:lnTo>
                <a:lnTo>
                  <a:pt x="779" y="6"/>
                </a:lnTo>
                <a:lnTo>
                  <a:pt x="737" y="12"/>
                </a:lnTo>
                <a:lnTo>
                  <a:pt x="693" y="18"/>
                </a:lnTo>
                <a:lnTo>
                  <a:pt x="651" y="28"/>
                </a:lnTo>
                <a:lnTo>
                  <a:pt x="611" y="40"/>
                </a:lnTo>
                <a:lnTo>
                  <a:pt x="569" y="54"/>
                </a:lnTo>
                <a:lnTo>
                  <a:pt x="531" y="70"/>
                </a:lnTo>
                <a:lnTo>
                  <a:pt x="491" y="86"/>
                </a:lnTo>
                <a:lnTo>
                  <a:pt x="455" y="106"/>
                </a:lnTo>
                <a:lnTo>
                  <a:pt x="417" y="128"/>
                </a:lnTo>
                <a:lnTo>
                  <a:pt x="383" y="150"/>
                </a:lnTo>
                <a:lnTo>
                  <a:pt x="349" y="174"/>
                </a:lnTo>
                <a:lnTo>
                  <a:pt x="315" y="199"/>
                </a:lnTo>
                <a:lnTo>
                  <a:pt x="283" y="227"/>
                </a:lnTo>
                <a:lnTo>
                  <a:pt x="253" y="255"/>
                </a:lnTo>
                <a:lnTo>
                  <a:pt x="225" y="285"/>
                </a:lnTo>
                <a:lnTo>
                  <a:pt x="198" y="317"/>
                </a:lnTo>
                <a:lnTo>
                  <a:pt x="172" y="349"/>
                </a:lnTo>
                <a:lnTo>
                  <a:pt x="148" y="385"/>
                </a:lnTo>
                <a:lnTo>
                  <a:pt x="126" y="419"/>
                </a:lnTo>
                <a:lnTo>
                  <a:pt x="104" y="455"/>
                </a:lnTo>
                <a:lnTo>
                  <a:pt x="86" y="493"/>
                </a:lnTo>
                <a:lnTo>
                  <a:pt x="68" y="531"/>
                </a:lnTo>
                <a:lnTo>
                  <a:pt x="52" y="571"/>
                </a:lnTo>
                <a:lnTo>
                  <a:pt x="38" y="611"/>
                </a:lnTo>
                <a:lnTo>
                  <a:pt x="26" y="653"/>
                </a:lnTo>
                <a:lnTo>
                  <a:pt x="16" y="695"/>
                </a:lnTo>
                <a:lnTo>
                  <a:pt x="10" y="739"/>
                </a:lnTo>
                <a:lnTo>
                  <a:pt x="4" y="781"/>
                </a:lnTo>
                <a:lnTo>
                  <a:pt x="0" y="825"/>
                </a:lnTo>
                <a:lnTo>
                  <a:pt x="0" y="871"/>
                </a:lnTo>
                <a:lnTo>
                  <a:pt x="0" y="871"/>
                </a:lnTo>
                <a:lnTo>
                  <a:pt x="0" y="915"/>
                </a:lnTo>
                <a:lnTo>
                  <a:pt x="4" y="959"/>
                </a:lnTo>
                <a:lnTo>
                  <a:pt x="10" y="1003"/>
                </a:lnTo>
                <a:lnTo>
                  <a:pt x="16" y="1045"/>
                </a:lnTo>
                <a:lnTo>
                  <a:pt x="26" y="1087"/>
                </a:lnTo>
                <a:lnTo>
                  <a:pt x="38" y="1129"/>
                </a:lnTo>
                <a:lnTo>
                  <a:pt x="52" y="1168"/>
                </a:lnTo>
                <a:lnTo>
                  <a:pt x="68" y="1208"/>
                </a:lnTo>
                <a:lnTo>
                  <a:pt x="86" y="1246"/>
                </a:lnTo>
                <a:lnTo>
                  <a:pt x="104" y="1284"/>
                </a:lnTo>
                <a:lnTo>
                  <a:pt x="126" y="1320"/>
                </a:lnTo>
                <a:lnTo>
                  <a:pt x="148" y="1356"/>
                </a:lnTo>
                <a:lnTo>
                  <a:pt x="172" y="1390"/>
                </a:lnTo>
                <a:lnTo>
                  <a:pt x="198" y="1424"/>
                </a:lnTo>
                <a:lnTo>
                  <a:pt x="225" y="1454"/>
                </a:lnTo>
                <a:lnTo>
                  <a:pt x="253" y="1484"/>
                </a:lnTo>
                <a:lnTo>
                  <a:pt x="283" y="1514"/>
                </a:lnTo>
                <a:lnTo>
                  <a:pt x="315" y="1542"/>
                </a:lnTo>
                <a:lnTo>
                  <a:pt x="349" y="1568"/>
                </a:lnTo>
                <a:lnTo>
                  <a:pt x="383" y="1592"/>
                </a:lnTo>
                <a:lnTo>
                  <a:pt x="417" y="1614"/>
                </a:lnTo>
                <a:lnTo>
                  <a:pt x="455" y="1636"/>
                </a:lnTo>
                <a:lnTo>
                  <a:pt x="491" y="1654"/>
                </a:lnTo>
                <a:lnTo>
                  <a:pt x="531" y="1672"/>
                </a:lnTo>
                <a:lnTo>
                  <a:pt x="569" y="1688"/>
                </a:lnTo>
                <a:lnTo>
                  <a:pt x="611" y="1702"/>
                </a:lnTo>
                <a:lnTo>
                  <a:pt x="651" y="1712"/>
                </a:lnTo>
                <a:lnTo>
                  <a:pt x="693" y="1722"/>
                </a:lnTo>
                <a:lnTo>
                  <a:pt x="737" y="1730"/>
                </a:lnTo>
                <a:lnTo>
                  <a:pt x="779" y="1736"/>
                </a:lnTo>
                <a:lnTo>
                  <a:pt x="825" y="1740"/>
                </a:lnTo>
                <a:lnTo>
                  <a:pt x="869" y="1740"/>
                </a:lnTo>
                <a:close/>
              </a:path>
            </a:pathLst>
          </a:custGeom>
          <a:solidFill>
            <a:srgbClr val="1C37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3000"/>
          </a:p>
        </p:txBody>
      </p:sp>
      <p:sp>
        <p:nvSpPr>
          <p:cNvPr id="48" name="Freeform 26">
            <a:extLst>
              <a:ext uri="{FF2B5EF4-FFF2-40B4-BE49-F238E27FC236}">
                <a16:creationId xmlns:a16="http://schemas.microsoft.com/office/drawing/2014/main" id="{6E0FD387-3B84-4964-8E40-00C006E88FB8}"/>
              </a:ext>
            </a:extLst>
          </p:cNvPr>
          <p:cNvSpPr>
            <a:spLocks/>
          </p:cNvSpPr>
          <p:nvPr/>
        </p:nvSpPr>
        <p:spPr bwMode="auto">
          <a:xfrm>
            <a:off x="8108950" y="7900988"/>
            <a:ext cx="2759075" cy="2762250"/>
          </a:xfrm>
          <a:custGeom>
            <a:avLst/>
            <a:gdLst>
              <a:gd name="T0" fmla="*/ 913 w 1738"/>
              <a:gd name="T1" fmla="*/ 1740 h 1740"/>
              <a:gd name="T2" fmla="*/ 1045 w 1738"/>
              <a:gd name="T3" fmla="*/ 1722 h 1740"/>
              <a:gd name="T4" fmla="*/ 1167 w 1738"/>
              <a:gd name="T5" fmla="*/ 1688 h 1740"/>
              <a:gd name="T6" fmla="*/ 1282 w 1738"/>
              <a:gd name="T7" fmla="*/ 1636 h 1740"/>
              <a:gd name="T8" fmla="*/ 1388 w 1738"/>
              <a:gd name="T9" fmla="*/ 1568 h 1740"/>
              <a:gd name="T10" fmla="*/ 1484 w 1738"/>
              <a:gd name="T11" fmla="*/ 1484 h 1740"/>
              <a:gd name="T12" fmla="*/ 1566 w 1738"/>
              <a:gd name="T13" fmla="*/ 1390 h 1740"/>
              <a:gd name="T14" fmla="*/ 1634 w 1738"/>
              <a:gd name="T15" fmla="*/ 1284 h 1740"/>
              <a:gd name="T16" fmla="*/ 1686 w 1738"/>
              <a:gd name="T17" fmla="*/ 1168 h 1740"/>
              <a:gd name="T18" fmla="*/ 1720 w 1738"/>
              <a:gd name="T19" fmla="*/ 1045 h 1740"/>
              <a:gd name="T20" fmla="*/ 1738 w 1738"/>
              <a:gd name="T21" fmla="*/ 915 h 1740"/>
              <a:gd name="T22" fmla="*/ 1738 w 1738"/>
              <a:gd name="T23" fmla="*/ 825 h 1740"/>
              <a:gd name="T24" fmla="*/ 1720 w 1738"/>
              <a:gd name="T25" fmla="*/ 695 h 1740"/>
              <a:gd name="T26" fmla="*/ 1686 w 1738"/>
              <a:gd name="T27" fmla="*/ 571 h 1740"/>
              <a:gd name="T28" fmla="*/ 1634 w 1738"/>
              <a:gd name="T29" fmla="*/ 455 h 1740"/>
              <a:gd name="T30" fmla="*/ 1566 w 1738"/>
              <a:gd name="T31" fmla="*/ 349 h 1740"/>
              <a:gd name="T32" fmla="*/ 1484 w 1738"/>
              <a:gd name="T33" fmla="*/ 255 h 1740"/>
              <a:gd name="T34" fmla="*/ 1388 w 1738"/>
              <a:gd name="T35" fmla="*/ 174 h 1740"/>
              <a:gd name="T36" fmla="*/ 1282 w 1738"/>
              <a:gd name="T37" fmla="*/ 106 h 1740"/>
              <a:gd name="T38" fmla="*/ 1167 w 1738"/>
              <a:gd name="T39" fmla="*/ 54 h 1740"/>
              <a:gd name="T40" fmla="*/ 1045 w 1738"/>
              <a:gd name="T41" fmla="*/ 18 h 1740"/>
              <a:gd name="T42" fmla="*/ 913 w 1738"/>
              <a:gd name="T43" fmla="*/ 2 h 1740"/>
              <a:gd name="T44" fmla="*/ 825 w 1738"/>
              <a:gd name="T45" fmla="*/ 2 h 1740"/>
              <a:gd name="T46" fmla="*/ 693 w 1738"/>
              <a:gd name="T47" fmla="*/ 18 h 1740"/>
              <a:gd name="T48" fmla="*/ 569 w 1738"/>
              <a:gd name="T49" fmla="*/ 54 h 1740"/>
              <a:gd name="T50" fmla="*/ 455 w 1738"/>
              <a:gd name="T51" fmla="*/ 106 h 1740"/>
              <a:gd name="T52" fmla="*/ 349 w 1738"/>
              <a:gd name="T53" fmla="*/ 174 h 1740"/>
              <a:gd name="T54" fmla="*/ 253 w 1738"/>
              <a:gd name="T55" fmla="*/ 255 h 1740"/>
              <a:gd name="T56" fmla="*/ 172 w 1738"/>
              <a:gd name="T57" fmla="*/ 349 h 1740"/>
              <a:gd name="T58" fmla="*/ 104 w 1738"/>
              <a:gd name="T59" fmla="*/ 455 h 1740"/>
              <a:gd name="T60" fmla="*/ 52 w 1738"/>
              <a:gd name="T61" fmla="*/ 571 h 1740"/>
              <a:gd name="T62" fmla="*/ 16 w 1738"/>
              <a:gd name="T63" fmla="*/ 695 h 1740"/>
              <a:gd name="T64" fmla="*/ 0 w 1738"/>
              <a:gd name="T65" fmla="*/ 825 h 1740"/>
              <a:gd name="T66" fmla="*/ 0 w 1738"/>
              <a:gd name="T67" fmla="*/ 915 h 1740"/>
              <a:gd name="T68" fmla="*/ 16 w 1738"/>
              <a:gd name="T69" fmla="*/ 1045 h 1740"/>
              <a:gd name="T70" fmla="*/ 52 w 1738"/>
              <a:gd name="T71" fmla="*/ 1168 h 1740"/>
              <a:gd name="T72" fmla="*/ 104 w 1738"/>
              <a:gd name="T73" fmla="*/ 1284 h 1740"/>
              <a:gd name="T74" fmla="*/ 172 w 1738"/>
              <a:gd name="T75" fmla="*/ 1390 h 1740"/>
              <a:gd name="T76" fmla="*/ 253 w 1738"/>
              <a:gd name="T77" fmla="*/ 1484 h 1740"/>
              <a:gd name="T78" fmla="*/ 349 w 1738"/>
              <a:gd name="T79" fmla="*/ 1568 h 1740"/>
              <a:gd name="T80" fmla="*/ 455 w 1738"/>
              <a:gd name="T81" fmla="*/ 1636 h 1740"/>
              <a:gd name="T82" fmla="*/ 569 w 1738"/>
              <a:gd name="T83" fmla="*/ 1688 h 1740"/>
              <a:gd name="T84" fmla="*/ 693 w 1738"/>
              <a:gd name="T85" fmla="*/ 1722 h 1740"/>
              <a:gd name="T86" fmla="*/ 825 w 1738"/>
              <a:gd name="T87" fmla="*/ 1740 h 1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738" h="1740">
                <a:moveTo>
                  <a:pt x="869" y="1740"/>
                </a:moveTo>
                <a:lnTo>
                  <a:pt x="869" y="1740"/>
                </a:lnTo>
                <a:lnTo>
                  <a:pt x="913" y="1740"/>
                </a:lnTo>
                <a:lnTo>
                  <a:pt x="957" y="1736"/>
                </a:lnTo>
                <a:lnTo>
                  <a:pt x="1001" y="1730"/>
                </a:lnTo>
                <a:lnTo>
                  <a:pt x="1045" y="1722"/>
                </a:lnTo>
                <a:lnTo>
                  <a:pt x="1087" y="1712"/>
                </a:lnTo>
                <a:lnTo>
                  <a:pt x="1127" y="1702"/>
                </a:lnTo>
                <a:lnTo>
                  <a:pt x="1167" y="1688"/>
                </a:lnTo>
                <a:lnTo>
                  <a:pt x="1206" y="1672"/>
                </a:lnTo>
                <a:lnTo>
                  <a:pt x="1246" y="1654"/>
                </a:lnTo>
                <a:lnTo>
                  <a:pt x="1282" y="1636"/>
                </a:lnTo>
                <a:lnTo>
                  <a:pt x="1320" y="1614"/>
                </a:lnTo>
                <a:lnTo>
                  <a:pt x="1354" y="1592"/>
                </a:lnTo>
                <a:lnTo>
                  <a:pt x="1388" y="1568"/>
                </a:lnTo>
                <a:lnTo>
                  <a:pt x="1422" y="1542"/>
                </a:lnTo>
                <a:lnTo>
                  <a:pt x="1452" y="1514"/>
                </a:lnTo>
                <a:lnTo>
                  <a:pt x="1484" y="1484"/>
                </a:lnTo>
                <a:lnTo>
                  <a:pt x="1512" y="1454"/>
                </a:lnTo>
                <a:lnTo>
                  <a:pt x="1540" y="1424"/>
                </a:lnTo>
                <a:lnTo>
                  <a:pt x="1566" y="1390"/>
                </a:lnTo>
                <a:lnTo>
                  <a:pt x="1590" y="1356"/>
                </a:lnTo>
                <a:lnTo>
                  <a:pt x="1612" y="1320"/>
                </a:lnTo>
                <a:lnTo>
                  <a:pt x="1634" y="1284"/>
                </a:lnTo>
                <a:lnTo>
                  <a:pt x="1652" y="1246"/>
                </a:lnTo>
                <a:lnTo>
                  <a:pt x="1670" y="1208"/>
                </a:lnTo>
                <a:lnTo>
                  <a:pt x="1686" y="1168"/>
                </a:lnTo>
                <a:lnTo>
                  <a:pt x="1700" y="1129"/>
                </a:lnTo>
                <a:lnTo>
                  <a:pt x="1712" y="1087"/>
                </a:lnTo>
                <a:lnTo>
                  <a:pt x="1720" y="1045"/>
                </a:lnTo>
                <a:lnTo>
                  <a:pt x="1728" y="1003"/>
                </a:lnTo>
                <a:lnTo>
                  <a:pt x="1734" y="959"/>
                </a:lnTo>
                <a:lnTo>
                  <a:pt x="1738" y="915"/>
                </a:lnTo>
                <a:lnTo>
                  <a:pt x="1738" y="871"/>
                </a:lnTo>
                <a:lnTo>
                  <a:pt x="1738" y="871"/>
                </a:lnTo>
                <a:lnTo>
                  <a:pt x="1738" y="825"/>
                </a:lnTo>
                <a:lnTo>
                  <a:pt x="1734" y="781"/>
                </a:lnTo>
                <a:lnTo>
                  <a:pt x="1728" y="739"/>
                </a:lnTo>
                <a:lnTo>
                  <a:pt x="1720" y="695"/>
                </a:lnTo>
                <a:lnTo>
                  <a:pt x="1712" y="653"/>
                </a:lnTo>
                <a:lnTo>
                  <a:pt x="1700" y="611"/>
                </a:lnTo>
                <a:lnTo>
                  <a:pt x="1686" y="571"/>
                </a:lnTo>
                <a:lnTo>
                  <a:pt x="1670" y="531"/>
                </a:lnTo>
                <a:lnTo>
                  <a:pt x="1652" y="493"/>
                </a:lnTo>
                <a:lnTo>
                  <a:pt x="1634" y="455"/>
                </a:lnTo>
                <a:lnTo>
                  <a:pt x="1612" y="419"/>
                </a:lnTo>
                <a:lnTo>
                  <a:pt x="1590" y="385"/>
                </a:lnTo>
                <a:lnTo>
                  <a:pt x="1566" y="349"/>
                </a:lnTo>
                <a:lnTo>
                  <a:pt x="1540" y="317"/>
                </a:lnTo>
                <a:lnTo>
                  <a:pt x="1512" y="285"/>
                </a:lnTo>
                <a:lnTo>
                  <a:pt x="1484" y="255"/>
                </a:lnTo>
                <a:lnTo>
                  <a:pt x="1452" y="227"/>
                </a:lnTo>
                <a:lnTo>
                  <a:pt x="1422" y="199"/>
                </a:lnTo>
                <a:lnTo>
                  <a:pt x="1388" y="174"/>
                </a:lnTo>
                <a:lnTo>
                  <a:pt x="1354" y="150"/>
                </a:lnTo>
                <a:lnTo>
                  <a:pt x="1320" y="128"/>
                </a:lnTo>
                <a:lnTo>
                  <a:pt x="1282" y="106"/>
                </a:lnTo>
                <a:lnTo>
                  <a:pt x="1246" y="86"/>
                </a:lnTo>
                <a:lnTo>
                  <a:pt x="1206" y="70"/>
                </a:lnTo>
                <a:lnTo>
                  <a:pt x="1167" y="54"/>
                </a:lnTo>
                <a:lnTo>
                  <a:pt x="1127" y="40"/>
                </a:lnTo>
                <a:lnTo>
                  <a:pt x="1087" y="28"/>
                </a:lnTo>
                <a:lnTo>
                  <a:pt x="1045" y="18"/>
                </a:lnTo>
                <a:lnTo>
                  <a:pt x="1001" y="12"/>
                </a:lnTo>
                <a:lnTo>
                  <a:pt x="957" y="6"/>
                </a:lnTo>
                <a:lnTo>
                  <a:pt x="913" y="2"/>
                </a:lnTo>
                <a:lnTo>
                  <a:pt x="869" y="0"/>
                </a:lnTo>
                <a:lnTo>
                  <a:pt x="869" y="0"/>
                </a:lnTo>
                <a:lnTo>
                  <a:pt x="825" y="2"/>
                </a:lnTo>
                <a:lnTo>
                  <a:pt x="779" y="6"/>
                </a:lnTo>
                <a:lnTo>
                  <a:pt x="737" y="12"/>
                </a:lnTo>
                <a:lnTo>
                  <a:pt x="693" y="18"/>
                </a:lnTo>
                <a:lnTo>
                  <a:pt x="651" y="28"/>
                </a:lnTo>
                <a:lnTo>
                  <a:pt x="611" y="40"/>
                </a:lnTo>
                <a:lnTo>
                  <a:pt x="569" y="54"/>
                </a:lnTo>
                <a:lnTo>
                  <a:pt x="531" y="70"/>
                </a:lnTo>
                <a:lnTo>
                  <a:pt x="491" y="86"/>
                </a:lnTo>
                <a:lnTo>
                  <a:pt x="455" y="106"/>
                </a:lnTo>
                <a:lnTo>
                  <a:pt x="417" y="128"/>
                </a:lnTo>
                <a:lnTo>
                  <a:pt x="383" y="150"/>
                </a:lnTo>
                <a:lnTo>
                  <a:pt x="349" y="174"/>
                </a:lnTo>
                <a:lnTo>
                  <a:pt x="315" y="199"/>
                </a:lnTo>
                <a:lnTo>
                  <a:pt x="283" y="227"/>
                </a:lnTo>
                <a:lnTo>
                  <a:pt x="253" y="255"/>
                </a:lnTo>
                <a:lnTo>
                  <a:pt x="225" y="285"/>
                </a:lnTo>
                <a:lnTo>
                  <a:pt x="198" y="317"/>
                </a:lnTo>
                <a:lnTo>
                  <a:pt x="172" y="349"/>
                </a:lnTo>
                <a:lnTo>
                  <a:pt x="148" y="385"/>
                </a:lnTo>
                <a:lnTo>
                  <a:pt x="126" y="419"/>
                </a:lnTo>
                <a:lnTo>
                  <a:pt x="104" y="455"/>
                </a:lnTo>
                <a:lnTo>
                  <a:pt x="86" y="493"/>
                </a:lnTo>
                <a:lnTo>
                  <a:pt x="68" y="531"/>
                </a:lnTo>
                <a:lnTo>
                  <a:pt x="52" y="571"/>
                </a:lnTo>
                <a:lnTo>
                  <a:pt x="38" y="611"/>
                </a:lnTo>
                <a:lnTo>
                  <a:pt x="26" y="653"/>
                </a:lnTo>
                <a:lnTo>
                  <a:pt x="16" y="695"/>
                </a:lnTo>
                <a:lnTo>
                  <a:pt x="10" y="739"/>
                </a:lnTo>
                <a:lnTo>
                  <a:pt x="4" y="781"/>
                </a:lnTo>
                <a:lnTo>
                  <a:pt x="0" y="825"/>
                </a:lnTo>
                <a:lnTo>
                  <a:pt x="0" y="871"/>
                </a:lnTo>
                <a:lnTo>
                  <a:pt x="0" y="871"/>
                </a:lnTo>
                <a:lnTo>
                  <a:pt x="0" y="915"/>
                </a:lnTo>
                <a:lnTo>
                  <a:pt x="4" y="959"/>
                </a:lnTo>
                <a:lnTo>
                  <a:pt x="10" y="1003"/>
                </a:lnTo>
                <a:lnTo>
                  <a:pt x="16" y="1045"/>
                </a:lnTo>
                <a:lnTo>
                  <a:pt x="26" y="1087"/>
                </a:lnTo>
                <a:lnTo>
                  <a:pt x="38" y="1129"/>
                </a:lnTo>
                <a:lnTo>
                  <a:pt x="52" y="1168"/>
                </a:lnTo>
                <a:lnTo>
                  <a:pt x="68" y="1208"/>
                </a:lnTo>
                <a:lnTo>
                  <a:pt x="86" y="1246"/>
                </a:lnTo>
                <a:lnTo>
                  <a:pt x="104" y="1284"/>
                </a:lnTo>
                <a:lnTo>
                  <a:pt x="126" y="1320"/>
                </a:lnTo>
                <a:lnTo>
                  <a:pt x="148" y="1356"/>
                </a:lnTo>
                <a:lnTo>
                  <a:pt x="172" y="1390"/>
                </a:lnTo>
                <a:lnTo>
                  <a:pt x="198" y="1424"/>
                </a:lnTo>
                <a:lnTo>
                  <a:pt x="225" y="1454"/>
                </a:lnTo>
                <a:lnTo>
                  <a:pt x="253" y="1484"/>
                </a:lnTo>
                <a:lnTo>
                  <a:pt x="283" y="1514"/>
                </a:lnTo>
                <a:lnTo>
                  <a:pt x="315" y="1542"/>
                </a:lnTo>
                <a:lnTo>
                  <a:pt x="349" y="1568"/>
                </a:lnTo>
                <a:lnTo>
                  <a:pt x="383" y="1592"/>
                </a:lnTo>
                <a:lnTo>
                  <a:pt x="417" y="1614"/>
                </a:lnTo>
                <a:lnTo>
                  <a:pt x="455" y="1636"/>
                </a:lnTo>
                <a:lnTo>
                  <a:pt x="491" y="1654"/>
                </a:lnTo>
                <a:lnTo>
                  <a:pt x="531" y="1672"/>
                </a:lnTo>
                <a:lnTo>
                  <a:pt x="569" y="1688"/>
                </a:lnTo>
                <a:lnTo>
                  <a:pt x="611" y="1702"/>
                </a:lnTo>
                <a:lnTo>
                  <a:pt x="651" y="1712"/>
                </a:lnTo>
                <a:lnTo>
                  <a:pt x="693" y="1722"/>
                </a:lnTo>
                <a:lnTo>
                  <a:pt x="737" y="1730"/>
                </a:lnTo>
                <a:lnTo>
                  <a:pt x="779" y="1736"/>
                </a:lnTo>
                <a:lnTo>
                  <a:pt x="825" y="1740"/>
                </a:lnTo>
                <a:lnTo>
                  <a:pt x="869" y="174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3000"/>
          </a:p>
        </p:txBody>
      </p:sp>
      <p:sp>
        <p:nvSpPr>
          <p:cNvPr id="49" name="Freeform 27">
            <a:extLst>
              <a:ext uri="{FF2B5EF4-FFF2-40B4-BE49-F238E27FC236}">
                <a16:creationId xmlns:a16="http://schemas.microsoft.com/office/drawing/2014/main" id="{632C6F3D-AB1E-4A35-9F19-22D9C9A8D6C3}"/>
              </a:ext>
            </a:extLst>
          </p:cNvPr>
          <p:cNvSpPr>
            <a:spLocks/>
          </p:cNvSpPr>
          <p:nvPr/>
        </p:nvSpPr>
        <p:spPr bwMode="auto">
          <a:xfrm>
            <a:off x="2989263" y="7900988"/>
            <a:ext cx="2762250" cy="2762250"/>
          </a:xfrm>
          <a:custGeom>
            <a:avLst/>
            <a:gdLst>
              <a:gd name="T0" fmla="*/ 915 w 1740"/>
              <a:gd name="T1" fmla="*/ 1740 h 1740"/>
              <a:gd name="T2" fmla="*/ 1045 w 1740"/>
              <a:gd name="T3" fmla="*/ 1722 h 1740"/>
              <a:gd name="T4" fmla="*/ 1169 w 1740"/>
              <a:gd name="T5" fmla="*/ 1688 h 1740"/>
              <a:gd name="T6" fmla="*/ 1285 w 1740"/>
              <a:gd name="T7" fmla="*/ 1636 h 1740"/>
              <a:gd name="T8" fmla="*/ 1391 w 1740"/>
              <a:gd name="T9" fmla="*/ 1568 h 1740"/>
              <a:gd name="T10" fmla="*/ 1485 w 1740"/>
              <a:gd name="T11" fmla="*/ 1484 h 1740"/>
              <a:gd name="T12" fmla="*/ 1566 w 1740"/>
              <a:gd name="T13" fmla="*/ 1390 h 1740"/>
              <a:gd name="T14" fmla="*/ 1634 w 1740"/>
              <a:gd name="T15" fmla="*/ 1284 h 1740"/>
              <a:gd name="T16" fmla="*/ 1686 w 1740"/>
              <a:gd name="T17" fmla="*/ 1168 h 1740"/>
              <a:gd name="T18" fmla="*/ 1722 w 1740"/>
              <a:gd name="T19" fmla="*/ 1045 h 1740"/>
              <a:gd name="T20" fmla="*/ 1738 w 1740"/>
              <a:gd name="T21" fmla="*/ 915 h 1740"/>
              <a:gd name="T22" fmla="*/ 1738 w 1740"/>
              <a:gd name="T23" fmla="*/ 825 h 1740"/>
              <a:gd name="T24" fmla="*/ 1722 w 1740"/>
              <a:gd name="T25" fmla="*/ 695 h 1740"/>
              <a:gd name="T26" fmla="*/ 1686 w 1740"/>
              <a:gd name="T27" fmla="*/ 571 h 1740"/>
              <a:gd name="T28" fmla="*/ 1634 w 1740"/>
              <a:gd name="T29" fmla="*/ 455 h 1740"/>
              <a:gd name="T30" fmla="*/ 1566 w 1740"/>
              <a:gd name="T31" fmla="*/ 349 h 1740"/>
              <a:gd name="T32" fmla="*/ 1485 w 1740"/>
              <a:gd name="T33" fmla="*/ 255 h 1740"/>
              <a:gd name="T34" fmla="*/ 1391 w 1740"/>
              <a:gd name="T35" fmla="*/ 174 h 1740"/>
              <a:gd name="T36" fmla="*/ 1285 w 1740"/>
              <a:gd name="T37" fmla="*/ 106 h 1740"/>
              <a:gd name="T38" fmla="*/ 1169 w 1740"/>
              <a:gd name="T39" fmla="*/ 54 h 1740"/>
              <a:gd name="T40" fmla="*/ 1045 w 1740"/>
              <a:gd name="T41" fmla="*/ 18 h 1740"/>
              <a:gd name="T42" fmla="*/ 915 w 1740"/>
              <a:gd name="T43" fmla="*/ 2 h 1740"/>
              <a:gd name="T44" fmla="*/ 825 w 1740"/>
              <a:gd name="T45" fmla="*/ 2 h 1740"/>
              <a:gd name="T46" fmla="*/ 695 w 1740"/>
              <a:gd name="T47" fmla="*/ 18 h 1740"/>
              <a:gd name="T48" fmla="*/ 571 w 1740"/>
              <a:gd name="T49" fmla="*/ 54 h 1740"/>
              <a:gd name="T50" fmla="*/ 456 w 1740"/>
              <a:gd name="T51" fmla="*/ 106 h 1740"/>
              <a:gd name="T52" fmla="*/ 350 w 1740"/>
              <a:gd name="T53" fmla="*/ 174 h 1740"/>
              <a:gd name="T54" fmla="*/ 256 w 1740"/>
              <a:gd name="T55" fmla="*/ 255 h 1740"/>
              <a:gd name="T56" fmla="*/ 174 w 1740"/>
              <a:gd name="T57" fmla="*/ 349 h 1740"/>
              <a:gd name="T58" fmla="*/ 106 w 1740"/>
              <a:gd name="T59" fmla="*/ 455 h 1740"/>
              <a:gd name="T60" fmla="*/ 54 w 1740"/>
              <a:gd name="T61" fmla="*/ 571 h 1740"/>
              <a:gd name="T62" fmla="*/ 18 w 1740"/>
              <a:gd name="T63" fmla="*/ 695 h 1740"/>
              <a:gd name="T64" fmla="*/ 2 w 1740"/>
              <a:gd name="T65" fmla="*/ 825 h 1740"/>
              <a:gd name="T66" fmla="*/ 2 w 1740"/>
              <a:gd name="T67" fmla="*/ 915 h 1740"/>
              <a:gd name="T68" fmla="*/ 18 w 1740"/>
              <a:gd name="T69" fmla="*/ 1045 h 1740"/>
              <a:gd name="T70" fmla="*/ 54 w 1740"/>
              <a:gd name="T71" fmla="*/ 1168 h 1740"/>
              <a:gd name="T72" fmla="*/ 106 w 1740"/>
              <a:gd name="T73" fmla="*/ 1284 h 1740"/>
              <a:gd name="T74" fmla="*/ 174 w 1740"/>
              <a:gd name="T75" fmla="*/ 1390 h 1740"/>
              <a:gd name="T76" fmla="*/ 256 w 1740"/>
              <a:gd name="T77" fmla="*/ 1484 h 1740"/>
              <a:gd name="T78" fmla="*/ 350 w 1740"/>
              <a:gd name="T79" fmla="*/ 1568 h 1740"/>
              <a:gd name="T80" fmla="*/ 456 w 1740"/>
              <a:gd name="T81" fmla="*/ 1636 h 1740"/>
              <a:gd name="T82" fmla="*/ 571 w 1740"/>
              <a:gd name="T83" fmla="*/ 1688 h 1740"/>
              <a:gd name="T84" fmla="*/ 695 w 1740"/>
              <a:gd name="T85" fmla="*/ 1722 h 1740"/>
              <a:gd name="T86" fmla="*/ 825 w 1740"/>
              <a:gd name="T87" fmla="*/ 1740 h 1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740" h="1740">
                <a:moveTo>
                  <a:pt x="871" y="1740"/>
                </a:moveTo>
                <a:lnTo>
                  <a:pt x="871" y="1740"/>
                </a:lnTo>
                <a:lnTo>
                  <a:pt x="915" y="1740"/>
                </a:lnTo>
                <a:lnTo>
                  <a:pt x="959" y="1736"/>
                </a:lnTo>
                <a:lnTo>
                  <a:pt x="1003" y="1730"/>
                </a:lnTo>
                <a:lnTo>
                  <a:pt x="1045" y="1722"/>
                </a:lnTo>
                <a:lnTo>
                  <a:pt x="1087" y="1712"/>
                </a:lnTo>
                <a:lnTo>
                  <a:pt x="1129" y="1702"/>
                </a:lnTo>
                <a:lnTo>
                  <a:pt x="1169" y="1688"/>
                </a:lnTo>
                <a:lnTo>
                  <a:pt x="1209" y="1672"/>
                </a:lnTo>
                <a:lnTo>
                  <a:pt x="1247" y="1654"/>
                </a:lnTo>
                <a:lnTo>
                  <a:pt x="1285" y="1636"/>
                </a:lnTo>
                <a:lnTo>
                  <a:pt x="1321" y="1614"/>
                </a:lnTo>
                <a:lnTo>
                  <a:pt x="1357" y="1592"/>
                </a:lnTo>
                <a:lnTo>
                  <a:pt x="1391" y="1568"/>
                </a:lnTo>
                <a:lnTo>
                  <a:pt x="1423" y="1542"/>
                </a:lnTo>
                <a:lnTo>
                  <a:pt x="1455" y="1514"/>
                </a:lnTo>
                <a:lnTo>
                  <a:pt x="1485" y="1484"/>
                </a:lnTo>
                <a:lnTo>
                  <a:pt x="1514" y="1454"/>
                </a:lnTo>
                <a:lnTo>
                  <a:pt x="1540" y="1424"/>
                </a:lnTo>
                <a:lnTo>
                  <a:pt x="1566" y="1390"/>
                </a:lnTo>
                <a:lnTo>
                  <a:pt x="1590" y="1356"/>
                </a:lnTo>
                <a:lnTo>
                  <a:pt x="1614" y="1320"/>
                </a:lnTo>
                <a:lnTo>
                  <a:pt x="1634" y="1284"/>
                </a:lnTo>
                <a:lnTo>
                  <a:pt x="1654" y="1246"/>
                </a:lnTo>
                <a:lnTo>
                  <a:pt x="1672" y="1208"/>
                </a:lnTo>
                <a:lnTo>
                  <a:pt x="1686" y="1168"/>
                </a:lnTo>
                <a:lnTo>
                  <a:pt x="1700" y="1129"/>
                </a:lnTo>
                <a:lnTo>
                  <a:pt x="1712" y="1087"/>
                </a:lnTo>
                <a:lnTo>
                  <a:pt x="1722" y="1045"/>
                </a:lnTo>
                <a:lnTo>
                  <a:pt x="1730" y="1003"/>
                </a:lnTo>
                <a:lnTo>
                  <a:pt x="1736" y="959"/>
                </a:lnTo>
                <a:lnTo>
                  <a:pt x="1738" y="915"/>
                </a:lnTo>
                <a:lnTo>
                  <a:pt x="1740" y="871"/>
                </a:lnTo>
                <a:lnTo>
                  <a:pt x="1740" y="871"/>
                </a:lnTo>
                <a:lnTo>
                  <a:pt x="1738" y="825"/>
                </a:lnTo>
                <a:lnTo>
                  <a:pt x="1736" y="781"/>
                </a:lnTo>
                <a:lnTo>
                  <a:pt x="1730" y="739"/>
                </a:lnTo>
                <a:lnTo>
                  <a:pt x="1722" y="695"/>
                </a:lnTo>
                <a:lnTo>
                  <a:pt x="1712" y="653"/>
                </a:lnTo>
                <a:lnTo>
                  <a:pt x="1700" y="611"/>
                </a:lnTo>
                <a:lnTo>
                  <a:pt x="1686" y="571"/>
                </a:lnTo>
                <a:lnTo>
                  <a:pt x="1672" y="531"/>
                </a:lnTo>
                <a:lnTo>
                  <a:pt x="1654" y="493"/>
                </a:lnTo>
                <a:lnTo>
                  <a:pt x="1634" y="455"/>
                </a:lnTo>
                <a:lnTo>
                  <a:pt x="1614" y="419"/>
                </a:lnTo>
                <a:lnTo>
                  <a:pt x="1590" y="385"/>
                </a:lnTo>
                <a:lnTo>
                  <a:pt x="1566" y="349"/>
                </a:lnTo>
                <a:lnTo>
                  <a:pt x="1540" y="317"/>
                </a:lnTo>
                <a:lnTo>
                  <a:pt x="1514" y="285"/>
                </a:lnTo>
                <a:lnTo>
                  <a:pt x="1485" y="255"/>
                </a:lnTo>
                <a:lnTo>
                  <a:pt x="1455" y="227"/>
                </a:lnTo>
                <a:lnTo>
                  <a:pt x="1423" y="199"/>
                </a:lnTo>
                <a:lnTo>
                  <a:pt x="1391" y="174"/>
                </a:lnTo>
                <a:lnTo>
                  <a:pt x="1357" y="150"/>
                </a:lnTo>
                <a:lnTo>
                  <a:pt x="1321" y="128"/>
                </a:lnTo>
                <a:lnTo>
                  <a:pt x="1285" y="106"/>
                </a:lnTo>
                <a:lnTo>
                  <a:pt x="1247" y="86"/>
                </a:lnTo>
                <a:lnTo>
                  <a:pt x="1209" y="70"/>
                </a:lnTo>
                <a:lnTo>
                  <a:pt x="1169" y="54"/>
                </a:lnTo>
                <a:lnTo>
                  <a:pt x="1129" y="40"/>
                </a:lnTo>
                <a:lnTo>
                  <a:pt x="1087" y="28"/>
                </a:lnTo>
                <a:lnTo>
                  <a:pt x="1045" y="18"/>
                </a:lnTo>
                <a:lnTo>
                  <a:pt x="1003" y="12"/>
                </a:lnTo>
                <a:lnTo>
                  <a:pt x="959" y="6"/>
                </a:lnTo>
                <a:lnTo>
                  <a:pt x="915" y="2"/>
                </a:lnTo>
                <a:lnTo>
                  <a:pt x="871" y="0"/>
                </a:lnTo>
                <a:lnTo>
                  <a:pt x="871" y="0"/>
                </a:lnTo>
                <a:lnTo>
                  <a:pt x="825" y="2"/>
                </a:lnTo>
                <a:lnTo>
                  <a:pt x="781" y="6"/>
                </a:lnTo>
                <a:lnTo>
                  <a:pt x="737" y="12"/>
                </a:lnTo>
                <a:lnTo>
                  <a:pt x="695" y="18"/>
                </a:lnTo>
                <a:lnTo>
                  <a:pt x="653" y="28"/>
                </a:lnTo>
                <a:lnTo>
                  <a:pt x="611" y="40"/>
                </a:lnTo>
                <a:lnTo>
                  <a:pt x="571" y="54"/>
                </a:lnTo>
                <a:lnTo>
                  <a:pt x="532" y="70"/>
                </a:lnTo>
                <a:lnTo>
                  <a:pt x="494" y="86"/>
                </a:lnTo>
                <a:lnTo>
                  <a:pt x="456" y="106"/>
                </a:lnTo>
                <a:lnTo>
                  <a:pt x="420" y="128"/>
                </a:lnTo>
                <a:lnTo>
                  <a:pt x="384" y="150"/>
                </a:lnTo>
                <a:lnTo>
                  <a:pt x="350" y="174"/>
                </a:lnTo>
                <a:lnTo>
                  <a:pt x="318" y="199"/>
                </a:lnTo>
                <a:lnTo>
                  <a:pt x="286" y="227"/>
                </a:lnTo>
                <a:lnTo>
                  <a:pt x="256" y="255"/>
                </a:lnTo>
                <a:lnTo>
                  <a:pt x="228" y="285"/>
                </a:lnTo>
                <a:lnTo>
                  <a:pt x="200" y="317"/>
                </a:lnTo>
                <a:lnTo>
                  <a:pt x="174" y="349"/>
                </a:lnTo>
                <a:lnTo>
                  <a:pt x="150" y="385"/>
                </a:lnTo>
                <a:lnTo>
                  <a:pt x="126" y="419"/>
                </a:lnTo>
                <a:lnTo>
                  <a:pt x="106" y="455"/>
                </a:lnTo>
                <a:lnTo>
                  <a:pt x="86" y="493"/>
                </a:lnTo>
                <a:lnTo>
                  <a:pt x="70" y="531"/>
                </a:lnTo>
                <a:lnTo>
                  <a:pt x="54" y="571"/>
                </a:lnTo>
                <a:lnTo>
                  <a:pt x="40" y="611"/>
                </a:lnTo>
                <a:lnTo>
                  <a:pt x="28" y="653"/>
                </a:lnTo>
                <a:lnTo>
                  <a:pt x="18" y="695"/>
                </a:lnTo>
                <a:lnTo>
                  <a:pt x="10" y="739"/>
                </a:lnTo>
                <a:lnTo>
                  <a:pt x="6" y="781"/>
                </a:lnTo>
                <a:lnTo>
                  <a:pt x="2" y="825"/>
                </a:lnTo>
                <a:lnTo>
                  <a:pt x="0" y="871"/>
                </a:lnTo>
                <a:lnTo>
                  <a:pt x="0" y="871"/>
                </a:lnTo>
                <a:lnTo>
                  <a:pt x="2" y="915"/>
                </a:lnTo>
                <a:lnTo>
                  <a:pt x="6" y="959"/>
                </a:lnTo>
                <a:lnTo>
                  <a:pt x="10" y="1003"/>
                </a:lnTo>
                <a:lnTo>
                  <a:pt x="18" y="1045"/>
                </a:lnTo>
                <a:lnTo>
                  <a:pt x="28" y="1087"/>
                </a:lnTo>
                <a:lnTo>
                  <a:pt x="40" y="1129"/>
                </a:lnTo>
                <a:lnTo>
                  <a:pt x="54" y="1168"/>
                </a:lnTo>
                <a:lnTo>
                  <a:pt x="70" y="1208"/>
                </a:lnTo>
                <a:lnTo>
                  <a:pt x="86" y="1246"/>
                </a:lnTo>
                <a:lnTo>
                  <a:pt x="106" y="1284"/>
                </a:lnTo>
                <a:lnTo>
                  <a:pt x="126" y="1320"/>
                </a:lnTo>
                <a:lnTo>
                  <a:pt x="150" y="1356"/>
                </a:lnTo>
                <a:lnTo>
                  <a:pt x="174" y="1390"/>
                </a:lnTo>
                <a:lnTo>
                  <a:pt x="200" y="1424"/>
                </a:lnTo>
                <a:lnTo>
                  <a:pt x="228" y="1454"/>
                </a:lnTo>
                <a:lnTo>
                  <a:pt x="256" y="1484"/>
                </a:lnTo>
                <a:lnTo>
                  <a:pt x="286" y="1514"/>
                </a:lnTo>
                <a:lnTo>
                  <a:pt x="318" y="1542"/>
                </a:lnTo>
                <a:lnTo>
                  <a:pt x="350" y="1568"/>
                </a:lnTo>
                <a:lnTo>
                  <a:pt x="384" y="1592"/>
                </a:lnTo>
                <a:lnTo>
                  <a:pt x="420" y="1614"/>
                </a:lnTo>
                <a:lnTo>
                  <a:pt x="456" y="1636"/>
                </a:lnTo>
                <a:lnTo>
                  <a:pt x="494" y="1654"/>
                </a:lnTo>
                <a:lnTo>
                  <a:pt x="532" y="1672"/>
                </a:lnTo>
                <a:lnTo>
                  <a:pt x="571" y="1688"/>
                </a:lnTo>
                <a:lnTo>
                  <a:pt x="611" y="1702"/>
                </a:lnTo>
                <a:lnTo>
                  <a:pt x="653" y="1712"/>
                </a:lnTo>
                <a:lnTo>
                  <a:pt x="695" y="1722"/>
                </a:lnTo>
                <a:lnTo>
                  <a:pt x="737" y="1730"/>
                </a:lnTo>
                <a:lnTo>
                  <a:pt x="781" y="1736"/>
                </a:lnTo>
                <a:lnTo>
                  <a:pt x="825" y="1740"/>
                </a:lnTo>
                <a:lnTo>
                  <a:pt x="871" y="1740"/>
                </a:lnTo>
                <a:close/>
              </a:path>
            </a:pathLst>
          </a:custGeom>
          <a:solidFill>
            <a:srgbClr val="FAA6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3000"/>
          </a:p>
        </p:txBody>
      </p:sp>
      <p:sp>
        <p:nvSpPr>
          <p:cNvPr id="50" name="Freeform 28">
            <a:extLst>
              <a:ext uri="{FF2B5EF4-FFF2-40B4-BE49-F238E27FC236}">
                <a16:creationId xmlns:a16="http://schemas.microsoft.com/office/drawing/2014/main" id="{97D2316E-D71F-4DA8-B50C-51153DDD60C2}"/>
              </a:ext>
            </a:extLst>
          </p:cNvPr>
          <p:cNvSpPr>
            <a:spLocks/>
          </p:cNvSpPr>
          <p:nvPr/>
        </p:nvSpPr>
        <p:spPr bwMode="auto">
          <a:xfrm>
            <a:off x="2989263" y="7900988"/>
            <a:ext cx="2762250" cy="2762250"/>
          </a:xfrm>
          <a:custGeom>
            <a:avLst/>
            <a:gdLst>
              <a:gd name="T0" fmla="*/ 915 w 1740"/>
              <a:gd name="T1" fmla="*/ 1740 h 1740"/>
              <a:gd name="T2" fmla="*/ 1045 w 1740"/>
              <a:gd name="T3" fmla="*/ 1722 h 1740"/>
              <a:gd name="T4" fmla="*/ 1169 w 1740"/>
              <a:gd name="T5" fmla="*/ 1688 h 1740"/>
              <a:gd name="T6" fmla="*/ 1285 w 1740"/>
              <a:gd name="T7" fmla="*/ 1636 h 1740"/>
              <a:gd name="T8" fmla="*/ 1391 w 1740"/>
              <a:gd name="T9" fmla="*/ 1568 h 1740"/>
              <a:gd name="T10" fmla="*/ 1485 w 1740"/>
              <a:gd name="T11" fmla="*/ 1484 h 1740"/>
              <a:gd name="T12" fmla="*/ 1566 w 1740"/>
              <a:gd name="T13" fmla="*/ 1390 h 1740"/>
              <a:gd name="T14" fmla="*/ 1634 w 1740"/>
              <a:gd name="T15" fmla="*/ 1284 h 1740"/>
              <a:gd name="T16" fmla="*/ 1686 w 1740"/>
              <a:gd name="T17" fmla="*/ 1168 h 1740"/>
              <a:gd name="T18" fmla="*/ 1722 w 1740"/>
              <a:gd name="T19" fmla="*/ 1045 h 1740"/>
              <a:gd name="T20" fmla="*/ 1738 w 1740"/>
              <a:gd name="T21" fmla="*/ 915 h 1740"/>
              <a:gd name="T22" fmla="*/ 1738 w 1740"/>
              <a:gd name="T23" fmla="*/ 825 h 1740"/>
              <a:gd name="T24" fmla="*/ 1722 w 1740"/>
              <a:gd name="T25" fmla="*/ 695 h 1740"/>
              <a:gd name="T26" fmla="*/ 1686 w 1740"/>
              <a:gd name="T27" fmla="*/ 571 h 1740"/>
              <a:gd name="T28" fmla="*/ 1634 w 1740"/>
              <a:gd name="T29" fmla="*/ 455 h 1740"/>
              <a:gd name="T30" fmla="*/ 1566 w 1740"/>
              <a:gd name="T31" fmla="*/ 349 h 1740"/>
              <a:gd name="T32" fmla="*/ 1485 w 1740"/>
              <a:gd name="T33" fmla="*/ 255 h 1740"/>
              <a:gd name="T34" fmla="*/ 1391 w 1740"/>
              <a:gd name="T35" fmla="*/ 174 h 1740"/>
              <a:gd name="T36" fmla="*/ 1285 w 1740"/>
              <a:gd name="T37" fmla="*/ 106 h 1740"/>
              <a:gd name="T38" fmla="*/ 1169 w 1740"/>
              <a:gd name="T39" fmla="*/ 54 h 1740"/>
              <a:gd name="T40" fmla="*/ 1045 w 1740"/>
              <a:gd name="T41" fmla="*/ 18 h 1740"/>
              <a:gd name="T42" fmla="*/ 915 w 1740"/>
              <a:gd name="T43" fmla="*/ 2 h 1740"/>
              <a:gd name="T44" fmla="*/ 825 w 1740"/>
              <a:gd name="T45" fmla="*/ 2 h 1740"/>
              <a:gd name="T46" fmla="*/ 695 w 1740"/>
              <a:gd name="T47" fmla="*/ 18 h 1740"/>
              <a:gd name="T48" fmla="*/ 571 w 1740"/>
              <a:gd name="T49" fmla="*/ 54 h 1740"/>
              <a:gd name="T50" fmla="*/ 456 w 1740"/>
              <a:gd name="T51" fmla="*/ 106 h 1740"/>
              <a:gd name="T52" fmla="*/ 350 w 1740"/>
              <a:gd name="T53" fmla="*/ 174 h 1740"/>
              <a:gd name="T54" fmla="*/ 256 w 1740"/>
              <a:gd name="T55" fmla="*/ 255 h 1740"/>
              <a:gd name="T56" fmla="*/ 174 w 1740"/>
              <a:gd name="T57" fmla="*/ 349 h 1740"/>
              <a:gd name="T58" fmla="*/ 106 w 1740"/>
              <a:gd name="T59" fmla="*/ 455 h 1740"/>
              <a:gd name="T60" fmla="*/ 54 w 1740"/>
              <a:gd name="T61" fmla="*/ 571 h 1740"/>
              <a:gd name="T62" fmla="*/ 18 w 1740"/>
              <a:gd name="T63" fmla="*/ 695 h 1740"/>
              <a:gd name="T64" fmla="*/ 2 w 1740"/>
              <a:gd name="T65" fmla="*/ 825 h 1740"/>
              <a:gd name="T66" fmla="*/ 2 w 1740"/>
              <a:gd name="T67" fmla="*/ 915 h 1740"/>
              <a:gd name="T68" fmla="*/ 18 w 1740"/>
              <a:gd name="T69" fmla="*/ 1045 h 1740"/>
              <a:gd name="T70" fmla="*/ 54 w 1740"/>
              <a:gd name="T71" fmla="*/ 1168 h 1740"/>
              <a:gd name="T72" fmla="*/ 106 w 1740"/>
              <a:gd name="T73" fmla="*/ 1284 h 1740"/>
              <a:gd name="T74" fmla="*/ 174 w 1740"/>
              <a:gd name="T75" fmla="*/ 1390 h 1740"/>
              <a:gd name="T76" fmla="*/ 256 w 1740"/>
              <a:gd name="T77" fmla="*/ 1484 h 1740"/>
              <a:gd name="T78" fmla="*/ 350 w 1740"/>
              <a:gd name="T79" fmla="*/ 1568 h 1740"/>
              <a:gd name="T80" fmla="*/ 456 w 1740"/>
              <a:gd name="T81" fmla="*/ 1636 h 1740"/>
              <a:gd name="T82" fmla="*/ 571 w 1740"/>
              <a:gd name="T83" fmla="*/ 1688 h 1740"/>
              <a:gd name="T84" fmla="*/ 695 w 1740"/>
              <a:gd name="T85" fmla="*/ 1722 h 1740"/>
              <a:gd name="T86" fmla="*/ 825 w 1740"/>
              <a:gd name="T87" fmla="*/ 1740 h 1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740" h="1740">
                <a:moveTo>
                  <a:pt x="871" y="1740"/>
                </a:moveTo>
                <a:lnTo>
                  <a:pt x="871" y="1740"/>
                </a:lnTo>
                <a:lnTo>
                  <a:pt x="915" y="1740"/>
                </a:lnTo>
                <a:lnTo>
                  <a:pt x="959" y="1736"/>
                </a:lnTo>
                <a:lnTo>
                  <a:pt x="1003" y="1730"/>
                </a:lnTo>
                <a:lnTo>
                  <a:pt x="1045" y="1722"/>
                </a:lnTo>
                <a:lnTo>
                  <a:pt x="1087" y="1712"/>
                </a:lnTo>
                <a:lnTo>
                  <a:pt x="1129" y="1702"/>
                </a:lnTo>
                <a:lnTo>
                  <a:pt x="1169" y="1688"/>
                </a:lnTo>
                <a:lnTo>
                  <a:pt x="1209" y="1672"/>
                </a:lnTo>
                <a:lnTo>
                  <a:pt x="1247" y="1654"/>
                </a:lnTo>
                <a:lnTo>
                  <a:pt x="1285" y="1636"/>
                </a:lnTo>
                <a:lnTo>
                  <a:pt x="1321" y="1614"/>
                </a:lnTo>
                <a:lnTo>
                  <a:pt x="1357" y="1592"/>
                </a:lnTo>
                <a:lnTo>
                  <a:pt x="1391" y="1568"/>
                </a:lnTo>
                <a:lnTo>
                  <a:pt x="1423" y="1542"/>
                </a:lnTo>
                <a:lnTo>
                  <a:pt x="1455" y="1514"/>
                </a:lnTo>
                <a:lnTo>
                  <a:pt x="1485" y="1484"/>
                </a:lnTo>
                <a:lnTo>
                  <a:pt x="1514" y="1454"/>
                </a:lnTo>
                <a:lnTo>
                  <a:pt x="1540" y="1424"/>
                </a:lnTo>
                <a:lnTo>
                  <a:pt x="1566" y="1390"/>
                </a:lnTo>
                <a:lnTo>
                  <a:pt x="1590" y="1356"/>
                </a:lnTo>
                <a:lnTo>
                  <a:pt x="1614" y="1320"/>
                </a:lnTo>
                <a:lnTo>
                  <a:pt x="1634" y="1284"/>
                </a:lnTo>
                <a:lnTo>
                  <a:pt x="1654" y="1246"/>
                </a:lnTo>
                <a:lnTo>
                  <a:pt x="1672" y="1208"/>
                </a:lnTo>
                <a:lnTo>
                  <a:pt x="1686" y="1168"/>
                </a:lnTo>
                <a:lnTo>
                  <a:pt x="1700" y="1129"/>
                </a:lnTo>
                <a:lnTo>
                  <a:pt x="1712" y="1087"/>
                </a:lnTo>
                <a:lnTo>
                  <a:pt x="1722" y="1045"/>
                </a:lnTo>
                <a:lnTo>
                  <a:pt x="1730" y="1003"/>
                </a:lnTo>
                <a:lnTo>
                  <a:pt x="1736" y="959"/>
                </a:lnTo>
                <a:lnTo>
                  <a:pt x="1738" y="915"/>
                </a:lnTo>
                <a:lnTo>
                  <a:pt x="1740" y="871"/>
                </a:lnTo>
                <a:lnTo>
                  <a:pt x="1740" y="871"/>
                </a:lnTo>
                <a:lnTo>
                  <a:pt x="1738" y="825"/>
                </a:lnTo>
                <a:lnTo>
                  <a:pt x="1736" y="781"/>
                </a:lnTo>
                <a:lnTo>
                  <a:pt x="1730" y="739"/>
                </a:lnTo>
                <a:lnTo>
                  <a:pt x="1722" y="695"/>
                </a:lnTo>
                <a:lnTo>
                  <a:pt x="1712" y="653"/>
                </a:lnTo>
                <a:lnTo>
                  <a:pt x="1700" y="611"/>
                </a:lnTo>
                <a:lnTo>
                  <a:pt x="1686" y="571"/>
                </a:lnTo>
                <a:lnTo>
                  <a:pt x="1672" y="531"/>
                </a:lnTo>
                <a:lnTo>
                  <a:pt x="1654" y="493"/>
                </a:lnTo>
                <a:lnTo>
                  <a:pt x="1634" y="455"/>
                </a:lnTo>
                <a:lnTo>
                  <a:pt x="1614" y="419"/>
                </a:lnTo>
                <a:lnTo>
                  <a:pt x="1590" y="385"/>
                </a:lnTo>
                <a:lnTo>
                  <a:pt x="1566" y="349"/>
                </a:lnTo>
                <a:lnTo>
                  <a:pt x="1540" y="317"/>
                </a:lnTo>
                <a:lnTo>
                  <a:pt x="1514" y="285"/>
                </a:lnTo>
                <a:lnTo>
                  <a:pt x="1485" y="255"/>
                </a:lnTo>
                <a:lnTo>
                  <a:pt x="1455" y="227"/>
                </a:lnTo>
                <a:lnTo>
                  <a:pt x="1423" y="199"/>
                </a:lnTo>
                <a:lnTo>
                  <a:pt x="1391" y="174"/>
                </a:lnTo>
                <a:lnTo>
                  <a:pt x="1357" y="150"/>
                </a:lnTo>
                <a:lnTo>
                  <a:pt x="1321" y="128"/>
                </a:lnTo>
                <a:lnTo>
                  <a:pt x="1285" y="106"/>
                </a:lnTo>
                <a:lnTo>
                  <a:pt x="1247" y="86"/>
                </a:lnTo>
                <a:lnTo>
                  <a:pt x="1209" y="70"/>
                </a:lnTo>
                <a:lnTo>
                  <a:pt x="1169" y="54"/>
                </a:lnTo>
                <a:lnTo>
                  <a:pt x="1129" y="40"/>
                </a:lnTo>
                <a:lnTo>
                  <a:pt x="1087" y="28"/>
                </a:lnTo>
                <a:lnTo>
                  <a:pt x="1045" y="18"/>
                </a:lnTo>
                <a:lnTo>
                  <a:pt x="1003" y="12"/>
                </a:lnTo>
                <a:lnTo>
                  <a:pt x="959" y="6"/>
                </a:lnTo>
                <a:lnTo>
                  <a:pt x="915" y="2"/>
                </a:lnTo>
                <a:lnTo>
                  <a:pt x="871" y="0"/>
                </a:lnTo>
                <a:lnTo>
                  <a:pt x="871" y="0"/>
                </a:lnTo>
                <a:lnTo>
                  <a:pt x="825" y="2"/>
                </a:lnTo>
                <a:lnTo>
                  <a:pt x="781" y="6"/>
                </a:lnTo>
                <a:lnTo>
                  <a:pt x="737" y="12"/>
                </a:lnTo>
                <a:lnTo>
                  <a:pt x="695" y="18"/>
                </a:lnTo>
                <a:lnTo>
                  <a:pt x="653" y="28"/>
                </a:lnTo>
                <a:lnTo>
                  <a:pt x="611" y="40"/>
                </a:lnTo>
                <a:lnTo>
                  <a:pt x="571" y="54"/>
                </a:lnTo>
                <a:lnTo>
                  <a:pt x="532" y="70"/>
                </a:lnTo>
                <a:lnTo>
                  <a:pt x="494" y="86"/>
                </a:lnTo>
                <a:lnTo>
                  <a:pt x="456" y="106"/>
                </a:lnTo>
                <a:lnTo>
                  <a:pt x="420" y="128"/>
                </a:lnTo>
                <a:lnTo>
                  <a:pt x="384" y="150"/>
                </a:lnTo>
                <a:lnTo>
                  <a:pt x="350" y="174"/>
                </a:lnTo>
                <a:lnTo>
                  <a:pt x="318" y="199"/>
                </a:lnTo>
                <a:lnTo>
                  <a:pt x="286" y="227"/>
                </a:lnTo>
                <a:lnTo>
                  <a:pt x="256" y="255"/>
                </a:lnTo>
                <a:lnTo>
                  <a:pt x="228" y="285"/>
                </a:lnTo>
                <a:lnTo>
                  <a:pt x="200" y="317"/>
                </a:lnTo>
                <a:lnTo>
                  <a:pt x="174" y="349"/>
                </a:lnTo>
                <a:lnTo>
                  <a:pt x="150" y="385"/>
                </a:lnTo>
                <a:lnTo>
                  <a:pt x="126" y="419"/>
                </a:lnTo>
                <a:lnTo>
                  <a:pt x="106" y="455"/>
                </a:lnTo>
                <a:lnTo>
                  <a:pt x="86" y="493"/>
                </a:lnTo>
                <a:lnTo>
                  <a:pt x="70" y="531"/>
                </a:lnTo>
                <a:lnTo>
                  <a:pt x="54" y="571"/>
                </a:lnTo>
                <a:lnTo>
                  <a:pt x="40" y="611"/>
                </a:lnTo>
                <a:lnTo>
                  <a:pt x="28" y="653"/>
                </a:lnTo>
                <a:lnTo>
                  <a:pt x="18" y="695"/>
                </a:lnTo>
                <a:lnTo>
                  <a:pt x="10" y="739"/>
                </a:lnTo>
                <a:lnTo>
                  <a:pt x="6" y="781"/>
                </a:lnTo>
                <a:lnTo>
                  <a:pt x="2" y="825"/>
                </a:lnTo>
                <a:lnTo>
                  <a:pt x="0" y="871"/>
                </a:lnTo>
                <a:lnTo>
                  <a:pt x="0" y="871"/>
                </a:lnTo>
                <a:lnTo>
                  <a:pt x="2" y="915"/>
                </a:lnTo>
                <a:lnTo>
                  <a:pt x="6" y="959"/>
                </a:lnTo>
                <a:lnTo>
                  <a:pt x="10" y="1003"/>
                </a:lnTo>
                <a:lnTo>
                  <a:pt x="18" y="1045"/>
                </a:lnTo>
                <a:lnTo>
                  <a:pt x="28" y="1087"/>
                </a:lnTo>
                <a:lnTo>
                  <a:pt x="40" y="1129"/>
                </a:lnTo>
                <a:lnTo>
                  <a:pt x="54" y="1168"/>
                </a:lnTo>
                <a:lnTo>
                  <a:pt x="70" y="1208"/>
                </a:lnTo>
                <a:lnTo>
                  <a:pt x="86" y="1246"/>
                </a:lnTo>
                <a:lnTo>
                  <a:pt x="106" y="1284"/>
                </a:lnTo>
                <a:lnTo>
                  <a:pt x="126" y="1320"/>
                </a:lnTo>
                <a:lnTo>
                  <a:pt x="150" y="1356"/>
                </a:lnTo>
                <a:lnTo>
                  <a:pt x="174" y="1390"/>
                </a:lnTo>
                <a:lnTo>
                  <a:pt x="200" y="1424"/>
                </a:lnTo>
                <a:lnTo>
                  <a:pt x="228" y="1454"/>
                </a:lnTo>
                <a:lnTo>
                  <a:pt x="256" y="1484"/>
                </a:lnTo>
                <a:lnTo>
                  <a:pt x="286" y="1514"/>
                </a:lnTo>
                <a:lnTo>
                  <a:pt x="318" y="1542"/>
                </a:lnTo>
                <a:lnTo>
                  <a:pt x="350" y="1568"/>
                </a:lnTo>
                <a:lnTo>
                  <a:pt x="384" y="1592"/>
                </a:lnTo>
                <a:lnTo>
                  <a:pt x="420" y="1614"/>
                </a:lnTo>
                <a:lnTo>
                  <a:pt x="456" y="1636"/>
                </a:lnTo>
                <a:lnTo>
                  <a:pt x="494" y="1654"/>
                </a:lnTo>
                <a:lnTo>
                  <a:pt x="532" y="1672"/>
                </a:lnTo>
                <a:lnTo>
                  <a:pt x="571" y="1688"/>
                </a:lnTo>
                <a:lnTo>
                  <a:pt x="611" y="1702"/>
                </a:lnTo>
                <a:lnTo>
                  <a:pt x="653" y="1712"/>
                </a:lnTo>
                <a:lnTo>
                  <a:pt x="695" y="1722"/>
                </a:lnTo>
                <a:lnTo>
                  <a:pt x="737" y="1730"/>
                </a:lnTo>
                <a:lnTo>
                  <a:pt x="781" y="1736"/>
                </a:lnTo>
                <a:lnTo>
                  <a:pt x="825" y="1740"/>
                </a:lnTo>
                <a:lnTo>
                  <a:pt x="871" y="174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3000"/>
          </a:p>
        </p:txBody>
      </p:sp>
      <p:grpSp>
        <p:nvGrpSpPr>
          <p:cNvPr id="1080" name="그룹 1079">
            <a:extLst>
              <a:ext uri="{FF2B5EF4-FFF2-40B4-BE49-F238E27FC236}">
                <a16:creationId xmlns:a16="http://schemas.microsoft.com/office/drawing/2014/main" id="{1C3684AE-A8AA-4CBC-BDC8-CD9364146100}"/>
              </a:ext>
            </a:extLst>
          </p:cNvPr>
          <p:cNvGrpSpPr/>
          <p:nvPr/>
        </p:nvGrpSpPr>
        <p:grpSpPr>
          <a:xfrm>
            <a:off x="19246850" y="8740775"/>
            <a:ext cx="936625" cy="955675"/>
            <a:chOff x="19246850" y="8740775"/>
            <a:chExt cx="936625" cy="955675"/>
          </a:xfrm>
        </p:grpSpPr>
        <p:sp>
          <p:nvSpPr>
            <p:cNvPr id="51" name="Freeform 29">
              <a:extLst>
                <a:ext uri="{FF2B5EF4-FFF2-40B4-BE49-F238E27FC236}">
                  <a16:creationId xmlns:a16="http://schemas.microsoft.com/office/drawing/2014/main" id="{720FD323-9E33-4CBD-A204-2AFDC5A4F9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246850" y="8740775"/>
              <a:ext cx="936625" cy="955675"/>
            </a:xfrm>
            <a:custGeom>
              <a:avLst/>
              <a:gdLst>
                <a:gd name="T0" fmla="*/ 514 w 590"/>
                <a:gd name="T1" fmla="*/ 144 h 602"/>
                <a:gd name="T2" fmla="*/ 504 w 590"/>
                <a:gd name="T3" fmla="*/ 160 h 602"/>
                <a:gd name="T4" fmla="*/ 488 w 590"/>
                <a:gd name="T5" fmla="*/ 170 h 602"/>
                <a:gd name="T6" fmla="*/ 150 w 590"/>
                <a:gd name="T7" fmla="*/ 170 h 602"/>
                <a:gd name="T8" fmla="*/ 132 w 590"/>
                <a:gd name="T9" fmla="*/ 164 h 602"/>
                <a:gd name="T10" fmla="*/ 120 w 590"/>
                <a:gd name="T11" fmla="*/ 150 h 602"/>
                <a:gd name="T12" fmla="*/ 118 w 590"/>
                <a:gd name="T13" fmla="*/ 134 h 602"/>
                <a:gd name="T14" fmla="*/ 120 w 590"/>
                <a:gd name="T15" fmla="*/ 122 h 602"/>
                <a:gd name="T16" fmla="*/ 132 w 590"/>
                <a:gd name="T17" fmla="*/ 108 h 602"/>
                <a:gd name="T18" fmla="*/ 150 w 590"/>
                <a:gd name="T19" fmla="*/ 102 h 602"/>
                <a:gd name="T20" fmla="*/ 488 w 590"/>
                <a:gd name="T21" fmla="*/ 102 h 602"/>
                <a:gd name="T22" fmla="*/ 504 w 590"/>
                <a:gd name="T23" fmla="*/ 112 h 602"/>
                <a:gd name="T24" fmla="*/ 514 w 590"/>
                <a:gd name="T25" fmla="*/ 128 h 602"/>
                <a:gd name="T26" fmla="*/ 514 w 590"/>
                <a:gd name="T27" fmla="*/ 272 h 602"/>
                <a:gd name="T28" fmla="*/ 512 w 590"/>
                <a:gd name="T29" fmla="*/ 284 h 602"/>
                <a:gd name="T30" fmla="*/ 500 w 590"/>
                <a:gd name="T31" fmla="*/ 300 h 602"/>
                <a:gd name="T32" fmla="*/ 482 w 590"/>
                <a:gd name="T33" fmla="*/ 304 h 602"/>
                <a:gd name="T34" fmla="*/ 144 w 590"/>
                <a:gd name="T35" fmla="*/ 304 h 602"/>
                <a:gd name="T36" fmla="*/ 126 w 590"/>
                <a:gd name="T37" fmla="*/ 296 h 602"/>
                <a:gd name="T38" fmla="*/ 118 w 590"/>
                <a:gd name="T39" fmla="*/ 278 h 602"/>
                <a:gd name="T40" fmla="*/ 118 w 590"/>
                <a:gd name="T41" fmla="*/ 270 h 602"/>
                <a:gd name="T42" fmla="*/ 122 w 590"/>
                <a:gd name="T43" fmla="*/ 252 h 602"/>
                <a:gd name="T44" fmla="*/ 138 w 590"/>
                <a:gd name="T45" fmla="*/ 240 h 602"/>
                <a:gd name="T46" fmla="*/ 482 w 590"/>
                <a:gd name="T47" fmla="*/ 238 h 602"/>
                <a:gd name="T48" fmla="*/ 494 w 590"/>
                <a:gd name="T49" fmla="*/ 240 h 602"/>
                <a:gd name="T50" fmla="*/ 508 w 590"/>
                <a:gd name="T51" fmla="*/ 252 h 602"/>
                <a:gd name="T52" fmla="*/ 514 w 590"/>
                <a:gd name="T53" fmla="*/ 270 h 602"/>
                <a:gd name="T54" fmla="*/ 430 w 590"/>
                <a:gd name="T55" fmla="*/ 374 h 602"/>
                <a:gd name="T56" fmla="*/ 424 w 590"/>
                <a:gd name="T57" fmla="*/ 392 h 602"/>
                <a:gd name="T58" fmla="*/ 410 w 590"/>
                <a:gd name="T59" fmla="*/ 404 h 602"/>
                <a:gd name="T60" fmla="*/ 150 w 590"/>
                <a:gd name="T61" fmla="*/ 406 h 602"/>
                <a:gd name="T62" fmla="*/ 138 w 590"/>
                <a:gd name="T63" fmla="*/ 404 h 602"/>
                <a:gd name="T64" fmla="*/ 122 w 590"/>
                <a:gd name="T65" fmla="*/ 392 h 602"/>
                <a:gd name="T66" fmla="*/ 118 w 590"/>
                <a:gd name="T67" fmla="*/ 374 h 602"/>
                <a:gd name="T68" fmla="*/ 118 w 590"/>
                <a:gd name="T69" fmla="*/ 364 h 602"/>
                <a:gd name="T70" fmla="*/ 126 w 590"/>
                <a:gd name="T71" fmla="*/ 348 h 602"/>
                <a:gd name="T72" fmla="*/ 144 w 590"/>
                <a:gd name="T73" fmla="*/ 340 h 602"/>
                <a:gd name="T74" fmla="*/ 398 w 590"/>
                <a:gd name="T75" fmla="*/ 338 h 602"/>
                <a:gd name="T76" fmla="*/ 416 w 590"/>
                <a:gd name="T77" fmla="*/ 344 h 602"/>
                <a:gd name="T78" fmla="*/ 428 w 590"/>
                <a:gd name="T79" fmla="*/ 358 h 602"/>
                <a:gd name="T80" fmla="*/ 430 w 590"/>
                <a:gd name="T81" fmla="*/ 374 h 602"/>
                <a:gd name="T82" fmla="*/ 132 w 590"/>
                <a:gd name="T83" fmla="*/ 0 h 602"/>
                <a:gd name="T84" fmla="*/ 62 w 590"/>
                <a:gd name="T85" fmla="*/ 20 h 602"/>
                <a:gd name="T86" fmla="*/ 12 w 590"/>
                <a:gd name="T87" fmla="*/ 64 h 602"/>
                <a:gd name="T88" fmla="*/ 0 w 590"/>
                <a:gd name="T89" fmla="*/ 92 h 602"/>
                <a:gd name="T90" fmla="*/ 0 w 590"/>
                <a:gd name="T91" fmla="*/ 388 h 602"/>
                <a:gd name="T92" fmla="*/ 6 w 590"/>
                <a:gd name="T93" fmla="*/ 418 h 602"/>
                <a:gd name="T94" fmla="*/ 42 w 590"/>
                <a:gd name="T95" fmla="*/ 468 h 602"/>
                <a:gd name="T96" fmla="*/ 96 w 590"/>
                <a:gd name="T97" fmla="*/ 500 h 602"/>
                <a:gd name="T98" fmla="*/ 132 w 590"/>
                <a:gd name="T99" fmla="*/ 508 h 602"/>
                <a:gd name="T100" fmla="*/ 506 w 590"/>
                <a:gd name="T101" fmla="*/ 482 h 602"/>
                <a:gd name="T102" fmla="*/ 536 w 590"/>
                <a:gd name="T103" fmla="*/ 472 h 602"/>
                <a:gd name="T104" fmla="*/ 574 w 590"/>
                <a:gd name="T105" fmla="*/ 438 h 602"/>
                <a:gd name="T106" fmla="*/ 590 w 590"/>
                <a:gd name="T107" fmla="*/ 388 h 602"/>
                <a:gd name="T108" fmla="*/ 590 w 590"/>
                <a:gd name="T109" fmla="*/ 92 h 602"/>
                <a:gd name="T110" fmla="*/ 570 w 590"/>
                <a:gd name="T111" fmla="*/ 46 h 602"/>
                <a:gd name="T112" fmla="*/ 518 w 590"/>
                <a:gd name="T113" fmla="*/ 1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0" h="602">
                  <a:moveTo>
                    <a:pt x="514" y="138"/>
                  </a:moveTo>
                  <a:lnTo>
                    <a:pt x="514" y="138"/>
                  </a:lnTo>
                  <a:lnTo>
                    <a:pt x="514" y="144"/>
                  </a:lnTo>
                  <a:lnTo>
                    <a:pt x="512" y="150"/>
                  </a:lnTo>
                  <a:lnTo>
                    <a:pt x="508" y="156"/>
                  </a:lnTo>
                  <a:lnTo>
                    <a:pt x="504" y="160"/>
                  </a:lnTo>
                  <a:lnTo>
                    <a:pt x="500" y="164"/>
                  </a:lnTo>
                  <a:lnTo>
                    <a:pt x="494" y="168"/>
                  </a:lnTo>
                  <a:lnTo>
                    <a:pt x="488" y="170"/>
                  </a:lnTo>
                  <a:lnTo>
                    <a:pt x="482" y="170"/>
                  </a:lnTo>
                  <a:lnTo>
                    <a:pt x="150" y="170"/>
                  </a:lnTo>
                  <a:lnTo>
                    <a:pt x="150" y="170"/>
                  </a:lnTo>
                  <a:lnTo>
                    <a:pt x="144" y="170"/>
                  </a:lnTo>
                  <a:lnTo>
                    <a:pt x="138" y="168"/>
                  </a:lnTo>
                  <a:lnTo>
                    <a:pt x="132" y="164"/>
                  </a:lnTo>
                  <a:lnTo>
                    <a:pt x="126" y="160"/>
                  </a:lnTo>
                  <a:lnTo>
                    <a:pt x="122" y="156"/>
                  </a:lnTo>
                  <a:lnTo>
                    <a:pt x="120" y="150"/>
                  </a:lnTo>
                  <a:lnTo>
                    <a:pt x="118" y="144"/>
                  </a:lnTo>
                  <a:lnTo>
                    <a:pt x="118" y="138"/>
                  </a:lnTo>
                  <a:lnTo>
                    <a:pt x="118" y="134"/>
                  </a:lnTo>
                  <a:lnTo>
                    <a:pt x="118" y="134"/>
                  </a:lnTo>
                  <a:lnTo>
                    <a:pt x="118" y="128"/>
                  </a:lnTo>
                  <a:lnTo>
                    <a:pt x="120" y="122"/>
                  </a:lnTo>
                  <a:lnTo>
                    <a:pt x="122" y="116"/>
                  </a:lnTo>
                  <a:lnTo>
                    <a:pt x="126" y="112"/>
                  </a:lnTo>
                  <a:lnTo>
                    <a:pt x="132" y="108"/>
                  </a:lnTo>
                  <a:lnTo>
                    <a:pt x="138" y="104"/>
                  </a:lnTo>
                  <a:lnTo>
                    <a:pt x="144" y="102"/>
                  </a:lnTo>
                  <a:lnTo>
                    <a:pt x="150" y="102"/>
                  </a:lnTo>
                  <a:lnTo>
                    <a:pt x="482" y="102"/>
                  </a:lnTo>
                  <a:lnTo>
                    <a:pt x="482" y="102"/>
                  </a:lnTo>
                  <a:lnTo>
                    <a:pt x="488" y="102"/>
                  </a:lnTo>
                  <a:lnTo>
                    <a:pt x="494" y="104"/>
                  </a:lnTo>
                  <a:lnTo>
                    <a:pt x="500" y="108"/>
                  </a:lnTo>
                  <a:lnTo>
                    <a:pt x="504" y="112"/>
                  </a:lnTo>
                  <a:lnTo>
                    <a:pt x="508" y="116"/>
                  </a:lnTo>
                  <a:lnTo>
                    <a:pt x="512" y="122"/>
                  </a:lnTo>
                  <a:lnTo>
                    <a:pt x="514" y="128"/>
                  </a:lnTo>
                  <a:lnTo>
                    <a:pt x="514" y="134"/>
                  </a:lnTo>
                  <a:lnTo>
                    <a:pt x="514" y="138"/>
                  </a:lnTo>
                  <a:close/>
                  <a:moveTo>
                    <a:pt x="514" y="272"/>
                  </a:moveTo>
                  <a:lnTo>
                    <a:pt x="514" y="272"/>
                  </a:lnTo>
                  <a:lnTo>
                    <a:pt x="514" y="278"/>
                  </a:lnTo>
                  <a:lnTo>
                    <a:pt x="512" y="284"/>
                  </a:lnTo>
                  <a:lnTo>
                    <a:pt x="508" y="290"/>
                  </a:lnTo>
                  <a:lnTo>
                    <a:pt x="504" y="296"/>
                  </a:lnTo>
                  <a:lnTo>
                    <a:pt x="500" y="300"/>
                  </a:lnTo>
                  <a:lnTo>
                    <a:pt x="494" y="302"/>
                  </a:lnTo>
                  <a:lnTo>
                    <a:pt x="488" y="304"/>
                  </a:lnTo>
                  <a:lnTo>
                    <a:pt x="482" y="304"/>
                  </a:lnTo>
                  <a:lnTo>
                    <a:pt x="150" y="304"/>
                  </a:lnTo>
                  <a:lnTo>
                    <a:pt x="150" y="304"/>
                  </a:lnTo>
                  <a:lnTo>
                    <a:pt x="144" y="304"/>
                  </a:lnTo>
                  <a:lnTo>
                    <a:pt x="138" y="302"/>
                  </a:lnTo>
                  <a:lnTo>
                    <a:pt x="132" y="300"/>
                  </a:lnTo>
                  <a:lnTo>
                    <a:pt x="126" y="296"/>
                  </a:lnTo>
                  <a:lnTo>
                    <a:pt x="122" y="290"/>
                  </a:lnTo>
                  <a:lnTo>
                    <a:pt x="120" y="284"/>
                  </a:lnTo>
                  <a:lnTo>
                    <a:pt x="118" y="278"/>
                  </a:lnTo>
                  <a:lnTo>
                    <a:pt x="118" y="272"/>
                  </a:lnTo>
                  <a:lnTo>
                    <a:pt x="118" y="270"/>
                  </a:lnTo>
                  <a:lnTo>
                    <a:pt x="118" y="270"/>
                  </a:lnTo>
                  <a:lnTo>
                    <a:pt x="118" y="264"/>
                  </a:lnTo>
                  <a:lnTo>
                    <a:pt x="120" y="258"/>
                  </a:lnTo>
                  <a:lnTo>
                    <a:pt x="122" y="252"/>
                  </a:lnTo>
                  <a:lnTo>
                    <a:pt x="126" y="246"/>
                  </a:lnTo>
                  <a:lnTo>
                    <a:pt x="132" y="242"/>
                  </a:lnTo>
                  <a:lnTo>
                    <a:pt x="138" y="240"/>
                  </a:lnTo>
                  <a:lnTo>
                    <a:pt x="144" y="238"/>
                  </a:lnTo>
                  <a:lnTo>
                    <a:pt x="150" y="238"/>
                  </a:lnTo>
                  <a:lnTo>
                    <a:pt x="482" y="238"/>
                  </a:lnTo>
                  <a:lnTo>
                    <a:pt x="482" y="238"/>
                  </a:lnTo>
                  <a:lnTo>
                    <a:pt x="488" y="238"/>
                  </a:lnTo>
                  <a:lnTo>
                    <a:pt x="494" y="240"/>
                  </a:lnTo>
                  <a:lnTo>
                    <a:pt x="500" y="242"/>
                  </a:lnTo>
                  <a:lnTo>
                    <a:pt x="504" y="246"/>
                  </a:lnTo>
                  <a:lnTo>
                    <a:pt x="508" y="252"/>
                  </a:lnTo>
                  <a:lnTo>
                    <a:pt x="512" y="258"/>
                  </a:lnTo>
                  <a:lnTo>
                    <a:pt x="514" y="264"/>
                  </a:lnTo>
                  <a:lnTo>
                    <a:pt x="514" y="270"/>
                  </a:lnTo>
                  <a:lnTo>
                    <a:pt x="514" y="272"/>
                  </a:lnTo>
                  <a:close/>
                  <a:moveTo>
                    <a:pt x="430" y="374"/>
                  </a:moveTo>
                  <a:lnTo>
                    <a:pt x="430" y="374"/>
                  </a:lnTo>
                  <a:lnTo>
                    <a:pt x="430" y="380"/>
                  </a:lnTo>
                  <a:lnTo>
                    <a:pt x="428" y="386"/>
                  </a:lnTo>
                  <a:lnTo>
                    <a:pt x="424" y="392"/>
                  </a:lnTo>
                  <a:lnTo>
                    <a:pt x="420" y="396"/>
                  </a:lnTo>
                  <a:lnTo>
                    <a:pt x="416" y="400"/>
                  </a:lnTo>
                  <a:lnTo>
                    <a:pt x="410" y="404"/>
                  </a:lnTo>
                  <a:lnTo>
                    <a:pt x="404" y="406"/>
                  </a:lnTo>
                  <a:lnTo>
                    <a:pt x="398" y="406"/>
                  </a:lnTo>
                  <a:lnTo>
                    <a:pt x="150" y="406"/>
                  </a:lnTo>
                  <a:lnTo>
                    <a:pt x="150" y="406"/>
                  </a:lnTo>
                  <a:lnTo>
                    <a:pt x="144" y="406"/>
                  </a:lnTo>
                  <a:lnTo>
                    <a:pt x="138" y="404"/>
                  </a:lnTo>
                  <a:lnTo>
                    <a:pt x="132" y="400"/>
                  </a:lnTo>
                  <a:lnTo>
                    <a:pt x="126" y="396"/>
                  </a:lnTo>
                  <a:lnTo>
                    <a:pt x="122" y="392"/>
                  </a:lnTo>
                  <a:lnTo>
                    <a:pt x="120" y="386"/>
                  </a:lnTo>
                  <a:lnTo>
                    <a:pt x="118" y="380"/>
                  </a:lnTo>
                  <a:lnTo>
                    <a:pt x="118" y="374"/>
                  </a:lnTo>
                  <a:lnTo>
                    <a:pt x="118" y="372"/>
                  </a:lnTo>
                  <a:lnTo>
                    <a:pt x="118" y="372"/>
                  </a:lnTo>
                  <a:lnTo>
                    <a:pt x="118" y="364"/>
                  </a:lnTo>
                  <a:lnTo>
                    <a:pt x="120" y="358"/>
                  </a:lnTo>
                  <a:lnTo>
                    <a:pt x="122" y="352"/>
                  </a:lnTo>
                  <a:lnTo>
                    <a:pt x="126" y="348"/>
                  </a:lnTo>
                  <a:lnTo>
                    <a:pt x="132" y="344"/>
                  </a:lnTo>
                  <a:lnTo>
                    <a:pt x="138" y="342"/>
                  </a:lnTo>
                  <a:lnTo>
                    <a:pt x="144" y="340"/>
                  </a:lnTo>
                  <a:lnTo>
                    <a:pt x="150" y="338"/>
                  </a:lnTo>
                  <a:lnTo>
                    <a:pt x="398" y="338"/>
                  </a:lnTo>
                  <a:lnTo>
                    <a:pt x="398" y="338"/>
                  </a:lnTo>
                  <a:lnTo>
                    <a:pt x="404" y="340"/>
                  </a:lnTo>
                  <a:lnTo>
                    <a:pt x="410" y="342"/>
                  </a:lnTo>
                  <a:lnTo>
                    <a:pt x="416" y="344"/>
                  </a:lnTo>
                  <a:lnTo>
                    <a:pt x="420" y="348"/>
                  </a:lnTo>
                  <a:lnTo>
                    <a:pt x="424" y="352"/>
                  </a:lnTo>
                  <a:lnTo>
                    <a:pt x="428" y="358"/>
                  </a:lnTo>
                  <a:lnTo>
                    <a:pt x="430" y="364"/>
                  </a:lnTo>
                  <a:lnTo>
                    <a:pt x="430" y="372"/>
                  </a:lnTo>
                  <a:lnTo>
                    <a:pt x="430" y="374"/>
                  </a:lnTo>
                  <a:close/>
                  <a:moveTo>
                    <a:pt x="474" y="0"/>
                  </a:moveTo>
                  <a:lnTo>
                    <a:pt x="132" y="0"/>
                  </a:lnTo>
                  <a:lnTo>
                    <a:pt x="132" y="0"/>
                  </a:lnTo>
                  <a:lnTo>
                    <a:pt x="108" y="4"/>
                  </a:lnTo>
                  <a:lnTo>
                    <a:pt x="84" y="10"/>
                  </a:lnTo>
                  <a:lnTo>
                    <a:pt x="62" y="20"/>
                  </a:lnTo>
                  <a:lnTo>
                    <a:pt x="42" y="32"/>
                  </a:lnTo>
                  <a:lnTo>
                    <a:pt x="24" y="46"/>
                  </a:lnTo>
                  <a:lnTo>
                    <a:pt x="12" y="64"/>
                  </a:lnTo>
                  <a:lnTo>
                    <a:pt x="6" y="74"/>
                  </a:lnTo>
                  <a:lnTo>
                    <a:pt x="2" y="82"/>
                  </a:lnTo>
                  <a:lnTo>
                    <a:pt x="0" y="92"/>
                  </a:lnTo>
                  <a:lnTo>
                    <a:pt x="0" y="102"/>
                  </a:lnTo>
                  <a:lnTo>
                    <a:pt x="0" y="388"/>
                  </a:lnTo>
                  <a:lnTo>
                    <a:pt x="0" y="388"/>
                  </a:lnTo>
                  <a:lnTo>
                    <a:pt x="0" y="398"/>
                  </a:lnTo>
                  <a:lnTo>
                    <a:pt x="2" y="408"/>
                  </a:lnTo>
                  <a:lnTo>
                    <a:pt x="6" y="418"/>
                  </a:lnTo>
                  <a:lnTo>
                    <a:pt x="12" y="428"/>
                  </a:lnTo>
                  <a:lnTo>
                    <a:pt x="24" y="448"/>
                  </a:lnTo>
                  <a:lnTo>
                    <a:pt x="42" y="468"/>
                  </a:lnTo>
                  <a:lnTo>
                    <a:pt x="62" y="484"/>
                  </a:lnTo>
                  <a:lnTo>
                    <a:pt x="84" y="496"/>
                  </a:lnTo>
                  <a:lnTo>
                    <a:pt x="96" y="500"/>
                  </a:lnTo>
                  <a:lnTo>
                    <a:pt x="108" y="504"/>
                  </a:lnTo>
                  <a:lnTo>
                    <a:pt x="120" y="506"/>
                  </a:lnTo>
                  <a:lnTo>
                    <a:pt x="132" y="508"/>
                  </a:lnTo>
                  <a:lnTo>
                    <a:pt x="318" y="508"/>
                  </a:lnTo>
                  <a:lnTo>
                    <a:pt x="506" y="602"/>
                  </a:lnTo>
                  <a:lnTo>
                    <a:pt x="506" y="482"/>
                  </a:lnTo>
                  <a:lnTo>
                    <a:pt x="506" y="482"/>
                  </a:lnTo>
                  <a:lnTo>
                    <a:pt x="522" y="478"/>
                  </a:lnTo>
                  <a:lnTo>
                    <a:pt x="536" y="472"/>
                  </a:lnTo>
                  <a:lnTo>
                    <a:pt x="550" y="464"/>
                  </a:lnTo>
                  <a:lnTo>
                    <a:pt x="564" y="452"/>
                  </a:lnTo>
                  <a:lnTo>
                    <a:pt x="574" y="438"/>
                  </a:lnTo>
                  <a:lnTo>
                    <a:pt x="582" y="422"/>
                  </a:lnTo>
                  <a:lnTo>
                    <a:pt x="588" y="406"/>
                  </a:lnTo>
                  <a:lnTo>
                    <a:pt x="590" y="388"/>
                  </a:lnTo>
                  <a:lnTo>
                    <a:pt x="590" y="102"/>
                  </a:lnTo>
                  <a:lnTo>
                    <a:pt x="590" y="102"/>
                  </a:lnTo>
                  <a:lnTo>
                    <a:pt x="590" y="92"/>
                  </a:lnTo>
                  <a:lnTo>
                    <a:pt x="588" y="82"/>
                  </a:lnTo>
                  <a:lnTo>
                    <a:pt x="580" y="64"/>
                  </a:lnTo>
                  <a:lnTo>
                    <a:pt x="570" y="46"/>
                  </a:lnTo>
                  <a:lnTo>
                    <a:pt x="556" y="32"/>
                  </a:lnTo>
                  <a:lnTo>
                    <a:pt x="538" y="20"/>
                  </a:lnTo>
                  <a:lnTo>
                    <a:pt x="518" y="10"/>
                  </a:lnTo>
                  <a:lnTo>
                    <a:pt x="496" y="4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000"/>
            </a:p>
          </p:txBody>
        </p:sp>
        <p:sp>
          <p:nvSpPr>
            <p:cNvPr id="52" name="Freeform 30">
              <a:extLst>
                <a:ext uri="{FF2B5EF4-FFF2-40B4-BE49-F238E27FC236}">
                  <a16:creationId xmlns:a16="http://schemas.microsoft.com/office/drawing/2014/main" id="{036BDA06-D93D-42EF-A1B1-0266CEE7E7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34175" y="8902700"/>
              <a:ext cx="628650" cy="107950"/>
            </a:xfrm>
            <a:custGeom>
              <a:avLst/>
              <a:gdLst>
                <a:gd name="T0" fmla="*/ 396 w 396"/>
                <a:gd name="T1" fmla="*/ 36 h 68"/>
                <a:gd name="T2" fmla="*/ 396 w 396"/>
                <a:gd name="T3" fmla="*/ 36 h 68"/>
                <a:gd name="T4" fmla="*/ 396 w 396"/>
                <a:gd name="T5" fmla="*/ 42 h 68"/>
                <a:gd name="T6" fmla="*/ 394 w 396"/>
                <a:gd name="T7" fmla="*/ 48 h 68"/>
                <a:gd name="T8" fmla="*/ 390 w 396"/>
                <a:gd name="T9" fmla="*/ 54 h 68"/>
                <a:gd name="T10" fmla="*/ 386 w 396"/>
                <a:gd name="T11" fmla="*/ 58 h 68"/>
                <a:gd name="T12" fmla="*/ 382 w 396"/>
                <a:gd name="T13" fmla="*/ 62 h 68"/>
                <a:gd name="T14" fmla="*/ 376 w 396"/>
                <a:gd name="T15" fmla="*/ 66 h 68"/>
                <a:gd name="T16" fmla="*/ 370 w 396"/>
                <a:gd name="T17" fmla="*/ 68 h 68"/>
                <a:gd name="T18" fmla="*/ 364 w 396"/>
                <a:gd name="T19" fmla="*/ 68 h 68"/>
                <a:gd name="T20" fmla="*/ 32 w 396"/>
                <a:gd name="T21" fmla="*/ 68 h 68"/>
                <a:gd name="T22" fmla="*/ 32 w 396"/>
                <a:gd name="T23" fmla="*/ 68 h 68"/>
                <a:gd name="T24" fmla="*/ 26 w 396"/>
                <a:gd name="T25" fmla="*/ 68 h 68"/>
                <a:gd name="T26" fmla="*/ 20 w 396"/>
                <a:gd name="T27" fmla="*/ 66 h 68"/>
                <a:gd name="T28" fmla="*/ 14 w 396"/>
                <a:gd name="T29" fmla="*/ 62 h 68"/>
                <a:gd name="T30" fmla="*/ 8 w 396"/>
                <a:gd name="T31" fmla="*/ 58 h 68"/>
                <a:gd name="T32" fmla="*/ 4 w 396"/>
                <a:gd name="T33" fmla="*/ 54 h 68"/>
                <a:gd name="T34" fmla="*/ 2 w 396"/>
                <a:gd name="T35" fmla="*/ 48 h 68"/>
                <a:gd name="T36" fmla="*/ 0 w 396"/>
                <a:gd name="T37" fmla="*/ 42 h 68"/>
                <a:gd name="T38" fmla="*/ 0 w 396"/>
                <a:gd name="T39" fmla="*/ 36 h 68"/>
                <a:gd name="T40" fmla="*/ 0 w 396"/>
                <a:gd name="T41" fmla="*/ 32 h 68"/>
                <a:gd name="T42" fmla="*/ 0 w 396"/>
                <a:gd name="T43" fmla="*/ 32 h 68"/>
                <a:gd name="T44" fmla="*/ 0 w 396"/>
                <a:gd name="T45" fmla="*/ 26 h 68"/>
                <a:gd name="T46" fmla="*/ 2 w 396"/>
                <a:gd name="T47" fmla="*/ 20 h 68"/>
                <a:gd name="T48" fmla="*/ 4 w 396"/>
                <a:gd name="T49" fmla="*/ 14 h 68"/>
                <a:gd name="T50" fmla="*/ 8 w 396"/>
                <a:gd name="T51" fmla="*/ 10 h 68"/>
                <a:gd name="T52" fmla="*/ 14 w 396"/>
                <a:gd name="T53" fmla="*/ 6 h 68"/>
                <a:gd name="T54" fmla="*/ 20 w 396"/>
                <a:gd name="T55" fmla="*/ 2 h 68"/>
                <a:gd name="T56" fmla="*/ 26 w 396"/>
                <a:gd name="T57" fmla="*/ 0 h 68"/>
                <a:gd name="T58" fmla="*/ 32 w 396"/>
                <a:gd name="T59" fmla="*/ 0 h 68"/>
                <a:gd name="T60" fmla="*/ 364 w 396"/>
                <a:gd name="T61" fmla="*/ 0 h 68"/>
                <a:gd name="T62" fmla="*/ 364 w 396"/>
                <a:gd name="T63" fmla="*/ 0 h 68"/>
                <a:gd name="T64" fmla="*/ 370 w 396"/>
                <a:gd name="T65" fmla="*/ 0 h 68"/>
                <a:gd name="T66" fmla="*/ 376 w 396"/>
                <a:gd name="T67" fmla="*/ 2 h 68"/>
                <a:gd name="T68" fmla="*/ 382 w 396"/>
                <a:gd name="T69" fmla="*/ 6 h 68"/>
                <a:gd name="T70" fmla="*/ 386 w 396"/>
                <a:gd name="T71" fmla="*/ 10 h 68"/>
                <a:gd name="T72" fmla="*/ 390 w 396"/>
                <a:gd name="T73" fmla="*/ 14 h 68"/>
                <a:gd name="T74" fmla="*/ 394 w 396"/>
                <a:gd name="T75" fmla="*/ 20 h 68"/>
                <a:gd name="T76" fmla="*/ 396 w 396"/>
                <a:gd name="T77" fmla="*/ 26 h 68"/>
                <a:gd name="T78" fmla="*/ 396 w 396"/>
                <a:gd name="T79" fmla="*/ 32 h 68"/>
                <a:gd name="T80" fmla="*/ 396 w 396"/>
                <a:gd name="T81" fmla="*/ 3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6" h="68">
                  <a:moveTo>
                    <a:pt x="396" y="36"/>
                  </a:moveTo>
                  <a:lnTo>
                    <a:pt x="396" y="36"/>
                  </a:lnTo>
                  <a:lnTo>
                    <a:pt x="396" y="42"/>
                  </a:lnTo>
                  <a:lnTo>
                    <a:pt x="394" y="48"/>
                  </a:lnTo>
                  <a:lnTo>
                    <a:pt x="390" y="54"/>
                  </a:lnTo>
                  <a:lnTo>
                    <a:pt x="386" y="58"/>
                  </a:lnTo>
                  <a:lnTo>
                    <a:pt x="382" y="62"/>
                  </a:lnTo>
                  <a:lnTo>
                    <a:pt x="376" y="66"/>
                  </a:lnTo>
                  <a:lnTo>
                    <a:pt x="370" y="68"/>
                  </a:lnTo>
                  <a:lnTo>
                    <a:pt x="364" y="68"/>
                  </a:lnTo>
                  <a:lnTo>
                    <a:pt x="32" y="68"/>
                  </a:lnTo>
                  <a:lnTo>
                    <a:pt x="32" y="68"/>
                  </a:lnTo>
                  <a:lnTo>
                    <a:pt x="26" y="68"/>
                  </a:lnTo>
                  <a:lnTo>
                    <a:pt x="20" y="66"/>
                  </a:lnTo>
                  <a:lnTo>
                    <a:pt x="14" y="62"/>
                  </a:lnTo>
                  <a:lnTo>
                    <a:pt x="8" y="58"/>
                  </a:lnTo>
                  <a:lnTo>
                    <a:pt x="4" y="54"/>
                  </a:lnTo>
                  <a:lnTo>
                    <a:pt x="2" y="48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26"/>
                  </a:lnTo>
                  <a:lnTo>
                    <a:pt x="2" y="20"/>
                  </a:lnTo>
                  <a:lnTo>
                    <a:pt x="4" y="14"/>
                  </a:lnTo>
                  <a:lnTo>
                    <a:pt x="8" y="10"/>
                  </a:lnTo>
                  <a:lnTo>
                    <a:pt x="14" y="6"/>
                  </a:lnTo>
                  <a:lnTo>
                    <a:pt x="20" y="2"/>
                  </a:lnTo>
                  <a:lnTo>
                    <a:pt x="26" y="0"/>
                  </a:lnTo>
                  <a:lnTo>
                    <a:pt x="32" y="0"/>
                  </a:lnTo>
                  <a:lnTo>
                    <a:pt x="364" y="0"/>
                  </a:lnTo>
                  <a:lnTo>
                    <a:pt x="364" y="0"/>
                  </a:lnTo>
                  <a:lnTo>
                    <a:pt x="370" y="0"/>
                  </a:lnTo>
                  <a:lnTo>
                    <a:pt x="376" y="2"/>
                  </a:lnTo>
                  <a:lnTo>
                    <a:pt x="382" y="6"/>
                  </a:lnTo>
                  <a:lnTo>
                    <a:pt x="386" y="10"/>
                  </a:lnTo>
                  <a:lnTo>
                    <a:pt x="390" y="14"/>
                  </a:lnTo>
                  <a:lnTo>
                    <a:pt x="394" y="20"/>
                  </a:lnTo>
                  <a:lnTo>
                    <a:pt x="396" y="26"/>
                  </a:lnTo>
                  <a:lnTo>
                    <a:pt x="396" y="32"/>
                  </a:lnTo>
                  <a:lnTo>
                    <a:pt x="396" y="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000"/>
            </a:p>
          </p:txBody>
        </p:sp>
        <p:sp>
          <p:nvSpPr>
            <p:cNvPr id="53" name="Freeform 31">
              <a:extLst>
                <a:ext uri="{FF2B5EF4-FFF2-40B4-BE49-F238E27FC236}">
                  <a16:creationId xmlns:a16="http://schemas.microsoft.com/office/drawing/2014/main" id="{C507A386-1239-4855-ADFC-30471B7A3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34175" y="9118600"/>
              <a:ext cx="628650" cy="104775"/>
            </a:xfrm>
            <a:custGeom>
              <a:avLst/>
              <a:gdLst>
                <a:gd name="T0" fmla="*/ 396 w 396"/>
                <a:gd name="T1" fmla="*/ 34 h 66"/>
                <a:gd name="T2" fmla="*/ 396 w 396"/>
                <a:gd name="T3" fmla="*/ 34 h 66"/>
                <a:gd name="T4" fmla="*/ 396 w 396"/>
                <a:gd name="T5" fmla="*/ 40 h 66"/>
                <a:gd name="T6" fmla="*/ 394 w 396"/>
                <a:gd name="T7" fmla="*/ 46 h 66"/>
                <a:gd name="T8" fmla="*/ 390 w 396"/>
                <a:gd name="T9" fmla="*/ 52 h 66"/>
                <a:gd name="T10" fmla="*/ 386 w 396"/>
                <a:gd name="T11" fmla="*/ 58 h 66"/>
                <a:gd name="T12" fmla="*/ 382 w 396"/>
                <a:gd name="T13" fmla="*/ 62 h 66"/>
                <a:gd name="T14" fmla="*/ 376 w 396"/>
                <a:gd name="T15" fmla="*/ 64 h 66"/>
                <a:gd name="T16" fmla="*/ 370 w 396"/>
                <a:gd name="T17" fmla="*/ 66 h 66"/>
                <a:gd name="T18" fmla="*/ 364 w 396"/>
                <a:gd name="T19" fmla="*/ 66 h 66"/>
                <a:gd name="T20" fmla="*/ 32 w 396"/>
                <a:gd name="T21" fmla="*/ 66 h 66"/>
                <a:gd name="T22" fmla="*/ 32 w 396"/>
                <a:gd name="T23" fmla="*/ 66 h 66"/>
                <a:gd name="T24" fmla="*/ 26 w 396"/>
                <a:gd name="T25" fmla="*/ 66 h 66"/>
                <a:gd name="T26" fmla="*/ 20 w 396"/>
                <a:gd name="T27" fmla="*/ 64 h 66"/>
                <a:gd name="T28" fmla="*/ 14 w 396"/>
                <a:gd name="T29" fmla="*/ 62 h 66"/>
                <a:gd name="T30" fmla="*/ 8 w 396"/>
                <a:gd name="T31" fmla="*/ 58 h 66"/>
                <a:gd name="T32" fmla="*/ 4 w 396"/>
                <a:gd name="T33" fmla="*/ 52 h 66"/>
                <a:gd name="T34" fmla="*/ 2 w 396"/>
                <a:gd name="T35" fmla="*/ 46 h 66"/>
                <a:gd name="T36" fmla="*/ 0 w 396"/>
                <a:gd name="T37" fmla="*/ 40 h 66"/>
                <a:gd name="T38" fmla="*/ 0 w 396"/>
                <a:gd name="T39" fmla="*/ 34 h 66"/>
                <a:gd name="T40" fmla="*/ 0 w 396"/>
                <a:gd name="T41" fmla="*/ 32 h 66"/>
                <a:gd name="T42" fmla="*/ 0 w 396"/>
                <a:gd name="T43" fmla="*/ 32 h 66"/>
                <a:gd name="T44" fmla="*/ 0 w 396"/>
                <a:gd name="T45" fmla="*/ 26 h 66"/>
                <a:gd name="T46" fmla="*/ 2 w 396"/>
                <a:gd name="T47" fmla="*/ 20 h 66"/>
                <a:gd name="T48" fmla="*/ 4 w 396"/>
                <a:gd name="T49" fmla="*/ 14 h 66"/>
                <a:gd name="T50" fmla="*/ 8 w 396"/>
                <a:gd name="T51" fmla="*/ 8 h 66"/>
                <a:gd name="T52" fmla="*/ 14 w 396"/>
                <a:gd name="T53" fmla="*/ 4 h 66"/>
                <a:gd name="T54" fmla="*/ 20 w 396"/>
                <a:gd name="T55" fmla="*/ 2 h 66"/>
                <a:gd name="T56" fmla="*/ 26 w 396"/>
                <a:gd name="T57" fmla="*/ 0 h 66"/>
                <a:gd name="T58" fmla="*/ 32 w 396"/>
                <a:gd name="T59" fmla="*/ 0 h 66"/>
                <a:gd name="T60" fmla="*/ 364 w 396"/>
                <a:gd name="T61" fmla="*/ 0 h 66"/>
                <a:gd name="T62" fmla="*/ 364 w 396"/>
                <a:gd name="T63" fmla="*/ 0 h 66"/>
                <a:gd name="T64" fmla="*/ 370 w 396"/>
                <a:gd name="T65" fmla="*/ 0 h 66"/>
                <a:gd name="T66" fmla="*/ 376 w 396"/>
                <a:gd name="T67" fmla="*/ 2 h 66"/>
                <a:gd name="T68" fmla="*/ 382 w 396"/>
                <a:gd name="T69" fmla="*/ 4 h 66"/>
                <a:gd name="T70" fmla="*/ 386 w 396"/>
                <a:gd name="T71" fmla="*/ 8 h 66"/>
                <a:gd name="T72" fmla="*/ 390 w 396"/>
                <a:gd name="T73" fmla="*/ 14 h 66"/>
                <a:gd name="T74" fmla="*/ 394 w 396"/>
                <a:gd name="T75" fmla="*/ 20 h 66"/>
                <a:gd name="T76" fmla="*/ 396 w 396"/>
                <a:gd name="T77" fmla="*/ 26 h 66"/>
                <a:gd name="T78" fmla="*/ 396 w 396"/>
                <a:gd name="T79" fmla="*/ 32 h 66"/>
                <a:gd name="T80" fmla="*/ 396 w 396"/>
                <a:gd name="T81" fmla="*/ 3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6" h="66">
                  <a:moveTo>
                    <a:pt x="396" y="34"/>
                  </a:moveTo>
                  <a:lnTo>
                    <a:pt x="396" y="34"/>
                  </a:lnTo>
                  <a:lnTo>
                    <a:pt x="396" y="40"/>
                  </a:lnTo>
                  <a:lnTo>
                    <a:pt x="394" y="46"/>
                  </a:lnTo>
                  <a:lnTo>
                    <a:pt x="390" y="52"/>
                  </a:lnTo>
                  <a:lnTo>
                    <a:pt x="386" y="58"/>
                  </a:lnTo>
                  <a:lnTo>
                    <a:pt x="382" y="62"/>
                  </a:lnTo>
                  <a:lnTo>
                    <a:pt x="376" y="64"/>
                  </a:lnTo>
                  <a:lnTo>
                    <a:pt x="370" y="66"/>
                  </a:lnTo>
                  <a:lnTo>
                    <a:pt x="364" y="66"/>
                  </a:lnTo>
                  <a:lnTo>
                    <a:pt x="32" y="66"/>
                  </a:lnTo>
                  <a:lnTo>
                    <a:pt x="32" y="66"/>
                  </a:lnTo>
                  <a:lnTo>
                    <a:pt x="26" y="66"/>
                  </a:lnTo>
                  <a:lnTo>
                    <a:pt x="20" y="64"/>
                  </a:lnTo>
                  <a:lnTo>
                    <a:pt x="14" y="62"/>
                  </a:lnTo>
                  <a:lnTo>
                    <a:pt x="8" y="58"/>
                  </a:lnTo>
                  <a:lnTo>
                    <a:pt x="4" y="52"/>
                  </a:lnTo>
                  <a:lnTo>
                    <a:pt x="2" y="46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26"/>
                  </a:lnTo>
                  <a:lnTo>
                    <a:pt x="2" y="20"/>
                  </a:lnTo>
                  <a:lnTo>
                    <a:pt x="4" y="14"/>
                  </a:lnTo>
                  <a:lnTo>
                    <a:pt x="8" y="8"/>
                  </a:lnTo>
                  <a:lnTo>
                    <a:pt x="14" y="4"/>
                  </a:lnTo>
                  <a:lnTo>
                    <a:pt x="20" y="2"/>
                  </a:lnTo>
                  <a:lnTo>
                    <a:pt x="26" y="0"/>
                  </a:lnTo>
                  <a:lnTo>
                    <a:pt x="32" y="0"/>
                  </a:lnTo>
                  <a:lnTo>
                    <a:pt x="364" y="0"/>
                  </a:lnTo>
                  <a:lnTo>
                    <a:pt x="364" y="0"/>
                  </a:lnTo>
                  <a:lnTo>
                    <a:pt x="370" y="0"/>
                  </a:lnTo>
                  <a:lnTo>
                    <a:pt x="376" y="2"/>
                  </a:lnTo>
                  <a:lnTo>
                    <a:pt x="382" y="4"/>
                  </a:lnTo>
                  <a:lnTo>
                    <a:pt x="386" y="8"/>
                  </a:lnTo>
                  <a:lnTo>
                    <a:pt x="390" y="14"/>
                  </a:lnTo>
                  <a:lnTo>
                    <a:pt x="394" y="20"/>
                  </a:lnTo>
                  <a:lnTo>
                    <a:pt x="396" y="26"/>
                  </a:lnTo>
                  <a:lnTo>
                    <a:pt x="396" y="32"/>
                  </a:lnTo>
                  <a:lnTo>
                    <a:pt x="396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000"/>
            </a:p>
          </p:txBody>
        </p:sp>
        <p:sp>
          <p:nvSpPr>
            <p:cNvPr id="54" name="Freeform 32">
              <a:extLst>
                <a:ext uri="{FF2B5EF4-FFF2-40B4-BE49-F238E27FC236}">
                  <a16:creationId xmlns:a16="http://schemas.microsoft.com/office/drawing/2014/main" id="{4B5D6019-D91D-494C-B550-7DCFED823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34175" y="9277350"/>
              <a:ext cx="495300" cy="107950"/>
            </a:xfrm>
            <a:custGeom>
              <a:avLst/>
              <a:gdLst>
                <a:gd name="T0" fmla="*/ 312 w 312"/>
                <a:gd name="T1" fmla="*/ 36 h 68"/>
                <a:gd name="T2" fmla="*/ 312 w 312"/>
                <a:gd name="T3" fmla="*/ 36 h 68"/>
                <a:gd name="T4" fmla="*/ 312 w 312"/>
                <a:gd name="T5" fmla="*/ 42 h 68"/>
                <a:gd name="T6" fmla="*/ 310 w 312"/>
                <a:gd name="T7" fmla="*/ 48 h 68"/>
                <a:gd name="T8" fmla="*/ 306 w 312"/>
                <a:gd name="T9" fmla="*/ 54 h 68"/>
                <a:gd name="T10" fmla="*/ 302 w 312"/>
                <a:gd name="T11" fmla="*/ 58 h 68"/>
                <a:gd name="T12" fmla="*/ 298 w 312"/>
                <a:gd name="T13" fmla="*/ 62 h 68"/>
                <a:gd name="T14" fmla="*/ 292 w 312"/>
                <a:gd name="T15" fmla="*/ 66 h 68"/>
                <a:gd name="T16" fmla="*/ 286 w 312"/>
                <a:gd name="T17" fmla="*/ 68 h 68"/>
                <a:gd name="T18" fmla="*/ 280 w 312"/>
                <a:gd name="T19" fmla="*/ 68 h 68"/>
                <a:gd name="T20" fmla="*/ 32 w 312"/>
                <a:gd name="T21" fmla="*/ 68 h 68"/>
                <a:gd name="T22" fmla="*/ 32 w 312"/>
                <a:gd name="T23" fmla="*/ 68 h 68"/>
                <a:gd name="T24" fmla="*/ 26 w 312"/>
                <a:gd name="T25" fmla="*/ 68 h 68"/>
                <a:gd name="T26" fmla="*/ 20 w 312"/>
                <a:gd name="T27" fmla="*/ 66 h 68"/>
                <a:gd name="T28" fmla="*/ 14 w 312"/>
                <a:gd name="T29" fmla="*/ 62 h 68"/>
                <a:gd name="T30" fmla="*/ 8 w 312"/>
                <a:gd name="T31" fmla="*/ 58 h 68"/>
                <a:gd name="T32" fmla="*/ 4 w 312"/>
                <a:gd name="T33" fmla="*/ 54 h 68"/>
                <a:gd name="T34" fmla="*/ 2 w 312"/>
                <a:gd name="T35" fmla="*/ 48 h 68"/>
                <a:gd name="T36" fmla="*/ 0 w 312"/>
                <a:gd name="T37" fmla="*/ 42 h 68"/>
                <a:gd name="T38" fmla="*/ 0 w 312"/>
                <a:gd name="T39" fmla="*/ 36 h 68"/>
                <a:gd name="T40" fmla="*/ 0 w 312"/>
                <a:gd name="T41" fmla="*/ 34 h 68"/>
                <a:gd name="T42" fmla="*/ 0 w 312"/>
                <a:gd name="T43" fmla="*/ 34 h 68"/>
                <a:gd name="T44" fmla="*/ 0 w 312"/>
                <a:gd name="T45" fmla="*/ 26 h 68"/>
                <a:gd name="T46" fmla="*/ 2 w 312"/>
                <a:gd name="T47" fmla="*/ 20 h 68"/>
                <a:gd name="T48" fmla="*/ 4 w 312"/>
                <a:gd name="T49" fmla="*/ 14 h 68"/>
                <a:gd name="T50" fmla="*/ 8 w 312"/>
                <a:gd name="T51" fmla="*/ 10 h 68"/>
                <a:gd name="T52" fmla="*/ 14 w 312"/>
                <a:gd name="T53" fmla="*/ 6 h 68"/>
                <a:gd name="T54" fmla="*/ 20 w 312"/>
                <a:gd name="T55" fmla="*/ 4 h 68"/>
                <a:gd name="T56" fmla="*/ 26 w 312"/>
                <a:gd name="T57" fmla="*/ 2 h 68"/>
                <a:gd name="T58" fmla="*/ 32 w 312"/>
                <a:gd name="T59" fmla="*/ 0 h 68"/>
                <a:gd name="T60" fmla="*/ 280 w 312"/>
                <a:gd name="T61" fmla="*/ 0 h 68"/>
                <a:gd name="T62" fmla="*/ 280 w 312"/>
                <a:gd name="T63" fmla="*/ 0 h 68"/>
                <a:gd name="T64" fmla="*/ 286 w 312"/>
                <a:gd name="T65" fmla="*/ 2 h 68"/>
                <a:gd name="T66" fmla="*/ 292 w 312"/>
                <a:gd name="T67" fmla="*/ 4 h 68"/>
                <a:gd name="T68" fmla="*/ 298 w 312"/>
                <a:gd name="T69" fmla="*/ 6 h 68"/>
                <a:gd name="T70" fmla="*/ 302 w 312"/>
                <a:gd name="T71" fmla="*/ 10 h 68"/>
                <a:gd name="T72" fmla="*/ 306 w 312"/>
                <a:gd name="T73" fmla="*/ 14 h 68"/>
                <a:gd name="T74" fmla="*/ 310 w 312"/>
                <a:gd name="T75" fmla="*/ 20 h 68"/>
                <a:gd name="T76" fmla="*/ 312 w 312"/>
                <a:gd name="T77" fmla="*/ 26 h 68"/>
                <a:gd name="T78" fmla="*/ 312 w 312"/>
                <a:gd name="T79" fmla="*/ 34 h 68"/>
                <a:gd name="T80" fmla="*/ 312 w 312"/>
                <a:gd name="T81" fmla="*/ 3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12" h="68">
                  <a:moveTo>
                    <a:pt x="312" y="36"/>
                  </a:moveTo>
                  <a:lnTo>
                    <a:pt x="312" y="36"/>
                  </a:lnTo>
                  <a:lnTo>
                    <a:pt x="312" y="42"/>
                  </a:lnTo>
                  <a:lnTo>
                    <a:pt x="310" y="48"/>
                  </a:lnTo>
                  <a:lnTo>
                    <a:pt x="306" y="54"/>
                  </a:lnTo>
                  <a:lnTo>
                    <a:pt x="302" y="58"/>
                  </a:lnTo>
                  <a:lnTo>
                    <a:pt x="298" y="62"/>
                  </a:lnTo>
                  <a:lnTo>
                    <a:pt x="292" y="66"/>
                  </a:lnTo>
                  <a:lnTo>
                    <a:pt x="286" y="68"/>
                  </a:lnTo>
                  <a:lnTo>
                    <a:pt x="280" y="68"/>
                  </a:lnTo>
                  <a:lnTo>
                    <a:pt x="32" y="68"/>
                  </a:lnTo>
                  <a:lnTo>
                    <a:pt x="32" y="68"/>
                  </a:lnTo>
                  <a:lnTo>
                    <a:pt x="26" y="68"/>
                  </a:lnTo>
                  <a:lnTo>
                    <a:pt x="20" y="66"/>
                  </a:lnTo>
                  <a:lnTo>
                    <a:pt x="14" y="62"/>
                  </a:lnTo>
                  <a:lnTo>
                    <a:pt x="8" y="58"/>
                  </a:lnTo>
                  <a:lnTo>
                    <a:pt x="4" y="54"/>
                  </a:lnTo>
                  <a:lnTo>
                    <a:pt x="2" y="48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26"/>
                  </a:lnTo>
                  <a:lnTo>
                    <a:pt x="2" y="20"/>
                  </a:lnTo>
                  <a:lnTo>
                    <a:pt x="4" y="14"/>
                  </a:lnTo>
                  <a:lnTo>
                    <a:pt x="8" y="10"/>
                  </a:lnTo>
                  <a:lnTo>
                    <a:pt x="14" y="6"/>
                  </a:lnTo>
                  <a:lnTo>
                    <a:pt x="20" y="4"/>
                  </a:lnTo>
                  <a:lnTo>
                    <a:pt x="26" y="2"/>
                  </a:lnTo>
                  <a:lnTo>
                    <a:pt x="32" y="0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286" y="2"/>
                  </a:lnTo>
                  <a:lnTo>
                    <a:pt x="292" y="4"/>
                  </a:lnTo>
                  <a:lnTo>
                    <a:pt x="298" y="6"/>
                  </a:lnTo>
                  <a:lnTo>
                    <a:pt x="302" y="10"/>
                  </a:lnTo>
                  <a:lnTo>
                    <a:pt x="306" y="14"/>
                  </a:lnTo>
                  <a:lnTo>
                    <a:pt x="310" y="20"/>
                  </a:lnTo>
                  <a:lnTo>
                    <a:pt x="312" y="26"/>
                  </a:lnTo>
                  <a:lnTo>
                    <a:pt x="312" y="34"/>
                  </a:lnTo>
                  <a:lnTo>
                    <a:pt x="312" y="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000"/>
            </a:p>
          </p:txBody>
        </p:sp>
        <p:sp>
          <p:nvSpPr>
            <p:cNvPr id="55" name="Freeform 33">
              <a:extLst>
                <a:ext uri="{FF2B5EF4-FFF2-40B4-BE49-F238E27FC236}">
                  <a16:creationId xmlns:a16="http://schemas.microsoft.com/office/drawing/2014/main" id="{DD4A8D65-58E3-4656-A710-1686652E8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46850" y="8740775"/>
              <a:ext cx="936625" cy="955675"/>
            </a:xfrm>
            <a:custGeom>
              <a:avLst/>
              <a:gdLst>
                <a:gd name="T0" fmla="*/ 474 w 590"/>
                <a:gd name="T1" fmla="*/ 0 h 602"/>
                <a:gd name="T2" fmla="*/ 132 w 590"/>
                <a:gd name="T3" fmla="*/ 0 h 602"/>
                <a:gd name="T4" fmla="*/ 132 w 590"/>
                <a:gd name="T5" fmla="*/ 0 h 602"/>
                <a:gd name="T6" fmla="*/ 108 w 590"/>
                <a:gd name="T7" fmla="*/ 4 h 602"/>
                <a:gd name="T8" fmla="*/ 84 w 590"/>
                <a:gd name="T9" fmla="*/ 10 h 602"/>
                <a:gd name="T10" fmla="*/ 62 w 590"/>
                <a:gd name="T11" fmla="*/ 20 h 602"/>
                <a:gd name="T12" fmla="*/ 42 w 590"/>
                <a:gd name="T13" fmla="*/ 32 h 602"/>
                <a:gd name="T14" fmla="*/ 24 w 590"/>
                <a:gd name="T15" fmla="*/ 46 h 602"/>
                <a:gd name="T16" fmla="*/ 12 w 590"/>
                <a:gd name="T17" fmla="*/ 64 h 602"/>
                <a:gd name="T18" fmla="*/ 6 w 590"/>
                <a:gd name="T19" fmla="*/ 74 h 602"/>
                <a:gd name="T20" fmla="*/ 2 w 590"/>
                <a:gd name="T21" fmla="*/ 82 h 602"/>
                <a:gd name="T22" fmla="*/ 0 w 590"/>
                <a:gd name="T23" fmla="*/ 92 h 602"/>
                <a:gd name="T24" fmla="*/ 0 w 590"/>
                <a:gd name="T25" fmla="*/ 102 h 602"/>
                <a:gd name="T26" fmla="*/ 0 w 590"/>
                <a:gd name="T27" fmla="*/ 388 h 602"/>
                <a:gd name="T28" fmla="*/ 0 w 590"/>
                <a:gd name="T29" fmla="*/ 388 h 602"/>
                <a:gd name="T30" fmla="*/ 0 w 590"/>
                <a:gd name="T31" fmla="*/ 398 h 602"/>
                <a:gd name="T32" fmla="*/ 2 w 590"/>
                <a:gd name="T33" fmla="*/ 408 h 602"/>
                <a:gd name="T34" fmla="*/ 6 w 590"/>
                <a:gd name="T35" fmla="*/ 418 h 602"/>
                <a:gd name="T36" fmla="*/ 12 w 590"/>
                <a:gd name="T37" fmla="*/ 428 h 602"/>
                <a:gd name="T38" fmla="*/ 24 w 590"/>
                <a:gd name="T39" fmla="*/ 448 h 602"/>
                <a:gd name="T40" fmla="*/ 42 w 590"/>
                <a:gd name="T41" fmla="*/ 468 h 602"/>
                <a:gd name="T42" fmla="*/ 62 w 590"/>
                <a:gd name="T43" fmla="*/ 484 h 602"/>
                <a:gd name="T44" fmla="*/ 84 w 590"/>
                <a:gd name="T45" fmla="*/ 496 h 602"/>
                <a:gd name="T46" fmla="*/ 96 w 590"/>
                <a:gd name="T47" fmla="*/ 500 h 602"/>
                <a:gd name="T48" fmla="*/ 108 w 590"/>
                <a:gd name="T49" fmla="*/ 504 h 602"/>
                <a:gd name="T50" fmla="*/ 120 w 590"/>
                <a:gd name="T51" fmla="*/ 506 h 602"/>
                <a:gd name="T52" fmla="*/ 132 w 590"/>
                <a:gd name="T53" fmla="*/ 508 h 602"/>
                <a:gd name="T54" fmla="*/ 318 w 590"/>
                <a:gd name="T55" fmla="*/ 508 h 602"/>
                <a:gd name="T56" fmla="*/ 506 w 590"/>
                <a:gd name="T57" fmla="*/ 602 h 602"/>
                <a:gd name="T58" fmla="*/ 506 w 590"/>
                <a:gd name="T59" fmla="*/ 482 h 602"/>
                <a:gd name="T60" fmla="*/ 506 w 590"/>
                <a:gd name="T61" fmla="*/ 482 h 602"/>
                <a:gd name="T62" fmla="*/ 522 w 590"/>
                <a:gd name="T63" fmla="*/ 478 h 602"/>
                <a:gd name="T64" fmla="*/ 536 w 590"/>
                <a:gd name="T65" fmla="*/ 472 h 602"/>
                <a:gd name="T66" fmla="*/ 550 w 590"/>
                <a:gd name="T67" fmla="*/ 464 h 602"/>
                <a:gd name="T68" fmla="*/ 564 w 590"/>
                <a:gd name="T69" fmla="*/ 452 h 602"/>
                <a:gd name="T70" fmla="*/ 574 w 590"/>
                <a:gd name="T71" fmla="*/ 438 h 602"/>
                <a:gd name="T72" fmla="*/ 582 w 590"/>
                <a:gd name="T73" fmla="*/ 422 h 602"/>
                <a:gd name="T74" fmla="*/ 588 w 590"/>
                <a:gd name="T75" fmla="*/ 406 h 602"/>
                <a:gd name="T76" fmla="*/ 590 w 590"/>
                <a:gd name="T77" fmla="*/ 388 h 602"/>
                <a:gd name="T78" fmla="*/ 590 w 590"/>
                <a:gd name="T79" fmla="*/ 102 h 602"/>
                <a:gd name="T80" fmla="*/ 590 w 590"/>
                <a:gd name="T81" fmla="*/ 102 h 602"/>
                <a:gd name="T82" fmla="*/ 590 w 590"/>
                <a:gd name="T83" fmla="*/ 92 h 602"/>
                <a:gd name="T84" fmla="*/ 588 w 590"/>
                <a:gd name="T85" fmla="*/ 82 h 602"/>
                <a:gd name="T86" fmla="*/ 580 w 590"/>
                <a:gd name="T87" fmla="*/ 64 h 602"/>
                <a:gd name="T88" fmla="*/ 570 w 590"/>
                <a:gd name="T89" fmla="*/ 46 h 602"/>
                <a:gd name="T90" fmla="*/ 556 w 590"/>
                <a:gd name="T91" fmla="*/ 32 h 602"/>
                <a:gd name="T92" fmla="*/ 538 w 590"/>
                <a:gd name="T93" fmla="*/ 20 h 602"/>
                <a:gd name="T94" fmla="*/ 518 w 590"/>
                <a:gd name="T95" fmla="*/ 10 h 602"/>
                <a:gd name="T96" fmla="*/ 496 w 590"/>
                <a:gd name="T97" fmla="*/ 4 h 602"/>
                <a:gd name="T98" fmla="*/ 474 w 590"/>
                <a:gd name="T99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90" h="602">
                  <a:moveTo>
                    <a:pt x="474" y="0"/>
                  </a:moveTo>
                  <a:lnTo>
                    <a:pt x="132" y="0"/>
                  </a:lnTo>
                  <a:lnTo>
                    <a:pt x="132" y="0"/>
                  </a:lnTo>
                  <a:lnTo>
                    <a:pt x="108" y="4"/>
                  </a:lnTo>
                  <a:lnTo>
                    <a:pt x="84" y="10"/>
                  </a:lnTo>
                  <a:lnTo>
                    <a:pt x="62" y="20"/>
                  </a:lnTo>
                  <a:lnTo>
                    <a:pt x="42" y="32"/>
                  </a:lnTo>
                  <a:lnTo>
                    <a:pt x="24" y="46"/>
                  </a:lnTo>
                  <a:lnTo>
                    <a:pt x="12" y="64"/>
                  </a:lnTo>
                  <a:lnTo>
                    <a:pt x="6" y="74"/>
                  </a:lnTo>
                  <a:lnTo>
                    <a:pt x="2" y="82"/>
                  </a:lnTo>
                  <a:lnTo>
                    <a:pt x="0" y="92"/>
                  </a:lnTo>
                  <a:lnTo>
                    <a:pt x="0" y="102"/>
                  </a:lnTo>
                  <a:lnTo>
                    <a:pt x="0" y="388"/>
                  </a:lnTo>
                  <a:lnTo>
                    <a:pt x="0" y="388"/>
                  </a:lnTo>
                  <a:lnTo>
                    <a:pt x="0" y="398"/>
                  </a:lnTo>
                  <a:lnTo>
                    <a:pt x="2" y="408"/>
                  </a:lnTo>
                  <a:lnTo>
                    <a:pt x="6" y="418"/>
                  </a:lnTo>
                  <a:lnTo>
                    <a:pt x="12" y="428"/>
                  </a:lnTo>
                  <a:lnTo>
                    <a:pt x="24" y="448"/>
                  </a:lnTo>
                  <a:lnTo>
                    <a:pt x="42" y="468"/>
                  </a:lnTo>
                  <a:lnTo>
                    <a:pt x="62" y="484"/>
                  </a:lnTo>
                  <a:lnTo>
                    <a:pt x="84" y="496"/>
                  </a:lnTo>
                  <a:lnTo>
                    <a:pt x="96" y="500"/>
                  </a:lnTo>
                  <a:lnTo>
                    <a:pt x="108" y="504"/>
                  </a:lnTo>
                  <a:lnTo>
                    <a:pt x="120" y="506"/>
                  </a:lnTo>
                  <a:lnTo>
                    <a:pt x="132" y="508"/>
                  </a:lnTo>
                  <a:lnTo>
                    <a:pt x="318" y="508"/>
                  </a:lnTo>
                  <a:lnTo>
                    <a:pt x="506" y="602"/>
                  </a:lnTo>
                  <a:lnTo>
                    <a:pt x="506" y="482"/>
                  </a:lnTo>
                  <a:lnTo>
                    <a:pt x="506" y="482"/>
                  </a:lnTo>
                  <a:lnTo>
                    <a:pt x="522" y="478"/>
                  </a:lnTo>
                  <a:lnTo>
                    <a:pt x="536" y="472"/>
                  </a:lnTo>
                  <a:lnTo>
                    <a:pt x="550" y="464"/>
                  </a:lnTo>
                  <a:lnTo>
                    <a:pt x="564" y="452"/>
                  </a:lnTo>
                  <a:lnTo>
                    <a:pt x="574" y="438"/>
                  </a:lnTo>
                  <a:lnTo>
                    <a:pt x="582" y="422"/>
                  </a:lnTo>
                  <a:lnTo>
                    <a:pt x="588" y="406"/>
                  </a:lnTo>
                  <a:lnTo>
                    <a:pt x="590" y="388"/>
                  </a:lnTo>
                  <a:lnTo>
                    <a:pt x="590" y="102"/>
                  </a:lnTo>
                  <a:lnTo>
                    <a:pt x="590" y="102"/>
                  </a:lnTo>
                  <a:lnTo>
                    <a:pt x="590" y="92"/>
                  </a:lnTo>
                  <a:lnTo>
                    <a:pt x="588" y="82"/>
                  </a:lnTo>
                  <a:lnTo>
                    <a:pt x="580" y="64"/>
                  </a:lnTo>
                  <a:lnTo>
                    <a:pt x="570" y="46"/>
                  </a:lnTo>
                  <a:lnTo>
                    <a:pt x="556" y="32"/>
                  </a:lnTo>
                  <a:lnTo>
                    <a:pt x="538" y="20"/>
                  </a:lnTo>
                  <a:lnTo>
                    <a:pt x="518" y="10"/>
                  </a:lnTo>
                  <a:lnTo>
                    <a:pt x="496" y="4"/>
                  </a:lnTo>
                  <a:lnTo>
                    <a:pt x="47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000"/>
            </a:p>
          </p:txBody>
        </p:sp>
      </p:grpSp>
      <p:grpSp>
        <p:nvGrpSpPr>
          <p:cNvPr id="1081" name="그룹 1080">
            <a:extLst>
              <a:ext uri="{FF2B5EF4-FFF2-40B4-BE49-F238E27FC236}">
                <a16:creationId xmlns:a16="http://schemas.microsoft.com/office/drawing/2014/main" id="{C57FA3E8-ABB1-4D13-9608-A49F77515C7B}"/>
              </a:ext>
            </a:extLst>
          </p:cNvPr>
          <p:cNvGrpSpPr/>
          <p:nvPr/>
        </p:nvGrpSpPr>
        <p:grpSpPr>
          <a:xfrm>
            <a:off x="14135100" y="8607425"/>
            <a:ext cx="941388" cy="1220788"/>
            <a:chOff x="14135100" y="8607425"/>
            <a:chExt cx="941388" cy="1220788"/>
          </a:xfrm>
        </p:grpSpPr>
        <p:sp>
          <p:nvSpPr>
            <p:cNvPr id="56" name="Freeform 34">
              <a:extLst>
                <a:ext uri="{FF2B5EF4-FFF2-40B4-BE49-F238E27FC236}">
                  <a16:creationId xmlns:a16="http://schemas.microsoft.com/office/drawing/2014/main" id="{50D8F8E9-6903-4B81-A11D-6DD55663E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54150" y="9690100"/>
              <a:ext cx="180975" cy="138113"/>
            </a:xfrm>
            <a:custGeom>
              <a:avLst/>
              <a:gdLst>
                <a:gd name="T0" fmla="*/ 66 w 114"/>
                <a:gd name="T1" fmla="*/ 0 h 87"/>
                <a:gd name="T2" fmla="*/ 52 w 114"/>
                <a:gd name="T3" fmla="*/ 0 h 87"/>
                <a:gd name="T4" fmla="*/ 52 w 114"/>
                <a:gd name="T5" fmla="*/ 0 h 87"/>
                <a:gd name="T6" fmla="*/ 32 w 114"/>
                <a:gd name="T7" fmla="*/ 2 h 87"/>
                <a:gd name="T8" fmla="*/ 24 w 114"/>
                <a:gd name="T9" fmla="*/ 4 h 87"/>
                <a:gd name="T10" fmla="*/ 16 w 114"/>
                <a:gd name="T11" fmla="*/ 7 h 87"/>
                <a:gd name="T12" fmla="*/ 10 w 114"/>
                <a:gd name="T13" fmla="*/ 11 h 87"/>
                <a:gd name="T14" fmla="*/ 4 w 114"/>
                <a:gd name="T15" fmla="*/ 17 h 87"/>
                <a:gd name="T16" fmla="*/ 0 w 114"/>
                <a:gd name="T17" fmla="*/ 23 h 87"/>
                <a:gd name="T18" fmla="*/ 0 w 114"/>
                <a:gd name="T19" fmla="*/ 31 h 87"/>
                <a:gd name="T20" fmla="*/ 0 w 114"/>
                <a:gd name="T21" fmla="*/ 47 h 87"/>
                <a:gd name="T22" fmla="*/ 0 w 114"/>
                <a:gd name="T23" fmla="*/ 47 h 87"/>
                <a:gd name="T24" fmla="*/ 0 w 114"/>
                <a:gd name="T25" fmla="*/ 55 h 87"/>
                <a:gd name="T26" fmla="*/ 4 w 114"/>
                <a:gd name="T27" fmla="*/ 63 h 87"/>
                <a:gd name="T28" fmla="*/ 10 w 114"/>
                <a:gd name="T29" fmla="*/ 69 h 87"/>
                <a:gd name="T30" fmla="*/ 16 w 114"/>
                <a:gd name="T31" fmla="*/ 75 h 87"/>
                <a:gd name="T32" fmla="*/ 24 w 114"/>
                <a:gd name="T33" fmla="*/ 81 h 87"/>
                <a:gd name="T34" fmla="*/ 32 w 114"/>
                <a:gd name="T35" fmla="*/ 83 h 87"/>
                <a:gd name="T36" fmla="*/ 42 w 114"/>
                <a:gd name="T37" fmla="*/ 87 h 87"/>
                <a:gd name="T38" fmla="*/ 52 w 114"/>
                <a:gd name="T39" fmla="*/ 87 h 87"/>
                <a:gd name="T40" fmla="*/ 66 w 114"/>
                <a:gd name="T41" fmla="*/ 87 h 87"/>
                <a:gd name="T42" fmla="*/ 66 w 114"/>
                <a:gd name="T43" fmla="*/ 87 h 87"/>
                <a:gd name="T44" fmla="*/ 76 w 114"/>
                <a:gd name="T45" fmla="*/ 87 h 87"/>
                <a:gd name="T46" fmla="*/ 84 w 114"/>
                <a:gd name="T47" fmla="*/ 83 h 87"/>
                <a:gd name="T48" fmla="*/ 92 w 114"/>
                <a:gd name="T49" fmla="*/ 81 h 87"/>
                <a:gd name="T50" fmla="*/ 100 w 114"/>
                <a:gd name="T51" fmla="*/ 75 h 87"/>
                <a:gd name="T52" fmla="*/ 106 w 114"/>
                <a:gd name="T53" fmla="*/ 69 h 87"/>
                <a:gd name="T54" fmla="*/ 110 w 114"/>
                <a:gd name="T55" fmla="*/ 63 h 87"/>
                <a:gd name="T56" fmla="*/ 112 w 114"/>
                <a:gd name="T57" fmla="*/ 55 h 87"/>
                <a:gd name="T58" fmla="*/ 114 w 114"/>
                <a:gd name="T59" fmla="*/ 47 h 87"/>
                <a:gd name="T60" fmla="*/ 114 w 114"/>
                <a:gd name="T61" fmla="*/ 31 h 87"/>
                <a:gd name="T62" fmla="*/ 114 w 114"/>
                <a:gd name="T63" fmla="*/ 31 h 87"/>
                <a:gd name="T64" fmla="*/ 112 w 114"/>
                <a:gd name="T65" fmla="*/ 23 h 87"/>
                <a:gd name="T66" fmla="*/ 110 w 114"/>
                <a:gd name="T67" fmla="*/ 17 h 87"/>
                <a:gd name="T68" fmla="*/ 106 w 114"/>
                <a:gd name="T69" fmla="*/ 11 h 87"/>
                <a:gd name="T70" fmla="*/ 100 w 114"/>
                <a:gd name="T71" fmla="*/ 7 h 87"/>
                <a:gd name="T72" fmla="*/ 92 w 114"/>
                <a:gd name="T73" fmla="*/ 4 h 87"/>
                <a:gd name="T74" fmla="*/ 84 w 114"/>
                <a:gd name="T75" fmla="*/ 2 h 87"/>
                <a:gd name="T76" fmla="*/ 66 w 114"/>
                <a:gd name="T7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4" h="87">
                  <a:moveTo>
                    <a:pt x="66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32" y="2"/>
                  </a:lnTo>
                  <a:lnTo>
                    <a:pt x="24" y="4"/>
                  </a:lnTo>
                  <a:lnTo>
                    <a:pt x="16" y="7"/>
                  </a:lnTo>
                  <a:lnTo>
                    <a:pt x="10" y="11"/>
                  </a:lnTo>
                  <a:lnTo>
                    <a:pt x="4" y="17"/>
                  </a:lnTo>
                  <a:lnTo>
                    <a:pt x="0" y="23"/>
                  </a:lnTo>
                  <a:lnTo>
                    <a:pt x="0" y="31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0" y="55"/>
                  </a:lnTo>
                  <a:lnTo>
                    <a:pt x="4" y="63"/>
                  </a:lnTo>
                  <a:lnTo>
                    <a:pt x="10" y="69"/>
                  </a:lnTo>
                  <a:lnTo>
                    <a:pt x="16" y="75"/>
                  </a:lnTo>
                  <a:lnTo>
                    <a:pt x="24" y="81"/>
                  </a:lnTo>
                  <a:lnTo>
                    <a:pt x="32" y="83"/>
                  </a:lnTo>
                  <a:lnTo>
                    <a:pt x="42" y="87"/>
                  </a:lnTo>
                  <a:lnTo>
                    <a:pt x="52" y="87"/>
                  </a:lnTo>
                  <a:lnTo>
                    <a:pt x="66" y="87"/>
                  </a:lnTo>
                  <a:lnTo>
                    <a:pt x="66" y="87"/>
                  </a:lnTo>
                  <a:lnTo>
                    <a:pt x="76" y="87"/>
                  </a:lnTo>
                  <a:lnTo>
                    <a:pt x="84" y="83"/>
                  </a:lnTo>
                  <a:lnTo>
                    <a:pt x="92" y="81"/>
                  </a:lnTo>
                  <a:lnTo>
                    <a:pt x="100" y="75"/>
                  </a:lnTo>
                  <a:lnTo>
                    <a:pt x="106" y="69"/>
                  </a:lnTo>
                  <a:lnTo>
                    <a:pt x="110" y="63"/>
                  </a:lnTo>
                  <a:lnTo>
                    <a:pt x="112" y="55"/>
                  </a:lnTo>
                  <a:lnTo>
                    <a:pt x="114" y="47"/>
                  </a:lnTo>
                  <a:lnTo>
                    <a:pt x="114" y="31"/>
                  </a:lnTo>
                  <a:lnTo>
                    <a:pt x="114" y="31"/>
                  </a:lnTo>
                  <a:lnTo>
                    <a:pt x="112" y="23"/>
                  </a:lnTo>
                  <a:lnTo>
                    <a:pt x="110" y="17"/>
                  </a:lnTo>
                  <a:lnTo>
                    <a:pt x="106" y="11"/>
                  </a:lnTo>
                  <a:lnTo>
                    <a:pt x="100" y="7"/>
                  </a:lnTo>
                  <a:lnTo>
                    <a:pt x="92" y="4"/>
                  </a:lnTo>
                  <a:lnTo>
                    <a:pt x="84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000"/>
            </a:p>
          </p:txBody>
        </p:sp>
        <p:sp>
          <p:nvSpPr>
            <p:cNvPr id="57" name="Freeform 35">
              <a:extLst>
                <a:ext uri="{FF2B5EF4-FFF2-40B4-BE49-F238E27FC236}">
                  <a16:creationId xmlns:a16="http://schemas.microsoft.com/office/drawing/2014/main" id="{DD4F7DCF-7B14-47F0-8FA8-84C6CE824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54150" y="9690100"/>
              <a:ext cx="180975" cy="138113"/>
            </a:xfrm>
            <a:custGeom>
              <a:avLst/>
              <a:gdLst>
                <a:gd name="T0" fmla="*/ 66 w 114"/>
                <a:gd name="T1" fmla="*/ 0 h 87"/>
                <a:gd name="T2" fmla="*/ 52 w 114"/>
                <a:gd name="T3" fmla="*/ 0 h 87"/>
                <a:gd name="T4" fmla="*/ 52 w 114"/>
                <a:gd name="T5" fmla="*/ 0 h 87"/>
                <a:gd name="T6" fmla="*/ 32 w 114"/>
                <a:gd name="T7" fmla="*/ 2 h 87"/>
                <a:gd name="T8" fmla="*/ 24 w 114"/>
                <a:gd name="T9" fmla="*/ 4 h 87"/>
                <a:gd name="T10" fmla="*/ 16 w 114"/>
                <a:gd name="T11" fmla="*/ 7 h 87"/>
                <a:gd name="T12" fmla="*/ 10 w 114"/>
                <a:gd name="T13" fmla="*/ 11 h 87"/>
                <a:gd name="T14" fmla="*/ 4 w 114"/>
                <a:gd name="T15" fmla="*/ 17 h 87"/>
                <a:gd name="T16" fmla="*/ 0 w 114"/>
                <a:gd name="T17" fmla="*/ 23 h 87"/>
                <a:gd name="T18" fmla="*/ 0 w 114"/>
                <a:gd name="T19" fmla="*/ 31 h 87"/>
                <a:gd name="T20" fmla="*/ 0 w 114"/>
                <a:gd name="T21" fmla="*/ 47 h 87"/>
                <a:gd name="T22" fmla="*/ 0 w 114"/>
                <a:gd name="T23" fmla="*/ 47 h 87"/>
                <a:gd name="T24" fmla="*/ 0 w 114"/>
                <a:gd name="T25" fmla="*/ 55 h 87"/>
                <a:gd name="T26" fmla="*/ 4 w 114"/>
                <a:gd name="T27" fmla="*/ 63 h 87"/>
                <a:gd name="T28" fmla="*/ 10 w 114"/>
                <a:gd name="T29" fmla="*/ 69 h 87"/>
                <a:gd name="T30" fmla="*/ 16 w 114"/>
                <a:gd name="T31" fmla="*/ 75 h 87"/>
                <a:gd name="T32" fmla="*/ 24 w 114"/>
                <a:gd name="T33" fmla="*/ 81 h 87"/>
                <a:gd name="T34" fmla="*/ 32 w 114"/>
                <a:gd name="T35" fmla="*/ 83 h 87"/>
                <a:gd name="T36" fmla="*/ 42 w 114"/>
                <a:gd name="T37" fmla="*/ 87 h 87"/>
                <a:gd name="T38" fmla="*/ 52 w 114"/>
                <a:gd name="T39" fmla="*/ 87 h 87"/>
                <a:gd name="T40" fmla="*/ 66 w 114"/>
                <a:gd name="T41" fmla="*/ 87 h 87"/>
                <a:gd name="T42" fmla="*/ 66 w 114"/>
                <a:gd name="T43" fmla="*/ 87 h 87"/>
                <a:gd name="T44" fmla="*/ 76 w 114"/>
                <a:gd name="T45" fmla="*/ 87 h 87"/>
                <a:gd name="T46" fmla="*/ 84 w 114"/>
                <a:gd name="T47" fmla="*/ 83 h 87"/>
                <a:gd name="T48" fmla="*/ 92 w 114"/>
                <a:gd name="T49" fmla="*/ 81 h 87"/>
                <a:gd name="T50" fmla="*/ 100 w 114"/>
                <a:gd name="T51" fmla="*/ 75 h 87"/>
                <a:gd name="T52" fmla="*/ 106 w 114"/>
                <a:gd name="T53" fmla="*/ 69 h 87"/>
                <a:gd name="T54" fmla="*/ 110 w 114"/>
                <a:gd name="T55" fmla="*/ 63 h 87"/>
                <a:gd name="T56" fmla="*/ 112 w 114"/>
                <a:gd name="T57" fmla="*/ 55 h 87"/>
                <a:gd name="T58" fmla="*/ 114 w 114"/>
                <a:gd name="T59" fmla="*/ 47 h 87"/>
                <a:gd name="T60" fmla="*/ 114 w 114"/>
                <a:gd name="T61" fmla="*/ 31 h 87"/>
                <a:gd name="T62" fmla="*/ 114 w 114"/>
                <a:gd name="T63" fmla="*/ 31 h 87"/>
                <a:gd name="T64" fmla="*/ 112 w 114"/>
                <a:gd name="T65" fmla="*/ 23 h 87"/>
                <a:gd name="T66" fmla="*/ 110 w 114"/>
                <a:gd name="T67" fmla="*/ 17 h 87"/>
                <a:gd name="T68" fmla="*/ 106 w 114"/>
                <a:gd name="T69" fmla="*/ 11 h 87"/>
                <a:gd name="T70" fmla="*/ 100 w 114"/>
                <a:gd name="T71" fmla="*/ 7 h 87"/>
                <a:gd name="T72" fmla="*/ 92 w 114"/>
                <a:gd name="T73" fmla="*/ 4 h 87"/>
                <a:gd name="T74" fmla="*/ 84 w 114"/>
                <a:gd name="T75" fmla="*/ 2 h 87"/>
                <a:gd name="T76" fmla="*/ 66 w 114"/>
                <a:gd name="T7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4" h="87">
                  <a:moveTo>
                    <a:pt x="66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32" y="2"/>
                  </a:lnTo>
                  <a:lnTo>
                    <a:pt x="24" y="4"/>
                  </a:lnTo>
                  <a:lnTo>
                    <a:pt x="16" y="7"/>
                  </a:lnTo>
                  <a:lnTo>
                    <a:pt x="10" y="11"/>
                  </a:lnTo>
                  <a:lnTo>
                    <a:pt x="4" y="17"/>
                  </a:lnTo>
                  <a:lnTo>
                    <a:pt x="0" y="23"/>
                  </a:lnTo>
                  <a:lnTo>
                    <a:pt x="0" y="31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0" y="55"/>
                  </a:lnTo>
                  <a:lnTo>
                    <a:pt x="4" y="63"/>
                  </a:lnTo>
                  <a:lnTo>
                    <a:pt x="10" y="69"/>
                  </a:lnTo>
                  <a:lnTo>
                    <a:pt x="16" y="75"/>
                  </a:lnTo>
                  <a:lnTo>
                    <a:pt x="24" y="81"/>
                  </a:lnTo>
                  <a:lnTo>
                    <a:pt x="32" y="83"/>
                  </a:lnTo>
                  <a:lnTo>
                    <a:pt x="42" y="87"/>
                  </a:lnTo>
                  <a:lnTo>
                    <a:pt x="52" y="87"/>
                  </a:lnTo>
                  <a:lnTo>
                    <a:pt x="66" y="87"/>
                  </a:lnTo>
                  <a:lnTo>
                    <a:pt x="66" y="87"/>
                  </a:lnTo>
                  <a:lnTo>
                    <a:pt x="76" y="87"/>
                  </a:lnTo>
                  <a:lnTo>
                    <a:pt x="84" y="83"/>
                  </a:lnTo>
                  <a:lnTo>
                    <a:pt x="92" y="81"/>
                  </a:lnTo>
                  <a:lnTo>
                    <a:pt x="100" y="75"/>
                  </a:lnTo>
                  <a:lnTo>
                    <a:pt x="106" y="69"/>
                  </a:lnTo>
                  <a:lnTo>
                    <a:pt x="110" y="63"/>
                  </a:lnTo>
                  <a:lnTo>
                    <a:pt x="112" y="55"/>
                  </a:lnTo>
                  <a:lnTo>
                    <a:pt x="114" y="47"/>
                  </a:lnTo>
                  <a:lnTo>
                    <a:pt x="114" y="31"/>
                  </a:lnTo>
                  <a:lnTo>
                    <a:pt x="114" y="31"/>
                  </a:lnTo>
                  <a:lnTo>
                    <a:pt x="112" y="23"/>
                  </a:lnTo>
                  <a:lnTo>
                    <a:pt x="110" y="17"/>
                  </a:lnTo>
                  <a:lnTo>
                    <a:pt x="106" y="11"/>
                  </a:lnTo>
                  <a:lnTo>
                    <a:pt x="100" y="7"/>
                  </a:lnTo>
                  <a:lnTo>
                    <a:pt x="92" y="4"/>
                  </a:lnTo>
                  <a:lnTo>
                    <a:pt x="84" y="2"/>
                  </a:lnTo>
                  <a:lnTo>
                    <a:pt x="6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000"/>
            </a:p>
          </p:txBody>
        </p:sp>
        <p:sp>
          <p:nvSpPr>
            <p:cNvPr id="58" name="Freeform 36">
              <a:extLst>
                <a:ext uri="{FF2B5EF4-FFF2-40B4-BE49-F238E27FC236}">
                  <a16:creationId xmlns:a16="http://schemas.microsoft.com/office/drawing/2014/main" id="{E7168BEE-37D3-46E0-8ED9-95815A373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47825" y="9521825"/>
              <a:ext cx="168275" cy="306388"/>
            </a:xfrm>
            <a:custGeom>
              <a:avLst/>
              <a:gdLst>
                <a:gd name="T0" fmla="*/ 56 w 106"/>
                <a:gd name="T1" fmla="*/ 0 h 193"/>
                <a:gd name="T2" fmla="*/ 42 w 106"/>
                <a:gd name="T3" fmla="*/ 0 h 193"/>
                <a:gd name="T4" fmla="*/ 42 w 106"/>
                <a:gd name="T5" fmla="*/ 0 h 193"/>
                <a:gd name="T6" fmla="*/ 32 w 106"/>
                <a:gd name="T7" fmla="*/ 0 h 193"/>
                <a:gd name="T8" fmla="*/ 26 w 106"/>
                <a:gd name="T9" fmla="*/ 2 h 193"/>
                <a:gd name="T10" fmla="*/ 18 w 106"/>
                <a:gd name="T11" fmla="*/ 4 h 193"/>
                <a:gd name="T12" fmla="*/ 12 w 106"/>
                <a:gd name="T13" fmla="*/ 8 h 193"/>
                <a:gd name="T14" fmla="*/ 8 w 106"/>
                <a:gd name="T15" fmla="*/ 14 h 193"/>
                <a:gd name="T16" fmla="*/ 4 w 106"/>
                <a:gd name="T17" fmla="*/ 20 h 193"/>
                <a:gd name="T18" fmla="*/ 2 w 106"/>
                <a:gd name="T19" fmla="*/ 28 h 193"/>
                <a:gd name="T20" fmla="*/ 0 w 106"/>
                <a:gd name="T21" fmla="*/ 36 h 193"/>
                <a:gd name="T22" fmla="*/ 0 w 106"/>
                <a:gd name="T23" fmla="*/ 153 h 193"/>
                <a:gd name="T24" fmla="*/ 0 w 106"/>
                <a:gd name="T25" fmla="*/ 153 h 193"/>
                <a:gd name="T26" fmla="*/ 2 w 106"/>
                <a:gd name="T27" fmla="*/ 161 h 193"/>
                <a:gd name="T28" fmla="*/ 4 w 106"/>
                <a:gd name="T29" fmla="*/ 169 h 193"/>
                <a:gd name="T30" fmla="*/ 8 w 106"/>
                <a:gd name="T31" fmla="*/ 175 h 193"/>
                <a:gd name="T32" fmla="*/ 12 w 106"/>
                <a:gd name="T33" fmla="*/ 181 h 193"/>
                <a:gd name="T34" fmla="*/ 18 w 106"/>
                <a:gd name="T35" fmla="*/ 187 h 193"/>
                <a:gd name="T36" fmla="*/ 26 w 106"/>
                <a:gd name="T37" fmla="*/ 189 h 193"/>
                <a:gd name="T38" fmla="*/ 32 w 106"/>
                <a:gd name="T39" fmla="*/ 193 h 193"/>
                <a:gd name="T40" fmla="*/ 42 w 106"/>
                <a:gd name="T41" fmla="*/ 193 h 193"/>
                <a:gd name="T42" fmla="*/ 56 w 106"/>
                <a:gd name="T43" fmla="*/ 193 h 193"/>
                <a:gd name="T44" fmla="*/ 56 w 106"/>
                <a:gd name="T45" fmla="*/ 193 h 193"/>
                <a:gd name="T46" fmla="*/ 66 w 106"/>
                <a:gd name="T47" fmla="*/ 193 h 193"/>
                <a:gd name="T48" fmla="*/ 74 w 106"/>
                <a:gd name="T49" fmla="*/ 189 h 193"/>
                <a:gd name="T50" fmla="*/ 84 w 106"/>
                <a:gd name="T51" fmla="*/ 187 h 193"/>
                <a:gd name="T52" fmla="*/ 90 w 106"/>
                <a:gd name="T53" fmla="*/ 181 h 193"/>
                <a:gd name="T54" fmla="*/ 98 w 106"/>
                <a:gd name="T55" fmla="*/ 175 h 193"/>
                <a:gd name="T56" fmla="*/ 102 w 106"/>
                <a:gd name="T57" fmla="*/ 169 h 193"/>
                <a:gd name="T58" fmla="*/ 106 w 106"/>
                <a:gd name="T59" fmla="*/ 161 h 193"/>
                <a:gd name="T60" fmla="*/ 106 w 106"/>
                <a:gd name="T61" fmla="*/ 153 h 193"/>
                <a:gd name="T62" fmla="*/ 106 w 106"/>
                <a:gd name="T63" fmla="*/ 36 h 193"/>
                <a:gd name="T64" fmla="*/ 106 w 106"/>
                <a:gd name="T65" fmla="*/ 36 h 193"/>
                <a:gd name="T66" fmla="*/ 106 w 106"/>
                <a:gd name="T67" fmla="*/ 28 h 193"/>
                <a:gd name="T68" fmla="*/ 102 w 106"/>
                <a:gd name="T69" fmla="*/ 20 h 193"/>
                <a:gd name="T70" fmla="*/ 98 w 106"/>
                <a:gd name="T71" fmla="*/ 14 h 193"/>
                <a:gd name="T72" fmla="*/ 90 w 106"/>
                <a:gd name="T73" fmla="*/ 8 h 193"/>
                <a:gd name="T74" fmla="*/ 84 w 106"/>
                <a:gd name="T75" fmla="*/ 4 h 193"/>
                <a:gd name="T76" fmla="*/ 74 w 106"/>
                <a:gd name="T77" fmla="*/ 2 h 193"/>
                <a:gd name="T78" fmla="*/ 56 w 106"/>
                <a:gd name="T79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6" h="193">
                  <a:moveTo>
                    <a:pt x="56" y="0"/>
                  </a:moveTo>
                  <a:lnTo>
                    <a:pt x="42" y="0"/>
                  </a:lnTo>
                  <a:lnTo>
                    <a:pt x="42" y="0"/>
                  </a:lnTo>
                  <a:lnTo>
                    <a:pt x="32" y="0"/>
                  </a:lnTo>
                  <a:lnTo>
                    <a:pt x="26" y="2"/>
                  </a:lnTo>
                  <a:lnTo>
                    <a:pt x="18" y="4"/>
                  </a:lnTo>
                  <a:lnTo>
                    <a:pt x="12" y="8"/>
                  </a:lnTo>
                  <a:lnTo>
                    <a:pt x="8" y="14"/>
                  </a:lnTo>
                  <a:lnTo>
                    <a:pt x="4" y="20"/>
                  </a:lnTo>
                  <a:lnTo>
                    <a:pt x="2" y="28"/>
                  </a:lnTo>
                  <a:lnTo>
                    <a:pt x="0" y="36"/>
                  </a:lnTo>
                  <a:lnTo>
                    <a:pt x="0" y="153"/>
                  </a:lnTo>
                  <a:lnTo>
                    <a:pt x="0" y="153"/>
                  </a:lnTo>
                  <a:lnTo>
                    <a:pt x="2" y="161"/>
                  </a:lnTo>
                  <a:lnTo>
                    <a:pt x="4" y="169"/>
                  </a:lnTo>
                  <a:lnTo>
                    <a:pt x="8" y="175"/>
                  </a:lnTo>
                  <a:lnTo>
                    <a:pt x="12" y="181"/>
                  </a:lnTo>
                  <a:lnTo>
                    <a:pt x="18" y="187"/>
                  </a:lnTo>
                  <a:lnTo>
                    <a:pt x="26" y="189"/>
                  </a:lnTo>
                  <a:lnTo>
                    <a:pt x="32" y="193"/>
                  </a:lnTo>
                  <a:lnTo>
                    <a:pt x="42" y="193"/>
                  </a:lnTo>
                  <a:lnTo>
                    <a:pt x="56" y="193"/>
                  </a:lnTo>
                  <a:lnTo>
                    <a:pt x="56" y="193"/>
                  </a:lnTo>
                  <a:lnTo>
                    <a:pt x="66" y="193"/>
                  </a:lnTo>
                  <a:lnTo>
                    <a:pt x="74" y="189"/>
                  </a:lnTo>
                  <a:lnTo>
                    <a:pt x="84" y="187"/>
                  </a:lnTo>
                  <a:lnTo>
                    <a:pt x="90" y="181"/>
                  </a:lnTo>
                  <a:lnTo>
                    <a:pt x="98" y="175"/>
                  </a:lnTo>
                  <a:lnTo>
                    <a:pt x="102" y="169"/>
                  </a:lnTo>
                  <a:lnTo>
                    <a:pt x="106" y="161"/>
                  </a:lnTo>
                  <a:lnTo>
                    <a:pt x="106" y="153"/>
                  </a:lnTo>
                  <a:lnTo>
                    <a:pt x="106" y="36"/>
                  </a:lnTo>
                  <a:lnTo>
                    <a:pt x="106" y="36"/>
                  </a:lnTo>
                  <a:lnTo>
                    <a:pt x="106" y="28"/>
                  </a:lnTo>
                  <a:lnTo>
                    <a:pt x="102" y="20"/>
                  </a:lnTo>
                  <a:lnTo>
                    <a:pt x="98" y="14"/>
                  </a:lnTo>
                  <a:lnTo>
                    <a:pt x="90" y="8"/>
                  </a:lnTo>
                  <a:lnTo>
                    <a:pt x="84" y="4"/>
                  </a:lnTo>
                  <a:lnTo>
                    <a:pt x="74" y="2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000"/>
            </a:p>
          </p:txBody>
        </p:sp>
        <p:sp>
          <p:nvSpPr>
            <p:cNvPr id="59" name="Freeform 37">
              <a:extLst>
                <a:ext uri="{FF2B5EF4-FFF2-40B4-BE49-F238E27FC236}">
                  <a16:creationId xmlns:a16="http://schemas.microsoft.com/office/drawing/2014/main" id="{F18710D6-BE45-4942-88EE-1AEBF79A4B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47825" y="9521825"/>
              <a:ext cx="168275" cy="306388"/>
            </a:xfrm>
            <a:custGeom>
              <a:avLst/>
              <a:gdLst>
                <a:gd name="T0" fmla="*/ 56 w 106"/>
                <a:gd name="T1" fmla="*/ 0 h 193"/>
                <a:gd name="T2" fmla="*/ 42 w 106"/>
                <a:gd name="T3" fmla="*/ 0 h 193"/>
                <a:gd name="T4" fmla="*/ 42 w 106"/>
                <a:gd name="T5" fmla="*/ 0 h 193"/>
                <a:gd name="T6" fmla="*/ 32 w 106"/>
                <a:gd name="T7" fmla="*/ 0 h 193"/>
                <a:gd name="T8" fmla="*/ 26 w 106"/>
                <a:gd name="T9" fmla="*/ 2 h 193"/>
                <a:gd name="T10" fmla="*/ 18 w 106"/>
                <a:gd name="T11" fmla="*/ 4 h 193"/>
                <a:gd name="T12" fmla="*/ 12 w 106"/>
                <a:gd name="T13" fmla="*/ 8 h 193"/>
                <a:gd name="T14" fmla="*/ 8 w 106"/>
                <a:gd name="T15" fmla="*/ 14 h 193"/>
                <a:gd name="T16" fmla="*/ 4 w 106"/>
                <a:gd name="T17" fmla="*/ 20 h 193"/>
                <a:gd name="T18" fmla="*/ 2 w 106"/>
                <a:gd name="T19" fmla="*/ 28 h 193"/>
                <a:gd name="T20" fmla="*/ 0 w 106"/>
                <a:gd name="T21" fmla="*/ 36 h 193"/>
                <a:gd name="T22" fmla="*/ 0 w 106"/>
                <a:gd name="T23" fmla="*/ 153 h 193"/>
                <a:gd name="T24" fmla="*/ 0 w 106"/>
                <a:gd name="T25" fmla="*/ 153 h 193"/>
                <a:gd name="T26" fmla="*/ 2 w 106"/>
                <a:gd name="T27" fmla="*/ 161 h 193"/>
                <a:gd name="T28" fmla="*/ 4 w 106"/>
                <a:gd name="T29" fmla="*/ 169 h 193"/>
                <a:gd name="T30" fmla="*/ 8 w 106"/>
                <a:gd name="T31" fmla="*/ 175 h 193"/>
                <a:gd name="T32" fmla="*/ 12 w 106"/>
                <a:gd name="T33" fmla="*/ 181 h 193"/>
                <a:gd name="T34" fmla="*/ 18 w 106"/>
                <a:gd name="T35" fmla="*/ 187 h 193"/>
                <a:gd name="T36" fmla="*/ 26 w 106"/>
                <a:gd name="T37" fmla="*/ 189 h 193"/>
                <a:gd name="T38" fmla="*/ 32 w 106"/>
                <a:gd name="T39" fmla="*/ 193 h 193"/>
                <a:gd name="T40" fmla="*/ 42 w 106"/>
                <a:gd name="T41" fmla="*/ 193 h 193"/>
                <a:gd name="T42" fmla="*/ 56 w 106"/>
                <a:gd name="T43" fmla="*/ 193 h 193"/>
                <a:gd name="T44" fmla="*/ 56 w 106"/>
                <a:gd name="T45" fmla="*/ 193 h 193"/>
                <a:gd name="T46" fmla="*/ 66 w 106"/>
                <a:gd name="T47" fmla="*/ 193 h 193"/>
                <a:gd name="T48" fmla="*/ 74 w 106"/>
                <a:gd name="T49" fmla="*/ 189 h 193"/>
                <a:gd name="T50" fmla="*/ 84 w 106"/>
                <a:gd name="T51" fmla="*/ 187 h 193"/>
                <a:gd name="T52" fmla="*/ 90 w 106"/>
                <a:gd name="T53" fmla="*/ 181 h 193"/>
                <a:gd name="T54" fmla="*/ 98 w 106"/>
                <a:gd name="T55" fmla="*/ 175 h 193"/>
                <a:gd name="T56" fmla="*/ 102 w 106"/>
                <a:gd name="T57" fmla="*/ 169 h 193"/>
                <a:gd name="T58" fmla="*/ 106 w 106"/>
                <a:gd name="T59" fmla="*/ 161 h 193"/>
                <a:gd name="T60" fmla="*/ 106 w 106"/>
                <a:gd name="T61" fmla="*/ 153 h 193"/>
                <a:gd name="T62" fmla="*/ 106 w 106"/>
                <a:gd name="T63" fmla="*/ 36 h 193"/>
                <a:gd name="T64" fmla="*/ 106 w 106"/>
                <a:gd name="T65" fmla="*/ 36 h 193"/>
                <a:gd name="T66" fmla="*/ 106 w 106"/>
                <a:gd name="T67" fmla="*/ 28 h 193"/>
                <a:gd name="T68" fmla="*/ 102 w 106"/>
                <a:gd name="T69" fmla="*/ 20 h 193"/>
                <a:gd name="T70" fmla="*/ 98 w 106"/>
                <a:gd name="T71" fmla="*/ 14 h 193"/>
                <a:gd name="T72" fmla="*/ 90 w 106"/>
                <a:gd name="T73" fmla="*/ 8 h 193"/>
                <a:gd name="T74" fmla="*/ 84 w 106"/>
                <a:gd name="T75" fmla="*/ 4 h 193"/>
                <a:gd name="T76" fmla="*/ 74 w 106"/>
                <a:gd name="T77" fmla="*/ 2 h 193"/>
                <a:gd name="T78" fmla="*/ 56 w 106"/>
                <a:gd name="T79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6" h="193">
                  <a:moveTo>
                    <a:pt x="56" y="0"/>
                  </a:moveTo>
                  <a:lnTo>
                    <a:pt x="42" y="0"/>
                  </a:lnTo>
                  <a:lnTo>
                    <a:pt x="42" y="0"/>
                  </a:lnTo>
                  <a:lnTo>
                    <a:pt x="32" y="0"/>
                  </a:lnTo>
                  <a:lnTo>
                    <a:pt x="26" y="2"/>
                  </a:lnTo>
                  <a:lnTo>
                    <a:pt x="18" y="4"/>
                  </a:lnTo>
                  <a:lnTo>
                    <a:pt x="12" y="8"/>
                  </a:lnTo>
                  <a:lnTo>
                    <a:pt x="8" y="14"/>
                  </a:lnTo>
                  <a:lnTo>
                    <a:pt x="4" y="20"/>
                  </a:lnTo>
                  <a:lnTo>
                    <a:pt x="2" y="28"/>
                  </a:lnTo>
                  <a:lnTo>
                    <a:pt x="0" y="36"/>
                  </a:lnTo>
                  <a:lnTo>
                    <a:pt x="0" y="153"/>
                  </a:lnTo>
                  <a:lnTo>
                    <a:pt x="0" y="153"/>
                  </a:lnTo>
                  <a:lnTo>
                    <a:pt x="2" y="161"/>
                  </a:lnTo>
                  <a:lnTo>
                    <a:pt x="4" y="169"/>
                  </a:lnTo>
                  <a:lnTo>
                    <a:pt x="8" y="175"/>
                  </a:lnTo>
                  <a:lnTo>
                    <a:pt x="12" y="181"/>
                  </a:lnTo>
                  <a:lnTo>
                    <a:pt x="18" y="187"/>
                  </a:lnTo>
                  <a:lnTo>
                    <a:pt x="26" y="189"/>
                  </a:lnTo>
                  <a:lnTo>
                    <a:pt x="32" y="193"/>
                  </a:lnTo>
                  <a:lnTo>
                    <a:pt x="42" y="193"/>
                  </a:lnTo>
                  <a:lnTo>
                    <a:pt x="56" y="193"/>
                  </a:lnTo>
                  <a:lnTo>
                    <a:pt x="56" y="193"/>
                  </a:lnTo>
                  <a:lnTo>
                    <a:pt x="66" y="193"/>
                  </a:lnTo>
                  <a:lnTo>
                    <a:pt x="74" y="189"/>
                  </a:lnTo>
                  <a:lnTo>
                    <a:pt x="84" y="187"/>
                  </a:lnTo>
                  <a:lnTo>
                    <a:pt x="90" y="181"/>
                  </a:lnTo>
                  <a:lnTo>
                    <a:pt x="98" y="175"/>
                  </a:lnTo>
                  <a:lnTo>
                    <a:pt x="102" y="169"/>
                  </a:lnTo>
                  <a:lnTo>
                    <a:pt x="106" y="161"/>
                  </a:lnTo>
                  <a:lnTo>
                    <a:pt x="106" y="153"/>
                  </a:lnTo>
                  <a:lnTo>
                    <a:pt x="106" y="36"/>
                  </a:lnTo>
                  <a:lnTo>
                    <a:pt x="106" y="36"/>
                  </a:lnTo>
                  <a:lnTo>
                    <a:pt x="106" y="28"/>
                  </a:lnTo>
                  <a:lnTo>
                    <a:pt x="102" y="20"/>
                  </a:lnTo>
                  <a:lnTo>
                    <a:pt x="98" y="14"/>
                  </a:lnTo>
                  <a:lnTo>
                    <a:pt x="90" y="8"/>
                  </a:lnTo>
                  <a:lnTo>
                    <a:pt x="84" y="4"/>
                  </a:lnTo>
                  <a:lnTo>
                    <a:pt x="74" y="2"/>
                  </a:lnTo>
                  <a:lnTo>
                    <a:pt x="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000"/>
            </a:p>
          </p:txBody>
        </p:sp>
        <p:sp>
          <p:nvSpPr>
            <p:cNvPr id="60" name="Freeform 38">
              <a:extLst>
                <a:ext uri="{FF2B5EF4-FFF2-40B4-BE49-F238E27FC236}">
                  <a16:creationId xmlns:a16="http://schemas.microsoft.com/office/drawing/2014/main" id="{3D4B8DEE-6F21-4735-BB6D-12E9809B2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44675" y="9382125"/>
              <a:ext cx="153987" cy="446088"/>
            </a:xfrm>
            <a:custGeom>
              <a:avLst/>
              <a:gdLst>
                <a:gd name="T0" fmla="*/ 57 w 97"/>
                <a:gd name="T1" fmla="*/ 0 h 281"/>
                <a:gd name="T2" fmla="*/ 45 w 97"/>
                <a:gd name="T3" fmla="*/ 0 h 281"/>
                <a:gd name="T4" fmla="*/ 45 w 97"/>
                <a:gd name="T5" fmla="*/ 0 h 281"/>
                <a:gd name="T6" fmla="*/ 37 w 97"/>
                <a:gd name="T7" fmla="*/ 0 h 281"/>
                <a:gd name="T8" fmla="*/ 27 w 97"/>
                <a:gd name="T9" fmla="*/ 4 h 281"/>
                <a:gd name="T10" fmla="*/ 20 w 97"/>
                <a:gd name="T11" fmla="*/ 8 h 281"/>
                <a:gd name="T12" fmla="*/ 14 w 97"/>
                <a:gd name="T13" fmla="*/ 14 h 281"/>
                <a:gd name="T14" fmla="*/ 8 w 97"/>
                <a:gd name="T15" fmla="*/ 22 h 281"/>
                <a:gd name="T16" fmla="*/ 4 w 97"/>
                <a:gd name="T17" fmla="*/ 30 h 281"/>
                <a:gd name="T18" fmla="*/ 2 w 97"/>
                <a:gd name="T19" fmla="*/ 38 h 281"/>
                <a:gd name="T20" fmla="*/ 0 w 97"/>
                <a:gd name="T21" fmla="*/ 48 h 281"/>
                <a:gd name="T22" fmla="*/ 0 w 97"/>
                <a:gd name="T23" fmla="*/ 239 h 281"/>
                <a:gd name="T24" fmla="*/ 0 w 97"/>
                <a:gd name="T25" fmla="*/ 239 h 281"/>
                <a:gd name="T26" fmla="*/ 2 w 97"/>
                <a:gd name="T27" fmla="*/ 247 h 281"/>
                <a:gd name="T28" fmla="*/ 4 w 97"/>
                <a:gd name="T29" fmla="*/ 255 h 281"/>
                <a:gd name="T30" fmla="*/ 8 w 97"/>
                <a:gd name="T31" fmla="*/ 263 h 281"/>
                <a:gd name="T32" fmla="*/ 14 w 97"/>
                <a:gd name="T33" fmla="*/ 269 h 281"/>
                <a:gd name="T34" fmla="*/ 20 w 97"/>
                <a:gd name="T35" fmla="*/ 275 h 281"/>
                <a:gd name="T36" fmla="*/ 27 w 97"/>
                <a:gd name="T37" fmla="*/ 277 h 281"/>
                <a:gd name="T38" fmla="*/ 37 w 97"/>
                <a:gd name="T39" fmla="*/ 281 h 281"/>
                <a:gd name="T40" fmla="*/ 45 w 97"/>
                <a:gd name="T41" fmla="*/ 281 h 281"/>
                <a:gd name="T42" fmla="*/ 57 w 97"/>
                <a:gd name="T43" fmla="*/ 281 h 281"/>
                <a:gd name="T44" fmla="*/ 57 w 97"/>
                <a:gd name="T45" fmla="*/ 281 h 281"/>
                <a:gd name="T46" fmla="*/ 65 w 97"/>
                <a:gd name="T47" fmla="*/ 281 h 281"/>
                <a:gd name="T48" fmla="*/ 73 w 97"/>
                <a:gd name="T49" fmla="*/ 277 h 281"/>
                <a:gd name="T50" fmla="*/ 79 w 97"/>
                <a:gd name="T51" fmla="*/ 275 h 281"/>
                <a:gd name="T52" fmla="*/ 85 w 97"/>
                <a:gd name="T53" fmla="*/ 269 h 281"/>
                <a:gd name="T54" fmla="*/ 89 w 97"/>
                <a:gd name="T55" fmla="*/ 263 h 281"/>
                <a:gd name="T56" fmla="*/ 93 w 97"/>
                <a:gd name="T57" fmla="*/ 255 h 281"/>
                <a:gd name="T58" fmla="*/ 95 w 97"/>
                <a:gd name="T59" fmla="*/ 247 h 281"/>
                <a:gd name="T60" fmla="*/ 97 w 97"/>
                <a:gd name="T61" fmla="*/ 239 h 281"/>
                <a:gd name="T62" fmla="*/ 97 w 97"/>
                <a:gd name="T63" fmla="*/ 48 h 281"/>
                <a:gd name="T64" fmla="*/ 97 w 97"/>
                <a:gd name="T65" fmla="*/ 48 h 281"/>
                <a:gd name="T66" fmla="*/ 95 w 97"/>
                <a:gd name="T67" fmla="*/ 38 h 281"/>
                <a:gd name="T68" fmla="*/ 93 w 97"/>
                <a:gd name="T69" fmla="*/ 30 h 281"/>
                <a:gd name="T70" fmla="*/ 89 w 97"/>
                <a:gd name="T71" fmla="*/ 22 h 281"/>
                <a:gd name="T72" fmla="*/ 85 w 97"/>
                <a:gd name="T73" fmla="*/ 14 h 281"/>
                <a:gd name="T74" fmla="*/ 79 w 97"/>
                <a:gd name="T75" fmla="*/ 8 h 281"/>
                <a:gd name="T76" fmla="*/ 73 w 97"/>
                <a:gd name="T77" fmla="*/ 4 h 281"/>
                <a:gd name="T78" fmla="*/ 65 w 97"/>
                <a:gd name="T79" fmla="*/ 0 h 281"/>
                <a:gd name="T80" fmla="*/ 57 w 97"/>
                <a:gd name="T81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281">
                  <a:moveTo>
                    <a:pt x="57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37" y="0"/>
                  </a:lnTo>
                  <a:lnTo>
                    <a:pt x="27" y="4"/>
                  </a:lnTo>
                  <a:lnTo>
                    <a:pt x="20" y="8"/>
                  </a:lnTo>
                  <a:lnTo>
                    <a:pt x="14" y="14"/>
                  </a:lnTo>
                  <a:lnTo>
                    <a:pt x="8" y="22"/>
                  </a:lnTo>
                  <a:lnTo>
                    <a:pt x="4" y="30"/>
                  </a:lnTo>
                  <a:lnTo>
                    <a:pt x="2" y="38"/>
                  </a:lnTo>
                  <a:lnTo>
                    <a:pt x="0" y="48"/>
                  </a:lnTo>
                  <a:lnTo>
                    <a:pt x="0" y="239"/>
                  </a:lnTo>
                  <a:lnTo>
                    <a:pt x="0" y="239"/>
                  </a:lnTo>
                  <a:lnTo>
                    <a:pt x="2" y="247"/>
                  </a:lnTo>
                  <a:lnTo>
                    <a:pt x="4" y="255"/>
                  </a:lnTo>
                  <a:lnTo>
                    <a:pt x="8" y="263"/>
                  </a:lnTo>
                  <a:lnTo>
                    <a:pt x="14" y="269"/>
                  </a:lnTo>
                  <a:lnTo>
                    <a:pt x="20" y="275"/>
                  </a:lnTo>
                  <a:lnTo>
                    <a:pt x="27" y="277"/>
                  </a:lnTo>
                  <a:lnTo>
                    <a:pt x="37" y="281"/>
                  </a:lnTo>
                  <a:lnTo>
                    <a:pt x="45" y="281"/>
                  </a:lnTo>
                  <a:lnTo>
                    <a:pt x="57" y="281"/>
                  </a:lnTo>
                  <a:lnTo>
                    <a:pt x="57" y="281"/>
                  </a:lnTo>
                  <a:lnTo>
                    <a:pt x="65" y="281"/>
                  </a:lnTo>
                  <a:lnTo>
                    <a:pt x="73" y="277"/>
                  </a:lnTo>
                  <a:lnTo>
                    <a:pt x="79" y="275"/>
                  </a:lnTo>
                  <a:lnTo>
                    <a:pt x="85" y="269"/>
                  </a:lnTo>
                  <a:lnTo>
                    <a:pt x="89" y="263"/>
                  </a:lnTo>
                  <a:lnTo>
                    <a:pt x="93" y="255"/>
                  </a:lnTo>
                  <a:lnTo>
                    <a:pt x="95" y="247"/>
                  </a:lnTo>
                  <a:lnTo>
                    <a:pt x="97" y="239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95" y="38"/>
                  </a:lnTo>
                  <a:lnTo>
                    <a:pt x="93" y="30"/>
                  </a:lnTo>
                  <a:lnTo>
                    <a:pt x="89" y="22"/>
                  </a:lnTo>
                  <a:lnTo>
                    <a:pt x="85" y="14"/>
                  </a:lnTo>
                  <a:lnTo>
                    <a:pt x="79" y="8"/>
                  </a:lnTo>
                  <a:lnTo>
                    <a:pt x="73" y="4"/>
                  </a:lnTo>
                  <a:lnTo>
                    <a:pt x="65" y="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000"/>
            </a:p>
          </p:txBody>
        </p:sp>
        <p:sp>
          <p:nvSpPr>
            <p:cNvPr id="61" name="Freeform 39">
              <a:extLst>
                <a:ext uri="{FF2B5EF4-FFF2-40B4-BE49-F238E27FC236}">
                  <a16:creationId xmlns:a16="http://schemas.microsoft.com/office/drawing/2014/main" id="{0E8AD6D0-E66A-4050-B6F0-48FCE0732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44675" y="9382125"/>
              <a:ext cx="153987" cy="446088"/>
            </a:xfrm>
            <a:custGeom>
              <a:avLst/>
              <a:gdLst>
                <a:gd name="T0" fmla="*/ 57 w 97"/>
                <a:gd name="T1" fmla="*/ 0 h 281"/>
                <a:gd name="T2" fmla="*/ 45 w 97"/>
                <a:gd name="T3" fmla="*/ 0 h 281"/>
                <a:gd name="T4" fmla="*/ 45 w 97"/>
                <a:gd name="T5" fmla="*/ 0 h 281"/>
                <a:gd name="T6" fmla="*/ 37 w 97"/>
                <a:gd name="T7" fmla="*/ 0 h 281"/>
                <a:gd name="T8" fmla="*/ 27 w 97"/>
                <a:gd name="T9" fmla="*/ 4 h 281"/>
                <a:gd name="T10" fmla="*/ 20 w 97"/>
                <a:gd name="T11" fmla="*/ 8 h 281"/>
                <a:gd name="T12" fmla="*/ 14 w 97"/>
                <a:gd name="T13" fmla="*/ 14 h 281"/>
                <a:gd name="T14" fmla="*/ 8 w 97"/>
                <a:gd name="T15" fmla="*/ 22 h 281"/>
                <a:gd name="T16" fmla="*/ 4 w 97"/>
                <a:gd name="T17" fmla="*/ 30 h 281"/>
                <a:gd name="T18" fmla="*/ 2 w 97"/>
                <a:gd name="T19" fmla="*/ 38 h 281"/>
                <a:gd name="T20" fmla="*/ 0 w 97"/>
                <a:gd name="T21" fmla="*/ 48 h 281"/>
                <a:gd name="T22" fmla="*/ 0 w 97"/>
                <a:gd name="T23" fmla="*/ 239 h 281"/>
                <a:gd name="T24" fmla="*/ 0 w 97"/>
                <a:gd name="T25" fmla="*/ 239 h 281"/>
                <a:gd name="T26" fmla="*/ 2 w 97"/>
                <a:gd name="T27" fmla="*/ 247 h 281"/>
                <a:gd name="T28" fmla="*/ 4 w 97"/>
                <a:gd name="T29" fmla="*/ 255 h 281"/>
                <a:gd name="T30" fmla="*/ 8 w 97"/>
                <a:gd name="T31" fmla="*/ 263 h 281"/>
                <a:gd name="T32" fmla="*/ 14 w 97"/>
                <a:gd name="T33" fmla="*/ 269 h 281"/>
                <a:gd name="T34" fmla="*/ 20 w 97"/>
                <a:gd name="T35" fmla="*/ 275 h 281"/>
                <a:gd name="T36" fmla="*/ 27 w 97"/>
                <a:gd name="T37" fmla="*/ 277 h 281"/>
                <a:gd name="T38" fmla="*/ 37 w 97"/>
                <a:gd name="T39" fmla="*/ 281 h 281"/>
                <a:gd name="T40" fmla="*/ 45 w 97"/>
                <a:gd name="T41" fmla="*/ 281 h 281"/>
                <a:gd name="T42" fmla="*/ 57 w 97"/>
                <a:gd name="T43" fmla="*/ 281 h 281"/>
                <a:gd name="T44" fmla="*/ 57 w 97"/>
                <a:gd name="T45" fmla="*/ 281 h 281"/>
                <a:gd name="T46" fmla="*/ 65 w 97"/>
                <a:gd name="T47" fmla="*/ 281 h 281"/>
                <a:gd name="T48" fmla="*/ 73 w 97"/>
                <a:gd name="T49" fmla="*/ 277 h 281"/>
                <a:gd name="T50" fmla="*/ 79 w 97"/>
                <a:gd name="T51" fmla="*/ 275 h 281"/>
                <a:gd name="T52" fmla="*/ 85 w 97"/>
                <a:gd name="T53" fmla="*/ 269 h 281"/>
                <a:gd name="T54" fmla="*/ 89 w 97"/>
                <a:gd name="T55" fmla="*/ 263 h 281"/>
                <a:gd name="T56" fmla="*/ 93 w 97"/>
                <a:gd name="T57" fmla="*/ 255 h 281"/>
                <a:gd name="T58" fmla="*/ 95 w 97"/>
                <a:gd name="T59" fmla="*/ 247 h 281"/>
                <a:gd name="T60" fmla="*/ 97 w 97"/>
                <a:gd name="T61" fmla="*/ 239 h 281"/>
                <a:gd name="T62" fmla="*/ 97 w 97"/>
                <a:gd name="T63" fmla="*/ 48 h 281"/>
                <a:gd name="T64" fmla="*/ 97 w 97"/>
                <a:gd name="T65" fmla="*/ 48 h 281"/>
                <a:gd name="T66" fmla="*/ 95 w 97"/>
                <a:gd name="T67" fmla="*/ 38 h 281"/>
                <a:gd name="T68" fmla="*/ 93 w 97"/>
                <a:gd name="T69" fmla="*/ 30 h 281"/>
                <a:gd name="T70" fmla="*/ 89 w 97"/>
                <a:gd name="T71" fmla="*/ 22 h 281"/>
                <a:gd name="T72" fmla="*/ 85 w 97"/>
                <a:gd name="T73" fmla="*/ 14 h 281"/>
                <a:gd name="T74" fmla="*/ 79 w 97"/>
                <a:gd name="T75" fmla="*/ 8 h 281"/>
                <a:gd name="T76" fmla="*/ 73 w 97"/>
                <a:gd name="T77" fmla="*/ 4 h 281"/>
                <a:gd name="T78" fmla="*/ 65 w 97"/>
                <a:gd name="T79" fmla="*/ 0 h 281"/>
                <a:gd name="T80" fmla="*/ 57 w 97"/>
                <a:gd name="T81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281">
                  <a:moveTo>
                    <a:pt x="57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37" y="0"/>
                  </a:lnTo>
                  <a:lnTo>
                    <a:pt x="27" y="4"/>
                  </a:lnTo>
                  <a:lnTo>
                    <a:pt x="20" y="8"/>
                  </a:lnTo>
                  <a:lnTo>
                    <a:pt x="14" y="14"/>
                  </a:lnTo>
                  <a:lnTo>
                    <a:pt x="8" y="22"/>
                  </a:lnTo>
                  <a:lnTo>
                    <a:pt x="4" y="30"/>
                  </a:lnTo>
                  <a:lnTo>
                    <a:pt x="2" y="38"/>
                  </a:lnTo>
                  <a:lnTo>
                    <a:pt x="0" y="48"/>
                  </a:lnTo>
                  <a:lnTo>
                    <a:pt x="0" y="239"/>
                  </a:lnTo>
                  <a:lnTo>
                    <a:pt x="0" y="239"/>
                  </a:lnTo>
                  <a:lnTo>
                    <a:pt x="2" y="247"/>
                  </a:lnTo>
                  <a:lnTo>
                    <a:pt x="4" y="255"/>
                  </a:lnTo>
                  <a:lnTo>
                    <a:pt x="8" y="263"/>
                  </a:lnTo>
                  <a:lnTo>
                    <a:pt x="14" y="269"/>
                  </a:lnTo>
                  <a:lnTo>
                    <a:pt x="20" y="275"/>
                  </a:lnTo>
                  <a:lnTo>
                    <a:pt x="27" y="277"/>
                  </a:lnTo>
                  <a:lnTo>
                    <a:pt x="37" y="281"/>
                  </a:lnTo>
                  <a:lnTo>
                    <a:pt x="45" y="281"/>
                  </a:lnTo>
                  <a:lnTo>
                    <a:pt x="57" y="281"/>
                  </a:lnTo>
                  <a:lnTo>
                    <a:pt x="57" y="281"/>
                  </a:lnTo>
                  <a:lnTo>
                    <a:pt x="65" y="281"/>
                  </a:lnTo>
                  <a:lnTo>
                    <a:pt x="73" y="277"/>
                  </a:lnTo>
                  <a:lnTo>
                    <a:pt x="79" y="275"/>
                  </a:lnTo>
                  <a:lnTo>
                    <a:pt x="85" y="269"/>
                  </a:lnTo>
                  <a:lnTo>
                    <a:pt x="89" y="263"/>
                  </a:lnTo>
                  <a:lnTo>
                    <a:pt x="93" y="255"/>
                  </a:lnTo>
                  <a:lnTo>
                    <a:pt x="95" y="247"/>
                  </a:lnTo>
                  <a:lnTo>
                    <a:pt x="97" y="239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95" y="38"/>
                  </a:lnTo>
                  <a:lnTo>
                    <a:pt x="93" y="30"/>
                  </a:lnTo>
                  <a:lnTo>
                    <a:pt x="89" y="22"/>
                  </a:lnTo>
                  <a:lnTo>
                    <a:pt x="85" y="14"/>
                  </a:lnTo>
                  <a:lnTo>
                    <a:pt x="79" y="8"/>
                  </a:lnTo>
                  <a:lnTo>
                    <a:pt x="73" y="4"/>
                  </a:lnTo>
                  <a:lnTo>
                    <a:pt x="65" y="0"/>
                  </a:lnTo>
                  <a:lnTo>
                    <a:pt x="5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000"/>
            </a:p>
          </p:txBody>
        </p:sp>
        <p:sp>
          <p:nvSpPr>
            <p:cNvPr id="62" name="Freeform 40">
              <a:extLst>
                <a:ext uri="{FF2B5EF4-FFF2-40B4-BE49-F238E27FC236}">
                  <a16:creationId xmlns:a16="http://schemas.microsoft.com/office/drawing/2014/main" id="{7741F92A-4D0A-4F25-A647-D94DFCCA9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24063" y="9226550"/>
              <a:ext cx="155575" cy="601663"/>
            </a:xfrm>
            <a:custGeom>
              <a:avLst/>
              <a:gdLst>
                <a:gd name="T0" fmla="*/ 98 w 98"/>
                <a:gd name="T1" fmla="*/ 44 h 379"/>
                <a:gd name="T2" fmla="*/ 98 w 98"/>
                <a:gd name="T3" fmla="*/ 44 h 379"/>
                <a:gd name="T4" fmla="*/ 96 w 98"/>
                <a:gd name="T5" fmla="*/ 36 h 379"/>
                <a:gd name="T6" fmla="*/ 94 w 98"/>
                <a:gd name="T7" fmla="*/ 28 h 379"/>
                <a:gd name="T8" fmla="*/ 90 w 98"/>
                <a:gd name="T9" fmla="*/ 20 h 379"/>
                <a:gd name="T10" fmla="*/ 84 w 98"/>
                <a:gd name="T11" fmla="*/ 14 h 379"/>
                <a:gd name="T12" fmla="*/ 78 w 98"/>
                <a:gd name="T13" fmla="*/ 8 h 379"/>
                <a:gd name="T14" fmla="*/ 72 w 98"/>
                <a:gd name="T15" fmla="*/ 4 h 379"/>
                <a:gd name="T16" fmla="*/ 62 w 98"/>
                <a:gd name="T17" fmla="*/ 2 h 379"/>
                <a:gd name="T18" fmla="*/ 54 w 98"/>
                <a:gd name="T19" fmla="*/ 0 h 379"/>
                <a:gd name="T20" fmla="*/ 44 w 98"/>
                <a:gd name="T21" fmla="*/ 0 h 379"/>
                <a:gd name="T22" fmla="*/ 44 w 98"/>
                <a:gd name="T23" fmla="*/ 0 h 379"/>
                <a:gd name="T24" fmla="*/ 36 w 98"/>
                <a:gd name="T25" fmla="*/ 2 h 379"/>
                <a:gd name="T26" fmla="*/ 28 w 98"/>
                <a:gd name="T27" fmla="*/ 4 h 379"/>
                <a:gd name="T28" fmla="*/ 20 w 98"/>
                <a:gd name="T29" fmla="*/ 8 h 379"/>
                <a:gd name="T30" fmla="*/ 14 w 98"/>
                <a:gd name="T31" fmla="*/ 14 h 379"/>
                <a:gd name="T32" fmla="*/ 8 w 98"/>
                <a:gd name="T33" fmla="*/ 20 h 379"/>
                <a:gd name="T34" fmla="*/ 4 w 98"/>
                <a:gd name="T35" fmla="*/ 28 h 379"/>
                <a:gd name="T36" fmla="*/ 2 w 98"/>
                <a:gd name="T37" fmla="*/ 36 h 379"/>
                <a:gd name="T38" fmla="*/ 0 w 98"/>
                <a:gd name="T39" fmla="*/ 44 h 379"/>
                <a:gd name="T40" fmla="*/ 0 w 98"/>
                <a:gd name="T41" fmla="*/ 335 h 379"/>
                <a:gd name="T42" fmla="*/ 0 w 98"/>
                <a:gd name="T43" fmla="*/ 335 h 379"/>
                <a:gd name="T44" fmla="*/ 2 w 98"/>
                <a:gd name="T45" fmla="*/ 343 h 379"/>
                <a:gd name="T46" fmla="*/ 4 w 98"/>
                <a:gd name="T47" fmla="*/ 353 h 379"/>
                <a:gd name="T48" fmla="*/ 8 w 98"/>
                <a:gd name="T49" fmla="*/ 359 h 379"/>
                <a:gd name="T50" fmla="*/ 14 w 98"/>
                <a:gd name="T51" fmla="*/ 367 h 379"/>
                <a:gd name="T52" fmla="*/ 20 w 98"/>
                <a:gd name="T53" fmla="*/ 371 h 379"/>
                <a:gd name="T54" fmla="*/ 28 w 98"/>
                <a:gd name="T55" fmla="*/ 375 h 379"/>
                <a:gd name="T56" fmla="*/ 36 w 98"/>
                <a:gd name="T57" fmla="*/ 377 h 379"/>
                <a:gd name="T58" fmla="*/ 44 w 98"/>
                <a:gd name="T59" fmla="*/ 379 h 379"/>
                <a:gd name="T60" fmla="*/ 54 w 98"/>
                <a:gd name="T61" fmla="*/ 379 h 379"/>
                <a:gd name="T62" fmla="*/ 54 w 98"/>
                <a:gd name="T63" fmla="*/ 379 h 379"/>
                <a:gd name="T64" fmla="*/ 62 w 98"/>
                <a:gd name="T65" fmla="*/ 377 h 379"/>
                <a:gd name="T66" fmla="*/ 72 w 98"/>
                <a:gd name="T67" fmla="*/ 375 h 379"/>
                <a:gd name="T68" fmla="*/ 78 w 98"/>
                <a:gd name="T69" fmla="*/ 371 h 379"/>
                <a:gd name="T70" fmla="*/ 84 w 98"/>
                <a:gd name="T71" fmla="*/ 367 h 379"/>
                <a:gd name="T72" fmla="*/ 90 w 98"/>
                <a:gd name="T73" fmla="*/ 359 h 379"/>
                <a:gd name="T74" fmla="*/ 94 w 98"/>
                <a:gd name="T75" fmla="*/ 353 h 379"/>
                <a:gd name="T76" fmla="*/ 96 w 98"/>
                <a:gd name="T77" fmla="*/ 343 h 379"/>
                <a:gd name="T78" fmla="*/ 98 w 98"/>
                <a:gd name="T79" fmla="*/ 335 h 379"/>
                <a:gd name="T80" fmla="*/ 98 w 98"/>
                <a:gd name="T81" fmla="*/ 44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8" h="379">
                  <a:moveTo>
                    <a:pt x="98" y="44"/>
                  </a:moveTo>
                  <a:lnTo>
                    <a:pt x="98" y="44"/>
                  </a:lnTo>
                  <a:lnTo>
                    <a:pt x="96" y="36"/>
                  </a:lnTo>
                  <a:lnTo>
                    <a:pt x="94" y="28"/>
                  </a:lnTo>
                  <a:lnTo>
                    <a:pt x="90" y="20"/>
                  </a:lnTo>
                  <a:lnTo>
                    <a:pt x="84" y="14"/>
                  </a:lnTo>
                  <a:lnTo>
                    <a:pt x="78" y="8"/>
                  </a:lnTo>
                  <a:lnTo>
                    <a:pt x="72" y="4"/>
                  </a:lnTo>
                  <a:lnTo>
                    <a:pt x="62" y="2"/>
                  </a:lnTo>
                  <a:lnTo>
                    <a:pt x="54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36" y="2"/>
                  </a:lnTo>
                  <a:lnTo>
                    <a:pt x="28" y="4"/>
                  </a:lnTo>
                  <a:lnTo>
                    <a:pt x="20" y="8"/>
                  </a:lnTo>
                  <a:lnTo>
                    <a:pt x="14" y="14"/>
                  </a:lnTo>
                  <a:lnTo>
                    <a:pt x="8" y="20"/>
                  </a:lnTo>
                  <a:lnTo>
                    <a:pt x="4" y="28"/>
                  </a:lnTo>
                  <a:lnTo>
                    <a:pt x="2" y="36"/>
                  </a:lnTo>
                  <a:lnTo>
                    <a:pt x="0" y="44"/>
                  </a:lnTo>
                  <a:lnTo>
                    <a:pt x="0" y="335"/>
                  </a:lnTo>
                  <a:lnTo>
                    <a:pt x="0" y="335"/>
                  </a:lnTo>
                  <a:lnTo>
                    <a:pt x="2" y="343"/>
                  </a:lnTo>
                  <a:lnTo>
                    <a:pt x="4" y="353"/>
                  </a:lnTo>
                  <a:lnTo>
                    <a:pt x="8" y="359"/>
                  </a:lnTo>
                  <a:lnTo>
                    <a:pt x="14" y="367"/>
                  </a:lnTo>
                  <a:lnTo>
                    <a:pt x="20" y="371"/>
                  </a:lnTo>
                  <a:lnTo>
                    <a:pt x="28" y="375"/>
                  </a:lnTo>
                  <a:lnTo>
                    <a:pt x="36" y="377"/>
                  </a:lnTo>
                  <a:lnTo>
                    <a:pt x="44" y="379"/>
                  </a:lnTo>
                  <a:lnTo>
                    <a:pt x="54" y="379"/>
                  </a:lnTo>
                  <a:lnTo>
                    <a:pt x="54" y="379"/>
                  </a:lnTo>
                  <a:lnTo>
                    <a:pt x="62" y="377"/>
                  </a:lnTo>
                  <a:lnTo>
                    <a:pt x="72" y="375"/>
                  </a:lnTo>
                  <a:lnTo>
                    <a:pt x="78" y="371"/>
                  </a:lnTo>
                  <a:lnTo>
                    <a:pt x="84" y="367"/>
                  </a:lnTo>
                  <a:lnTo>
                    <a:pt x="90" y="359"/>
                  </a:lnTo>
                  <a:lnTo>
                    <a:pt x="94" y="353"/>
                  </a:lnTo>
                  <a:lnTo>
                    <a:pt x="96" y="343"/>
                  </a:lnTo>
                  <a:lnTo>
                    <a:pt x="98" y="335"/>
                  </a:lnTo>
                  <a:lnTo>
                    <a:pt x="98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000"/>
            </a:p>
          </p:txBody>
        </p:sp>
        <p:sp>
          <p:nvSpPr>
            <p:cNvPr id="63" name="Freeform 41">
              <a:extLst>
                <a:ext uri="{FF2B5EF4-FFF2-40B4-BE49-F238E27FC236}">
                  <a16:creationId xmlns:a16="http://schemas.microsoft.com/office/drawing/2014/main" id="{DA28003D-D4FA-40B6-B246-AE6C81E41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20913" y="9058275"/>
              <a:ext cx="155575" cy="769938"/>
            </a:xfrm>
            <a:custGeom>
              <a:avLst/>
              <a:gdLst>
                <a:gd name="T0" fmla="*/ 52 w 98"/>
                <a:gd name="T1" fmla="*/ 0 h 485"/>
                <a:gd name="T2" fmla="*/ 42 w 98"/>
                <a:gd name="T3" fmla="*/ 0 h 485"/>
                <a:gd name="T4" fmla="*/ 42 w 98"/>
                <a:gd name="T5" fmla="*/ 0 h 485"/>
                <a:gd name="T6" fmla="*/ 34 w 98"/>
                <a:gd name="T7" fmla="*/ 2 h 485"/>
                <a:gd name="T8" fmla="*/ 26 w 98"/>
                <a:gd name="T9" fmla="*/ 4 h 485"/>
                <a:gd name="T10" fmla="*/ 18 w 98"/>
                <a:gd name="T11" fmla="*/ 8 h 485"/>
                <a:gd name="T12" fmla="*/ 12 w 98"/>
                <a:gd name="T13" fmla="*/ 14 h 485"/>
                <a:gd name="T14" fmla="*/ 8 w 98"/>
                <a:gd name="T15" fmla="*/ 22 h 485"/>
                <a:gd name="T16" fmla="*/ 4 w 98"/>
                <a:gd name="T17" fmla="*/ 30 h 485"/>
                <a:gd name="T18" fmla="*/ 2 w 98"/>
                <a:gd name="T19" fmla="*/ 38 h 485"/>
                <a:gd name="T20" fmla="*/ 0 w 98"/>
                <a:gd name="T21" fmla="*/ 46 h 485"/>
                <a:gd name="T22" fmla="*/ 0 w 98"/>
                <a:gd name="T23" fmla="*/ 439 h 485"/>
                <a:gd name="T24" fmla="*/ 0 w 98"/>
                <a:gd name="T25" fmla="*/ 439 h 485"/>
                <a:gd name="T26" fmla="*/ 2 w 98"/>
                <a:gd name="T27" fmla="*/ 449 h 485"/>
                <a:gd name="T28" fmla="*/ 4 w 98"/>
                <a:gd name="T29" fmla="*/ 457 h 485"/>
                <a:gd name="T30" fmla="*/ 8 w 98"/>
                <a:gd name="T31" fmla="*/ 465 h 485"/>
                <a:gd name="T32" fmla="*/ 12 w 98"/>
                <a:gd name="T33" fmla="*/ 471 h 485"/>
                <a:gd name="T34" fmla="*/ 18 w 98"/>
                <a:gd name="T35" fmla="*/ 477 h 485"/>
                <a:gd name="T36" fmla="*/ 26 w 98"/>
                <a:gd name="T37" fmla="*/ 481 h 485"/>
                <a:gd name="T38" fmla="*/ 34 w 98"/>
                <a:gd name="T39" fmla="*/ 483 h 485"/>
                <a:gd name="T40" fmla="*/ 42 w 98"/>
                <a:gd name="T41" fmla="*/ 485 h 485"/>
                <a:gd name="T42" fmla="*/ 52 w 98"/>
                <a:gd name="T43" fmla="*/ 485 h 485"/>
                <a:gd name="T44" fmla="*/ 52 w 98"/>
                <a:gd name="T45" fmla="*/ 485 h 485"/>
                <a:gd name="T46" fmla="*/ 60 w 98"/>
                <a:gd name="T47" fmla="*/ 483 h 485"/>
                <a:gd name="T48" fmla="*/ 68 w 98"/>
                <a:gd name="T49" fmla="*/ 481 h 485"/>
                <a:gd name="T50" fmla="*/ 76 w 98"/>
                <a:gd name="T51" fmla="*/ 477 h 485"/>
                <a:gd name="T52" fmla="*/ 84 w 98"/>
                <a:gd name="T53" fmla="*/ 471 h 485"/>
                <a:gd name="T54" fmla="*/ 90 w 98"/>
                <a:gd name="T55" fmla="*/ 465 h 485"/>
                <a:gd name="T56" fmla="*/ 94 w 98"/>
                <a:gd name="T57" fmla="*/ 457 h 485"/>
                <a:gd name="T58" fmla="*/ 96 w 98"/>
                <a:gd name="T59" fmla="*/ 449 h 485"/>
                <a:gd name="T60" fmla="*/ 98 w 98"/>
                <a:gd name="T61" fmla="*/ 439 h 485"/>
                <a:gd name="T62" fmla="*/ 98 w 98"/>
                <a:gd name="T63" fmla="*/ 46 h 485"/>
                <a:gd name="T64" fmla="*/ 98 w 98"/>
                <a:gd name="T65" fmla="*/ 46 h 485"/>
                <a:gd name="T66" fmla="*/ 96 w 98"/>
                <a:gd name="T67" fmla="*/ 38 h 485"/>
                <a:gd name="T68" fmla="*/ 94 w 98"/>
                <a:gd name="T69" fmla="*/ 30 h 485"/>
                <a:gd name="T70" fmla="*/ 90 w 98"/>
                <a:gd name="T71" fmla="*/ 22 h 485"/>
                <a:gd name="T72" fmla="*/ 84 w 98"/>
                <a:gd name="T73" fmla="*/ 14 h 485"/>
                <a:gd name="T74" fmla="*/ 76 w 98"/>
                <a:gd name="T75" fmla="*/ 8 h 485"/>
                <a:gd name="T76" fmla="*/ 68 w 98"/>
                <a:gd name="T77" fmla="*/ 4 h 485"/>
                <a:gd name="T78" fmla="*/ 60 w 98"/>
                <a:gd name="T79" fmla="*/ 2 h 485"/>
                <a:gd name="T80" fmla="*/ 52 w 98"/>
                <a:gd name="T81" fmla="*/ 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8" h="485">
                  <a:moveTo>
                    <a:pt x="52" y="0"/>
                  </a:moveTo>
                  <a:lnTo>
                    <a:pt x="42" y="0"/>
                  </a:lnTo>
                  <a:lnTo>
                    <a:pt x="42" y="0"/>
                  </a:lnTo>
                  <a:lnTo>
                    <a:pt x="34" y="2"/>
                  </a:lnTo>
                  <a:lnTo>
                    <a:pt x="26" y="4"/>
                  </a:lnTo>
                  <a:lnTo>
                    <a:pt x="18" y="8"/>
                  </a:lnTo>
                  <a:lnTo>
                    <a:pt x="12" y="14"/>
                  </a:lnTo>
                  <a:lnTo>
                    <a:pt x="8" y="22"/>
                  </a:lnTo>
                  <a:lnTo>
                    <a:pt x="4" y="30"/>
                  </a:lnTo>
                  <a:lnTo>
                    <a:pt x="2" y="38"/>
                  </a:lnTo>
                  <a:lnTo>
                    <a:pt x="0" y="46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" y="449"/>
                  </a:lnTo>
                  <a:lnTo>
                    <a:pt x="4" y="457"/>
                  </a:lnTo>
                  <a:lnTo>
                    <a:pt x="8" y="465"/>
                  </a:lnTo>
                  <a:lnTo>
                    <a:pt x="12" y="471"/>
                  </a:lnTo>
                  <a:lnTo>
                    <a:pt x="18" y="477"/>
                  </a:lnTo>
                  <a:lnTo>
                    <a:pt x="26" y="481"/>
                  </a:lnTo>
                  <a:lnTo>
                    <a:pt x="34" y="483"/>
                  </a:lnTo>
                  <a:lnTo>
                    <a:pt x="42" y="485"/>
                  </a:lnTo>
                  <a:lnTo>
                    <a:pt x="52" y="485"/>
                  </a:lnTo>
                  <a:lnTo>
                    <a:pt x="52" y="485"/>
                  </a:lnTo>
                  <a:lnTo>
                    <a:pt x="60" y="483"/>
                  </a:lnTo>
                  <a:lnTo>
                    <a:pt x="68" y="481"/>
                  </a:lnTo>
                  <a:lnTo>
                    <a:pt x="76" y="477"/>
                  </a:lnTo>
                  <a:lnTo>
                    <a:pt x="84" y="471"/>
                  </a:lnTo>
                  <a:lnTo>
                    <a:pt x="90" y="465"/>
                  </a:lnTo>
                  <a:lnTo>
                    <a:pt x="94" y="457"/>
                  </a:lnTo>
                  <a:lnTo>
                    <a:pt x="96" y="449"/>
                  </a:lnTo>
                  <a:lnTo>
                    <a:pt x="98" y="439"/>
                  </a:lnTo>
                  <a:lnTo>
                    <a:pt x="98" y="46"/>
                  </a:lnTo>
                  <a:lnTo>
                    <a:pt x="98" y="46"/>
                  </a:lnTo>
                  <a:lnTo>
                    <a:pt x="96" y="38"/>
                  </a:lnTo>
                  <a:lnTo>
                    <a:pt x="94" y="30"/>
                  </a:lnTo>
                  <a:lnTo>
                    <a:pt x="90" y="22"/>
                  </a:lnTo>
                  <a:lnTo>
                    <a:pt x="84" y="14"/>
                  </a:lnTo>
                  <a:lnTo>
                    <a:pt x="76" y="8"/>
                  </a:lnTo>
                  <a:lnTo>
                    <a:pt x="68" y="4"/>
                  </a:lnTo>
                  <a:lnTo>
                    <a:pt x="60" y="2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000"/>
            </a:p>
          </p:txBody>
        </p:sp>
        <p:sp>
          <p:nvSpPr>
            <p:cNvPr id="1024" name="Freeform 42">
              <a:extLst>
                <a:ext uri="{FF2B5EF4-FFF2-40B4-BE49-F238E27FC236}">
                  <a16:creationId xmlns:a16="http://schemas.microsoft.com/office/drawing/2014/main" id="{B51FFCCF-BA69-48AA-B44F-1A3F319FE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20913" y="9058275"/>
              <a:ext cx="155575" cy="769938"/>
            </a:xfrm>
            <a:custGeom>
              <a:avLst/>
              <a:gdLst>
                <a:gd name="T0" fmla="*/ 52 w 98"/>
                <a:gd name="T1" fmla="*/ 0 h 485"/>
                <a:gd name="T2" fmla="*/ 42 w 98"/>
                <a:gd name="T3" fmla="*/ 0 h 485"/>
                <a:gd name="T4" fmla="*/ 42 w 98"/>
                <a:gd name="T5" fmla="*/ 0 h 485"/>
                <a:gd name="T6" fmla="*/ 34 w 98"/>
                <a:gd name="T7" fmla="*/ 2 h 485"/>
                <a:gd name="T8" fmla="*/ 26 w 98"/>
                <a:gd name="T9" fmla="*/ 4 h 485"/>
                <a:gd name="T10" fmla="*/ 18 w 98"/>
                <a:gd name="T11" fmla="*/ 8 h 485"/>
                <a:gd name="T12" fmla="*/ 12 w 98"/>
                <a:gd name="T13" fmla="*/ 14 h 485"/>
                <a:gd name="T14" fmla="*/ 8 w 98"/>
                <a:gd name="T15" fmla="*/ 22 h 485"/>
                <a:gd name="T16" fmla="*/ 4 w 98"/>
                <a:gd name="T17" fmla="*/ 30 h 485"/>
                <a:gd name="T18" fmla="*/ 2 w 98"/>
                <a:gd name="T19" fmla="*/ 38 h 485"/>
                <a:gd name="T20" fmla="*/ 0 w 98"/>
                <a:gd name="T21" fmla="*/ 46 h 485"/>
                <a:gd name="T22" fmla="*/ 0 w 98"/>
                <a:gd name="T23" fmla="*/ 439 h 485"/>
                <a:gd name="T24" fmla="*/ 0 w 98"/>
                <a:gd name="T25" fmla="*/ 439 h 485"/>
                <a:gd name="T26" fmla="*/ 2 w 98"/>
                <a:gd name="T27" fmla="*/ 449 h 485"/>
                <a:gd name="T28" fmla="*/ 4 w 98"/>
                <a:gd name="T29" fmla="*/ 457 h 485"/>
                <a:gd name="T30" fmla="*/ 8 w 98"/>
                <a:gd name="T31" fmla="*/ 465 h 485"/>
                <a:gd name="T32" fmla="*/ 12 w 98"/>
                <a:gd name="T33" fmla="*/ 471 h 485"/>
                <a:gd name="T34" fmla="*/ 18 w 98"/>
                <a:gd name="T35" fmla="*/ 477 h 485"/>
                <a:gd name="T36" fmla="*/ 26 w 98"/>
                <a:gd name="T37" fmla="*/ 481 h 485"/>
                <a:gd name="T38" fmla="*/ 34 w 98"/>
                <a:gd name="T39" fmla="*/ 483 h 485"/>
                <a:gd name="T40" fmla="*/ 42 w 98"/>
                <a:gd name="T41" fmla="*/ 485 h 485"/>
                <a:gd name="T42" fmla="*/ 52 w 98"/>
                <a:gd name="T43" fmla="*/ 485 h 485"/>
                <a:gd name="T44" fmla="*/ 52 w 98"/>
                <a:gd name="T45" fmla="*/ 485 h 485"/>
                <a:gd name="T46" fmla="*/ 60 w 98"/>
                <a:gd name="T47" fmla="*/ 483 h 485"/>
                <a:gd name="T48" fmla="*/ 68 w 98"/>
                <a:gd name="T49" fmla="*/ 481 h 485"/>
                <a:gd name="T50" fmla="*/ 76 w 98"/>
                <a:gd name="T51" fmla="*/ 477 h 485"/>
                <a:gd name="T52" fmla="*/ 84 w 98"/>
                <a:gd name="T53" fmla="*/ 471 h 485"/>
                <a:gd name="T54" fmla="*/ 90 w 98"/>
                <a:gd name="T55" fmla="*/ 465 h 485"/>
                <a:gd name="T56" fmla="*/ 94 w 98"/>
                <a:gd name="T57" fmla="*/ 457 h 485"/>
                <a:gd name="T58" fmla="*/ 96 w 98"/>
                <a:gd name="T59" fmla="*/ 449 h 485"/>
                <a:gd name="T60" fmla="*/ 98 w 98"/>
                <a:gd name="T61" fmla="*/ 439 h 485"/>
                <a:gd name="T62" fmla="*/ 98 w 98"/>
                <a:gd name="T63" fmla="*/ 46 h 485"/>
                <a:gd name="T64" fmla="*/ 98 w 98"/>
                <a:gd name="T65" fmla="*/ 46 h 485"/>
                <a:gd name="T66" fmla="*/ 96 w 98"/>
                <a:gd name="T67" fmla="*/ 38 h 485"/>
                <a:gd name="T68" fmla="*/ 94 w 98"/>
                <a:gd name="T69" fmla="*/ 30 h 485"/>
                <a:gd name="T70" fmla="*/ 90 w 98"/>
                <a:gd name="T71" fmla="*/ 22 h 485"/>
                <a:gd name="T72" fmla="*/ 84 w 98"/>
                <a:gd name="T73" fmla="*/ 14 h 485"/>
                <a:gd name="T74" fmla="*/ 76 w 98"/>
                <a:gd name="T75" fmla="*/ 8 h 485"/>
                <a:gd name="T76" fmla="*/ 68 w 98"/>
                <a:gd name="T77" fmla="*/ 4 h 485"/>
                <a:gd name="T78" fmla="*/ 60 w 98"/>
                <a:gd name="T79" fmla="*/ 2 h 485"/>
                <a:gd name="T80" fmla="*/ 52 w 98"/>
                <a:gd name="T81" fmla="*/ 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8" h="485">
                  <a:moveTo>
                    <a:pt x="52" y="0"/>
                  </a:moveTo>
                  <a:lnTo>
                    <a:pt x="42" y="0"/>
                  </a:lnTo>
                  <a:lnTo>
                    <a:pt x="42" y="0"/>
                  </a:lnTo>
                  <a:lnTo>
                    <a:pt x="34" y="2"/>
                  </a:lnTo>
                  <a:lnTo>
                    <a:pt x="26" y="4"/>
                  </a:lnTo>
                  <a:lnTo>
                    <a:pt x="18" y="8"/>
                  </a:lnTo>
                  <a:lnTo>
                    <a:pt x="12" y="14"/>
                  </a:lnTo>
                  <a:lnTo>
                    <a:pt x="8" y="22"/>
                  </a:lnTo>
                  <a:lnTo>
                    <a:pt x="4" y="30"/>
                  </a:lnTo>
                  <a:lnTo>
                    <a:pt x="2" y="38"/>
                  </a:lnTo>
                  <a:lnTo>
                    <a:pt x="0" y="46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" y="449"/>
                  </a:lnTo>
                  <a:lnTo>
                    <a:pt x="4" y="457"/>
                  </a:lnTo>
                  <a:lnTo>
                    <a:pt x="8" y="465"/>
                  </a:lnTo>
                  <a:lnTo>
                    <a:pt x="12" y="471"/>
                  </a:lnTo>
                  <a:lnTo>
                    <a:pt x="18" y="477"/>
                  </a:lnTo>
                  <a:lnTo>
                    <a:pt x="26" y="481"/>
                  </a:lnTo>
                  <a:lnTo>
                    <a:pt x="34" y="483"/>
                  </a:lnTo>
                  <a:lnTo>
                    <a:pt x="42" y="485"/>
                  </a:lnTo>
                  <a:lnTo>
                    <a:pt x="52" y="485"/>
                  </a:lnTo>
                  <a:lnTo>
                    <a:pt x="52" y="485"/>
                  </a:lnTo>
                  <a:lnTo>
                    <a:pt x="60" y="483"/>
                  </a:lnTo>
                  <a:lnTo>
                    <a:pt x="68" y="481"/>
                  </a:lnTo>
                  <a:lnTo>
                    <a:pt x="76" y="477"/>
                  </a:lnTo>
                  <a:lnTo>
                    <a:pt x="84" y="471"/>
                  </a:lnTo>
                  <a:lnTo>
                    <a:pt x="90" y="465"/>
                  </a:lnTo>
                  <a:lnTo>
                    <a:pt x="94" y="457"/>
                  </a:lnTo>
                  <a:lnTo>
                    <a:pt x="96" y="449"/>
                  </a:lnTo>
                  <a:lnTo>
                    <a:pt x="98" y="439"/>
                  </a:lnTo>
                  <a:lnTo>
                    <a:pt x="98" y="46"/>
                  </a:lnTo>
                  <a:lnTo>
                    <a:pt x="98" y="46"/>
                  </a:lnTo>
                  <a:lnTo>
                    <a:pt x="96" y="38"/>
                  </a:lnTo>
                  <a:lnTo>
                    <a:pt x="94" y="30"/>
                  </a:lnTo>
                  <a:lnTo>
                    <a:pt x="90" y="22"/>
                  </a:lnTo>
                  <a:lnTo>
                    <a:pt x="84" y="14"/>
                  </a:lnTo>
                  <a:lnTo>
                    <a:pt x="76" y="8"/>
                  </a:lnTo>
                  <a:lnTo>
                    <a:pt x="68" y="4"/>
                  </a:lnTo>
                  <a:lnTo>
                    <a:pt x="60" y="2"/>
                  </a:lnTo>
                  <a:lnTo>
                    <a:pt x="5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000"/>
            </a:p>
          </p:txBody>
        </p:sp>
        <p:sp>
          <p:nvSpPr>
            <p:cNvPr id="1025" name="Freeform 43">
              <a:extLst>
                <a:ext uri="{FF2B5EF4-FFF2-40B4-BE49-F238E27FC236}">
                  <a16:creationId xmlns:a16="http://schemas.microsoft.com/office/drawing/2014/main" id="{E8B2EA20-7397-4496-B029-DB2DF35FC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35100" y="8607425"/>
              <a:ext cx="941387" cy="822325"/>
            </a:xfrm>
            <a:custGeom>
              <a:avLst/>
              <a:gdLst>
                <a:gd name="T0" fmla="*/ 585 w 593"/>
                <a:gd name="T1" fmla="*/ 20 h 518"/>
                <a:gd name="T2" fmla="*/ 579 w 593"/>
                <a:gd name="T3" fmla="*/ 10 h 518"/>
                <a:gd name="T4" fmla="*/ 555 w 593"/>
                <a:gd name="T5" fmla="*/ 0 h 518"/>
                <a:gd name="T6" fmla="*/ 543 w 593"/>
                <a:gd name="T7" fmla="*/ 2 h 518"/>
                <a:gd name="T8" fmla="*/ 391 w 593"/>
                <a:gd name="T9" fmla="*/ 60 h 518"/>
                <a:gd name="T10" fmla="*/ 381 w 593"/>
                <a:gd name="T11" fmla="*/ 68 h 518"/>
                <a:gd name="T12" fmla="*/ 373 w 593"/>
                <a:gd name="T13" fmla="*/ 80 h 518"/>
                <a:gd name="T14" fmla="*/ 369 w 593"/>
                <a:gd name="T15" fmla="*/ 92 h 518"/>
                <a:gd name="T16" fmla="*/ 371 w 593"/>
                <a:gd name="T17" fmla="*/ 106 h 518"/>
                <a:gd name="T18" fmla="*/ 377 w 593"/>
                <a:gd name="T19" fmla="*/ 114 h 518"/>
                <a:gd name="T20" fmla="*/ 393 w 593"/>
                <a:gd name="T21" fmla="*/ 126 h 518"/>
                <a:gd name="T22" fmla="*/ 405 w 593"/>
                <a:gd name="T23" fmla="*/ 128 h 518"/>
                <a:gd name="T24" fmla="*/ 417 w 593"/>
                <a:gd name="T25" fmla="*/ 126 h 518"/>
                <a:gd name="T26" fmla="*/ 473 w 593"/>
                <a:gd name="T27" fmla="*/ 104 h 518"/>
                <a:gd name="T28" fmla="*/ 403 w 593"/>
                <a:gd name="T29" fmla="*/ 188 h 518"/>
                <a:gd name="T30" fmla="*/ 329 w 593"/>
                <a:gd name="T31" fmla="*/ 260 h 518"/>
                <a:gd name="T32" fmla="*/ 256 w 593"/>
                <a:gd name="T33" fmla="*/ 320 h 518"/>
                <a:gd name="T34" fmla="*/ 184 w 593"/>
                <a:gd name="T35" fmla="*/ 368 h 518"/>
                <a:gd name="T36" fmla="*/ 120 w 593"/>
                <a:gd name="T37" fmla="*/ 406 h 518"/>
                <a:gd name="T38" fmla="*/ 36 w 593"/>
                <a:gd name="T39" fmla="*/ 446 h 518"/>
                <a:gd name="T40" fmla="*/ 22 w 593"/>
                <a:gd name="T41" fmla="*/ 452 h 518"/>
                <a:gd name="T42" fmla="*/ 10 w 593"/>
                <a:gd name="T43" fmla="*/ 458 h 518"/>
                <a:gd name="T44" fmla="*/ 2 w 593"/>
                <a:gd name="T45" fmla="*/ 470 h 518"/>
                <a:gd name="T46" fmla="*/ 0 w 593"/>
                <a:gd name="T47" fmla="*/ 482 h 518"/>
                <a:gd name="T48" fmla="*/ 2 w 593"/>
                <a:gd name="T49" fmla="*/ 496 h 518"/>
                <a:gd name="T50" fmla="*/ 8 w 593"/>
                <a:gd name="T51" fmla="*/ 506 h 518"/>
                <a:gd name="T52" fmla="*/ 24 w 593"/>
                <a:gd name="T53" fmla="*/ 516 h 518"/>
                <a:gd name="T54" fmla="*/ 34 w 593"/>
                <a:gd name="T55" fmla="*/ 518 h 518"/>
                <a:gd name="T56" fmla="*/ 48 w 593"/>
                <a:gd name="T57" fmla="*/ 516 h 518"/>
                <a:gd name="T58" fmla="*/ 98 w 593"/>
                <a:gd name="T59" fmla="*/ 494 h 518"/>
                <a:gd name="T60" fmla="*/ 212 w 593"/>
                <a:gd name="T61" fmla="*/ 432 h 518"/>
                <a:gd name="T62" fmla="*/ 284 w 593"/>
                <a:gd name="T63" fmla="*/ 384 h 518"/>
                <a:gd name="T64" fmla="*/ 359 w 593"/>
                <a:gd name="T65" fmla="*/ 326 h 518"/>
                <a:gd name="T66" fmla="*/ 437 w 593"/>
                <a:gd name="T67" fmla="*/ 254 h 518"/>
                <a:gd name="T68" fmla="*/ 513 w 593"/>
                <a:gd name="T69" fmla="*/ 170 h 518"/>
                <a:gd name="T70" fmla="*/ 513 w 593"/>
                <a:gd name="T71" fmla="*/ 202 h 518"/>
                <a:gd name="T72" fmla="*/ 517 w 593"/>
                <a:gd name="T73" fmla="*/ 216 h 518"/>
                <a:gd name="T74" fmla="*/ 525 w 593"/>
                <a:gd name="T75" fmla="*/ 228 h 518"/>
                <a:gd name="T76" fmla="*/ 539 w 593"/>
                <a:gd name="T77" fmla="*/ 234 h 518"/>
                <a:gd name="T78" fmla="*/ 553 w 593"/>
                <a:gd name="T79" fmla="*/ 238 h 518"/>
                <a:gd name="T80" fmla="*/ 559 w 593"/>
                <a:gd name="T81" fmla="*/ 236 h 518"/>
                <a:gd name="T82" fmla="*/ 573 w 593"/>
                <a:gd name="T83" fmla="*/ 232 h 518"/>
                <a:gd name="T84" fmla="*/ 585 w 593"/>
                <a:gd name="T85" fmla="*/ 222 h 518"/>
                <a:gd name="T86" fmla="*/ 591 w 593"/>
                <a:gd name="T87" fmla="*/ 210 h 518"/>
                <a:gd name="T88" fmla="*/ 593 w 593"/>
                <a:gd name="T89" fmla="*/ 42 h 518"/>
                <a:gd name="T90" fmla="*/ 593 w 593"/>
                <a:gd name="T91" fmla="*/ 42 h 518"/>
                <a:gd name="T92" fmla="*/ 585 w 593"/>
                <a:gd name="T93" fmla="*/ 20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93" h="518">
                  <a:moveTo>
                    <a:pt x="585" y="20"/>
                  </a:moveTo>
                  <a:lnTo>
                    <a:pt x="585" y="20"/>
                  </a:lnTo>
                  <a:lnTo>
                    <a:pt x="583" y="14"/>
                  </a:lnTo>
                  <a:lnTo>
                    <a:pt x="579" y="10"/>
                  </a:lnTo>
                  <a:lnTo>
                    <a:pt x="567" y="2"/>
                  </a:lnTo>
                  <a:lnTo>
                    <a:pt x="555" y="0"/>
                  </a:lnTo>
                  <a:lnTo>
                    <a:pt x="549" y="2"/>
                  </a:lnTo>
                  <a:lnTo>
                    <a:pt x="543" y="2"/>
                  </a:lnTo>
                  <a:lnTo>
                    <a:pt x="391" y="60"/>
                  </a:lnTo>
                  <a:lnTo>
                    <a:pt x="391" y="60"/>
                  </a:lnTo>
                  <a:lnTo>
                    <a:pt x="385" y="64"/>
                  </a:lnTo>
                  <a:lnTo>
                    <a:pt x="381" y="68"/>
                  </a:lnTo>
                  <a:lnTo>
                    <a:pt x="375" y="74"/>
                  </a:lnTo>
                  <a:lnTo>
                    <a:pt x="373" y="80"/>
                  </a:lnTo>
                  <a:lnTo>
                    <a:pt x="371" y="86"/>
                  </a:lnTo>
                  <a:lnTo>
                    <a:pt x="369" y="92"/>
                  </a:lnTo>
                  <a:lnTo>
                    <a:pt x="369" y="98"/>
                  </a:lnTo>
                  <a:lnTo>
                    <a:pt x="371" y="106"/>
                  </a:lnTo>
                  <a:lnTo>
                    <a:pt x="371" y="106"/>
                  </a:lnTo>
                  <a:lnTo>
                    <a:pt x="377" y="114"/>
                  </a:lnTo>
                  <a:lnTo>
                    <a:pt x="385" y="122"/>
                  </a:lnTo>
                  <a:lnTo>
                    <a:pt x="393" y="126"/>
                  </a:lnTo>
                  <a:lnTo>
                    <a:pt x="405" y="128"/>
                  </a:lnTo>
                  <a:lnTo>
                    <a:pt x="405" y="128"/>
                  </a:lnTo>
                  <a:lnTo>
                    <a:pt x="411" y="128"/>
                  </a:lnTo>
                  <a:lnTo>
                    <a:pt x="417" y="126"/>
                  </a:lnTo>
                  <a:lnTo>
                    <a:pt x="473" y="104"/>
                  </a:lnTo>
                  <a:lnTo>
                    <a:pt x="473" y="104"/>
                  </a:lnTo>
                  <a:lnTo>
                    <a:pt x="439" y="148"/>
                  </a:lnTo>
                  <a:lnTo>
                    <a:pt x="403" y="188"/>
                  </a:lnTo>
                  <a:lnTo>
                    <a:pt x="367" y="226"/>
                  </a:lnTo>
                  <a:lnTo>
                    <a:pt x="329" y="260"/>
                  </a:lnTo>
                  <a:lnTo>
                    <a:pt x="291" y="292"/>
                  </a:lnTo>
                  <a:lnTo>
                    <a:pt x="256" y="320"/>
                  </a:lnTo>
                  <a:lnTo>
                    <a:pt x="218" y="346"/>
                  </a:lnTo>
                  <a:lnTo>
                    <a:pt x="184" y="368"/>
                  </a:lnTo>
                  <a:lnTo>
                    <a:pt x="150" y="388"/>
                  </a:lnTo>
                  <a:lnTo>
                    <a:pt x="120" y="406"/>
                  </a:lnTo>
                  <a:lnTo>
                    <a:pt x="70" y="430"/>
                  </a:lnTo>
                  <a:lnTo>
                    <a:pt x="36" y="446"/>
                  </a:lnTo>
                  <a:lnTo>
                    <a:pt x="22" y="452"/>
                  </a:lnTo>
                  <a:lnTo>
                    <a:pt x="22" y="452"/>
                  </a:lnTo>
                  <a:lnTo>
                    <a:pt x="16" y="454"/>
                  </a:lnTo>
                  <a:lnTo>
                    <a:pt x="10" y="458"/>
                  </a:lnTo>
                  <a:lnTo>
                    <a:pt x="6" y="464"/>
                  </a:lnTo>
                  <a:lnTo>
                    <a:pt x="2" y="470"/>
                  </a:lnTo>
                  <a:lnTo>
                    <a:pt x="0" y="476"/>
                  </a:lnTo>
                  <a:lnTo>
                    <a:pt x="0" y="482"/>
                  </a:lnTo>
                  <a:lnTo>
                    <a:pt x="0" y="488"/>
                  </a:lnTo>
                  <a:lnTo>
                    <a:pt x="2" y="496"/>
                  </a:lnTo>
                  <a:lnTo>
                    <a:pt x="2" y="496"/>
                  </a:lnTo>
                  <a:lnTo>
                    <a:pt x="8" y="506"/>
                  </a:lnTo>
                  <a:lnTo>
                    <a:pt x="14" y="512"/>
                  </a:lnTo>
                  <a:lnTo>
                    <a:pt x="24" y="516"/>
                  </a:lnTo>
                  <a:lnTo>
                    <a:pt x="34" y="518"/>
                  </a:lnTo>
                  <a:lnTo>
                    <a:pt x="34" y="518"/>
                  </a:lnTo>
                  <a:lnTo>
                    <a:pt x="48" y="516"/>
                  </a:lnTo>
                  <a:lnTo>
                    <a:pt x="48" y="516"/>
                  </a:lnTo>
                  <a:lnTo>
                    <a:pt x="64" y="510"/>
                  </a:lnTo>
                  <a:lnTo>
                    <a:pt x="98" y="494"/>
                  </a:lnTo>
                  <a:lnTo>
                    <a:pt x="150" y="468"/>
                  </a:lnTo>
                  <a:lnTo>
                    <a:pt x="212" y="432"/>
                  </a:lnTo>
                  <a:lnTo>
                    <a:pt x="248" y="410"/>
                  </a:lnTo>
                  <a:lnTo>
                    <a:pt x="284" y="384"/>
                  </a:lnTo>
                  <a:lnTo>
                    <a:pt x="321" y="356"/>
                  </a:lnTo>
                  <a:lnTo>
                    <a:pt x="359" y="326"/>
                  </a:lnTo>
                  <a:lnTo>
                    <a:pt x="399" y="292"/>
                  </a:lnTo>
                  <a:lnTo>
                    <a:pt x="437" y="254"/>
                  </a:lnTo>
                  <a:lnTo>
                    <a:pt x="475" y="214"/>
                  </a:lnTo>
                  <a:lnTo>
                    <a:pt x="513" y="170"/>
                  </a:lnTo>
                  <a:lnTo>
                    <a:pt x="513" y="202"/>
                  </a:lnTo>
                  <a:lnTo>
                    <a:pt x="513" y="202"/>
                  </a:lnTo>
                  <a:lnTo>
                    <a:pt x="513" y="210"/>
                  </a:lnTo>
                  <a:lnTo>
                    <a:pt x="517" y="216"/>
                  </a:lnTo>
                  <a:lnTo>
                    <a:pt x="521" y="222"/>
                  </a:lnTo>
                  <a:lnTo>
                    <a:pt x="525" y="228"/>
                  </a:lnTo>
                  <a:lnTo>
                    <a:pt x="531" y="232"/>
                  </a:lnTo>
                  <a:lnTo>
                    <a:pt x="539" y="234"/>
                  </a:lnTo>
                  <a:lnTo>
                    <a:pt x="545" y="236"/>
                  </a:lnTo>
                  <a:lnTo>
                    <a:pt x="553" y="238"/>
                  </a:lnTo>
                  <a:lnTo>
                    <a:pt x="553" y="238"/>
                  </a:lnTo>
                  <a:lnTo>
                    <a:pt x="559" y="236"/>
                  </a:lnTo>
                  <a:lnTo>
                    <a:pt x="567" y="234"/>
                  </a:lnTo>
                  <a:lnTo>
                    <a:pt x="573" y="232"/>
                  </a:lnTo>
                  <a:lnTo>
                    <a:pt x="579" y="228"/>
                  </a:lnTo>
                  <a:lnTo>
                    <a:pt x="585" y="222"/>
                  </a:lnTo>
                  <a:lnTo>
                    <a:pt x="589" y="216"/>
                  </a:lnTo>
                  <a:lnTo>
                    <a:pt x="591" y="210"/>
                  </a:lnTo>
                  <a:lnTo>
                    <a:pt x="593" y="202"/>
                  </a:lnTo>
                  <a:lnTo>
                    <a:pt x="593" y="42"/>
                  </a:lnTo>
                  <a:lnTo>
                    <a:pt x="593" y="42"/>
                  </a:lnTo>
                  <a:lnTo>
                    <a:pt x="593" y="42"/>
                  </a:lnTo>
                  <a:lnTo>
                    <a:pt x="591" y="30"/>
                  </a:lnTo>
                  <a:lnTo>
                    <a:pt x="585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000"/>
            </a:p>
          </p:txBody>
        </p:sp>
        <p:sp>
          <p:nvSpPr>
            <p:cNvPr id="1026" name="Freeform 44">
              <a:extLst>
                <a:ext uri="{FF2B5EF4-FFF2-40B4-BE49-F238E27FC236}">
                  <a16:creationId xmlns:a16="http://schemas.microsoft.com/office/drawing/2014/main" id="{F266A996-8426-4500-8B36-3E38DA460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35100" y="8607425"/>
              <a:ext cx="941387" cy="822325"/>
            </a:xfrm>
            <a:custGeom>
              <a:avLst/>
              <a:gdLst>
                <a:gd name="T0" fmla="*/ 585 w 593"/>
                <a:gd name="T1" fmla="*/ 20 h 518"/>
                <a:gd name="T2" fmla="*/ 579 w 593"/>
                <a:gd name="T3" fmla="*/ 10 h 518"/>
                <a:gd name="T4" fmla="*/ 555 w 593"/>
                <a:gd name="T5" fmla="*/ 0 h 518"/>
                <a:gd name="T6" fmla="*/ 543 w 593"/>
                <a:gd name="T7" fmla="*/ 2 h 518"/>
                <a:gd name="T8" fmla="*/ 391 w 593"/>
                <a:gd name="T9" fmla="*/ 60 h 518"/>
                <a:gd name="T10" fmla="*/ 381 w 593"/>
                <a:gd name="T11" fmla="*/ 68 h 518"/>
                <a:gd name="T12" fmla="*/ 373 w 593"/>
                <a:gd name="T13" fmla="*/ 80 h 518"/>
                <a:gd name="T14" fmla="*/ 369 w 593"/>
                <a:gd name="T15" fmla="*/ 92 h 518"/>
                <a:gd name="T16" fmla="*/ 371 w 593"/>
                <a:gd name="T17" fmla="*/ 106 h 518"/>
                <a:gd name="T18" fmla="*/ 377 w 593"/>
                <a:gd name="T19" fmla="*/ 114 h 518"/>
                <a:gd name="T20" fmla="*/ 393 w 593"/>
                <a:gd name="T21" fmla="*/ 126 h 518"/>
                <a:gd name="T22" fmla="*/ 405 w 593"/>
                <a:gd name="T23" fmla="*/ 128 h 518"/>
                <a:gd name="T24" fmla="*/ 417 w 593"/>
                <a:gd name="T25" fmla="*/ 126 h 518"/>
                <a:gd name="T26" fmla="*/ 473 w 593"/>
                <a:gd name="T27" fmla="*/ 104 h 518"/>
                <a:gd name="T28" fmla="*/ 403 w 593"/>
                <a:gd name="T29" fmla="*/ 188 h 518"/>
                <a:gd name="T30" fmla="*/ 329 w 593"/>
                <a:gd name="T31" fmla="*/ 260 h 518"/>
                <a:gd name="T32" fmla="*/ 256 w 593"/>
                <a:gd name="T33" fmla="*/ 320 h 518"/>
                <a:gd name="T34" fmla="*/ 184 w 593"/>
                <a:gd name="T35" fmla="*/ 368 h 518"/>
                <a:gd name="T36" fmla="*/ 120 w 593"/>
                <a:gd name="T37" fmla="*/ 406 h 518"/>
                <a:gd name="T38" fmla="*/ 36 w 593"/>
                <a:gd name="T39" fmla="*/ 446 h 518"/>
                <a:gd name="T40" fmla="*/ 22 w 593"/>
                <a:gd name="T41" fmla="*/ 452 h 518"/>
                <a:gd name="T42" fmla="*/ 10 w 593"/>
                <a:gd name="T43" fmla="*/ 458 h 518"/>
                <a:gd name="T44" fmla="*/ 2 w 593"/>
                <a:gd name="T45" fmla="*/ 470 h 518"/>
                <a:gd name="T46" fmla="*/ 0 w 593"/>
                <a:gd name="T47" fmla="*/ 482 h 518"/>
                <a:gd name="T48" fmla="*/ 2 w 593"/>
                <a:gd name="T49" fmla="*/ 496 h 518"/>
                <a:gd name="T50" fmla="*/ 8 w 593"/>
                <a:gd name="T51" fmla="*/ 506 h 518"/>
                <a:gd name="T52" fmla="*/ 24 w 593"/>
                <a:gd name="T53" fmla="*/ 516 h 518"/>
                <a:gd name="T54" fmla="*/ 34 w 593"/>
                <a:gd name="T55" fmla="*/ 518 h 518"/>
                <a:gd name="T56" fmla="*/ 48 w 593"/>
                <a:gd name="T57" fmla="*/ 516 h 518"/>
                <a:gd name="T58" fmla="*/ 98 w 593"/>
                <a:gd name="T59" fmla="*/ 494 h 518"/>
                <a:gd name="T60" fmla="*/ 212 w 593"/>
                <a:gd name="T61" fmla="*/ 432 h 518"/>
                <a:gd name="T62" fmla="*/ 284 w 593"/>
                <a:gd name="T63" fmla="*/ 384 h 518"/>
                <a:gd name="T64" fmla="*/ 359 w 593"/>
                <a:gd name="T65" fmla="*/ 326 h 518"/>
                <a:gd name="T66" fmla="*/ 437 w 593"/>
                <a:gd name="T67" fmla="*/ 254 h 518"/>
                <a:gd name="T68" fmla="*/ 513 w 593"/>
                <a:gd name="T69" fmla="*/ 170 h 518"/>
                <a:gd name="T70" fmla="*/ 513 w 593"/>
                <a:gd name="T71" fmla="*/ 202 h 518"/>
                <a:gd name="T72" fmla="*/ 517 w 593"/>
                <a:gd name="T73" fmla="*/ 216 h 518"/>
                <a:gd name="T74" fmla="*/ 525 w 593"/>
                <a:gd name="T75" fmla="*/ 228 h 518"/>
                <a:gd name="T76" fmla="*/ 539 w 593"/>
                <a:gd name="T77" fmla="*/ 234 h 518"/>
                <a:gd name="T78" fmla="*/ 553 w 593"/>
                <a:gd name="T79" fmla="*/ 238 h 518"/>
                <a:gd name="T80" fmla="*/ 559 w 593"/>
                <a:gd name="T81" fmla="*/ 236 h 518"/>
                <a:gd name="T82" fmla="*/ 573 w 593"/>
                <a:gd name="T83" fmla="*/ 232 h 518"/>
                <a:gd name="T84" fmla="*/ 585 w 593"/>
                <a:gd name="T85" fmla="*/ 222 h 518"/>
                <a:gd name="T86" fmla="*/ 591 w 593"/>
                <a:gd name="T87" fmla="*/ 210 h 518"/>
                <a:gd name="T88" fmla="*/ 593 w 593"/>
                <a:gd name="T89" fmla="*/ 42 h 518"/>
                <a:gd name="T90" fmla="*/ 593 w 593"/>
                <a:gd name="T91" fmla="*/ 42 h 518"/>
                <a:gd name="T92" fmla="*/ 585 w 593"/>
                <a:gd name="T93" fmla="*/ 20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93" h="518">
                  <a:moveTo>
                    <a:pt x="585" y="20"/>
                  </a:moveTo>
                  <a:lnTo>
                    <a:pt x="585" y="20"/>
                  </a:lnTo>
                  <a:lnTo>
                    <a:pt x="583" y="14"/>
                  </a:lnTo>
                  <a:lnTo>
                    <a:pt x="579" y="10"/>
                  </a:lnTo>
                  <a:lnTo>
                    <a:pt x="567" y="2"/>
                  </a:lnTo>
                  <a:lnTo>
                    <a:pt x="555" y="0"/>
                  </a:lnTo>
                  <a:lnTo>
                    <a:pt x="549" y="2"/>
                  </a:lnTo>
                  <a:lnTo>
                    <a:pt x="543" y="2"/>
                  </a:lnTo>
                  <a:lnTo>
                    <a:pt x="391" y="60"/>
                  </a:lnTo>
                  <a:lnTo>
                    <a:pt x="391" y="60"/>
                  </a:lnTo>
                  <a:lnTo>
                    <a:pt x="385" y="64"/>
                  </a:lnTo>
                  <a:lnTo>
                    <a:pt x="381" y="68"/>
                  </a:lnTo>
                  <a:lnTo>
                    <a:pt x="375" y="74"/>
                  </a:lnTo>
                  <a:lnTo>
                    <a:pt x="373" y="80"/>
                  </a:lnTo>
                  <a:lnTo>
                    <a:pt x="371" y="86"/>
                  </a:lnTo>
                  <a:lnTo>
                    <a:pt x="369" y="92"/>
                  </a:lnTo>
                  <a:lnTo>
                    <a:pt x="369" y="98"/>
                  </a:lnTo>
                  <a:lnTo>
                    <a:pt x="371" y="106"/>
                  </a:lnTo>
                  <a:lnTo>
                    <a:pt x="371" y="106"/>
                  </a:lnTo>
                  <a:lnTo>
                    <a:pt x="377" y="114"/>
                  </a:lnTo>
                  <a:lnTo>
                    <a:pt x="385" y="122"/>
                  </a:lnTo>
                  <a:lnTo>
                    <a:pt x="393" y="126"/>
                  </a:lnTo>
                  <a:lnTo>
                    <a:pt x="405" y="128"/>
                  </a:lnTo>
                  <a:lnTo>
                    <a:pt x="405" y="128"/>
                  </a:lnTo>
                  <a:lnTo>
                    <a:pt x="411" y="128"/>
                  </a:lnTo>
                  <a:lnTo>
                    <a:pt x="417" y="126"/>
                  </a:lnTo>
                  <a:lnTo>
                    <a:pt x="473" y="104"/>
                  </a:lnTo>
                  <a:lnTo>
                    <a:pt x="473" y="104"/>
                  </a:lnTo>
                  <a:lnTo>
                    <a:pt x="439" y="148"/>
                  </a:lnTo>
                  <a:lnTo>
                    <a:pt x="403" y="188"/>
                  </a:lnTo>
                  <a:lnTo>
                    <a:pt x="367" y="226"/>
                  </a:lnTo>
                  <a:lnTo>
                    <a:pt x="329" y="260"/>
                  </a:lnTo>
                  <a:lnTo>
                    <a:pt x="291" y="292"/>
                  </a:lnTo>
                  <a:lnTo>
                    <a:pt x="256" y="320"/>
                  </a:lnTo>
                  <a:lnTo>
                    <a:pt x="218" y="346"/>
                  </a:lnTo>
                  <a:lnTo>
                    <a:pt x="184" y="368"/>
                  </a:lnTo>
                  <a:lnTo>
                    <a:pt x="150" y="388"/>
                  </a:lnTo>
                  <a:lnTo>
                    <a:pt x="120" y="406"/>
                  </a:lnTo>
                  <a:lnTo>
                    <a:pt x="70" y="430"/>
                  </a:lnTo>
                  <a:lnTo>
                    <a:pt x="36" y="446"/>
                  </a:lnTo>
                  <a:lnTo>
                    <a:pt x="22" y="452"/>
                  </a:lnTo>
                  <a:lnTo>
                    <a:pt x="22" y="452"/>
                  </a:lnTo>
                  <a:lnTo>
                    <a:pt x="16" y="454"/>
                  </a:lnTo>
                  <a:lnTo>
                    <a:pt x="10" y="458"/>
                  </a:lnTo>
                  <a:lnTo>
                    <a:pt x="6" y="464"/>
                  </a:lnTo>
                  <a:lnTo>
                    <a:pt x="2" y="470"/>
                  </a:lnTo>
                  <a:lnTo>
                    <a:pt x="0" y="476"/>
                  </a:lnTo>
                  <a:lnTo>
                    <a:pt x="0" y="482"/>
                  </a:lnTo>
                  <a:lnTo>
                    <a:pt x="0" y="488"/>
                  </a:lnTo>
                  <a:lnTo>
                    <a:pt x="2" y="496"/>
                  </a:lnTo>
                  <a:lnTo>
                    <a:pt x="2" y="496"/>
                  </a:lnTo>
                  <a:lnTo>
                    <a:pt x="8" y="506"/>
                  </a:lnTo>
                  <a:lnTo>
                    <a:pt x="14" y="512"/>
                  </a:lnTo>
                  <a:lnTo>
                    <a:pt x="24" y="516"/>
                  </a:lnTo>
                  <a:lnTo>
                    <a:pt x="34" y="518"/>
                  </a:lnTo>
                  <a:lnTo>
                    <a:pt x="34" y="518"/>
                  </a:lnTo>
                  <a:lnTo>
                    <a:pt x="48" y="516"/>
                  </a:lnTo>
                  <a:lnTo>
                    <a:pt x="48" y="516"/>
                  </a:lnTo>
                  <a:lnTo>
                    <a:pt x="64" y="510"/>
                  </a:lnTo>
                  <a:lnTo>
                    <a:pt x="98" y="494"/>
                  </a:lnTo>
                  <a:lnTo>
                    <a:pt x="150" y="468"/>
                  </a:lnTo>
                  <a:lnTo>
                    <a:pt x="212" y="432"/>
                  </a:lnTo>
                  <a:lnTo>
                    <a:pt x="248" y="410"/>
                  </a:lnTo>
                  <a:lnTo>
                    <a:pt x="284" y="384"/>
                  </a:lnTo>
                  <a:lnTo>
                    <a:pt x="321" y="356"/>
                  </a:lnTo>
                  <a:lnTo>
                    <a:pt x="359" y="326"/>
                  </a:lnTo>
                  <a:lnTo>
                    <a:pt x="399" y="292"/>
                  </a:lnTo>
                  <a:lnTo>
                    <a:pt x="437" y="254"/>
                  </a:lnTo>
                  <a:lnTo>
                    <a:pt x="475" y="214"/>
                  </a:lnTo>
                  <a:lnTo>
                    <a:pt x="513" y="170"/>
                  </a:lnTo>
                  <a:lnTo>
                    <a:pt x="513" y="202"/>
                  </a:lnTo>
                  <a:lnTo>
                    <a:pt x="513" y="202"/>
                  </a:lnTo>
                  <a:lnTo>
                    <a:pt x="513" y="210"/>
                  </a:lnTo>
                  <a:lnTo>
                    <a:pt x="517" y="216"/>
                  </a:lnTo>
                  <a:lnTo>
                    <a:pt x="521" y="222"/>
                  </a:lnTo>
                  <a:lnTo>
                    <a:pt x="525" y="228"/>
                  </a:lnTo>
                  <a:lnTo>
                    <a:pt x="531" y="232"/>
                  </a:lnTo>
                  <a:lnTo>
                    <a:pt x="539" y="234"/>
                  </a:lnTo>
                  <a:lnTo>
                    <a:pt x="545" y="236"/>
                  </a:lnTo>
                  <a:lnTo>
                    <a:pt x="553" y="238"/>
                  </a:lnTo>
                  <a:lnTo>
                    <a:pt x="553" y="238"/>
                  </a:lnTo>
                  <a:lnTo>
                    <a:pt x="559" y="236"/>
                  </a:lnTo>
                  <a:lnTo>
                    <a:pt x="567" y="234"/>
                  </a:lnTo>
                  <a:lnTo>
                    <a:pt x="573" y="232"/>
                  </a:lnTo>
                  <a:lnTo>
                    <a:pt x="579" y="228"/>
                  </a:lnTo>
                  <a:lnTo>
                    <a:pt x="585" y="222"/>
                  </a:lnTo>
                  <a:lnTo>
                    <a:pt x="589" y="216"/>
                  </a:lnTo>
                  <a:lnTo>
                    <a:pt x="591" y="210"/>
                  </a:lnTo>
                  <a:lnTo>
                    <a:pt x="593" y="202"/>
                  </a:lnTo>
                  <a:lnTo>
                    <a:pt x="593" y="42"/>
                  </a:lnTo>
                  <a:lnTo>
                    <a:pt x="593" y="42"/>
                  </a:lnTo>
                  <a:lnTo>
                    <a:pt x="593" y="42"/>
                  </a:lnTo>
                  <a:lnTo>
                    <a:pt x="591" y="30"/>
                  </a:lnTo>
                  <a:lnTo>
                    <a:pt x="585" y="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000"/>
            </a:p>
          </p:txBody>
        </p:sp>
      </p:grpSp>
      <p:grpSp>
        <p:nvGrpSpPr>
          <p:cNvPr id="1082" name="그룹 1081">
            <a:extLst>
              <a:ext uri="{FF2B5EF4-FFF2-40B4-BE49-F238E27FC236}">
                <a16:creationId xmlns:a16="http://schemas.microsoft.com/office/drawing/2014/main" id="{39E1F32B-7181-4004-9A6F-AE3195B7BAA8}"/>
              </a:ext>
            </a:extLst>
          </p:cNvPr>
          <p:cNvGrpSpPr/>
          <p:nvPr/>
        </p:nvGrpSpPr>
        <p:grpSpPr>
          <a:xfrm>
            <a:off x="8993188" y="8689975"/>
            <a:ext cx="1141412" cy="1138238"/>
            <a:chOff x="8993188" y="8689975"/>
            <a:chExt cx="1141412" cy="1138238"/>
          </a:xfrm>
        </p:grpSpPr>
        <p:sp>
          <p:nvSpPr>
            <p:cNvPr id="1027" name="Freeform 45">
              <a:extLst>
                <a:ext uri="{FF2B5EF4-FFF2-40B4-BE49-F238E27FC236}">
                  <a16:creationId xmlns:a16="http://schemas.microsoft.com/office/drawing/2014/main" id="{DCF3C97B-C7FB-4C31-9002-3146048E8E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9763" y="9226550"/>
              <a:ext cx="66675" cy="66675"/>
            </a:xfrm>
            <a:custGeom>
              <a:avLst/>
              <a:gdLst>
                <a:gd name="T0" fmla="*/ 20 w 42"/>
                <a:gd name="T1" fmla="*/ 42 h 42"/>
                <a:gd name="T2" fmla="*/ 20 w 42"/>
                <a:gd name="T3" fmla="*/ 42 h 42"/>
                <a:gd name="T4" fmla="*/ 30 w 42"/>
                <a:gd name="T5" fmla="*/ 40 h 42"/>
                <a:gd name="T6" fmla="*/ 36 w 42"/>
                <a:gd name="T7" fmla="*/ 36 h 42"/>
                <a:gd name="T8" fmla="*/ 40 w 42"/>
                <a:gd name="T9" fmla="*/ 30 h 42"/>
                <a:gd name="T10" fmla="*/ 42 w 42"/>
                <a:gd name="T11" fmla="*/ 22 h 42"/>
                <a:gd name="T12" fmla="*/ 42 w 42"/>
                <a:gd name="T13" fmla="*/ 22 h 42"/>
                <a:gd name="T14" fmla="*/ 40 w 42"/>
                <a:gd name="T15" fmla="*/ 14 h 42"/>
                <a:gd name="T16" fmla="*/ 36 w 42"/>
                <a:gd name="T17" fmla="*/ 6 h 42"/>
                <a:gd name="T18" fmla="*/ 30 w 42"/>
                <a:gd name="T19" fmla="*/ 2 h 42"/>
                <a:gd name="T20" fmla="*/ 20 w 42"/>
                <a:gd name="T21" fmla="*/ 0 h 42"/>
                <a:gd name="T22" fmla="*/ 20 w 42"/>
                <a:gd name="T23" fmla="*/ 0 h 42"/>
                <a:gd name="T24" fmla="*/ 12 w 42"/>
                <a:gd name="T25" fmla="*/ 2 h 42"/>
                <a:gd name="T26" fmla="*/ 6 w 42"/>
                <a:gd name="T27" fmla="*/ 6 h 42"/>
                <a:gd name="T28" fmla="*/ 2 w 42"/>
                <a:gd name="T29" fmla="*/ 14 h 42"/>
                <a:gd name="T30" fmla="*/ 0 w 42"/>
                <a:gd name="T31" fmla="*/ 22 h 42"/>
                <a:gd name="T32" fmla="*/ 0 w 42"/>
                <a:gd name="T33" fmla="*/ 22 h 42"/>
                <a:gd name="T34" fmla="*/ 2 w 42"/>
                <a:gd name="T35" fmla="*/ 30 h 42"/>
                <a:gd name="T36" fmla="*/ 6 w 42"/>
                <a:gd name="T37" fmla="*/ 36 h 42"/>
                <a:gd name="T38" fmla="*/ 12 w 42"/>
                <a:gd name="T39" fmla="*/ 40 h 42"/>
                <a:gd name="T40" fmla="*/ 20 w 42"/>
                <a:gd name="T4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2" h="42">
                  <a:moveTo>
                    <a:pt x="20" y="42"/>
                  </a:moveTo>
                  <a:lnTo>
                    <a:pt x="20" y="42"/>
                  </a:lnTo>
                  <a:lnTo>
                    <a:pt x="30" y="40"/>
                  </a:lnTo>
                  <a:lnTo>
                    <a:pt x="36" y="36"/>
                  </a:lnTo>
                  <a:lnTo>
                    <a:pt x="40" y="30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40" y="14"/>
                  </a:lnTo>
                  <a:lnTo>
                    <a:pt x="36" y="6"/>
                  </a:lnTo>
                  <a:lnTo>
                    <a:pt x="30" y="2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2" y="2"/>
                  </a:lnTo>
                  <a:lnTo>
                    <a:pt x="6" y="6"/>
                  </a:lnTo>
                  <a:lnTo>
                    <a:pt x="2" y="1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6" y="36"/>
                  </a:lnTo>
                  <a:lnTo>
                    <a:pt x="12" y="40"/>
                  </a:lnTo>
                  <a:lnTo>
                    <a:pt x="20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000"/>
            </a:p>
          </p:txBody>
        </p:sp>
        <p:sp>
          <p:nvSpPr>
            <p:cNvPr id="1028" name="Freeform 46">
              <a:extLst>
                <a:ext uri="{FF2B5EF4-FFF2-40B4-BE49-F238E27FC236}">
                  <a16:creationId xmlns:a16="http://schemas.microsoft.com/office/drawing/2014/main" id="{0EFBD0E9-9982-45DB-8057-88C8FC6AF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9763" y="9226550"/>
              <a:ext cx="66675" cy="66675"/>
            </a:xfrm>
            <a:custGeom>
              <a:avLst/>
              <a:gdLst>
                <a:gd name="T0" fmla="*/ 20 w 42"/>
                <a:gd name="T1" fmla="*/ 42 h 42"/>
                <a:gd name="T2" fmla="*/ 20 w 42"/>
                <a:gd name="T3" fmla="*/ 42 h 42"/>
                <a:gd name="T4" fmla="*/ 30 w 42"/>
                <a:gd name="T5" fmla="*/ 40 h 42"/>
                <a:gd name="T6" fmla="*/ 36 w 42"/>
                <a:gd name="T7" fmla="*/ 36 h 42"/>
                <a:gd name="T8" fmla="*/ 40 w 42"/>
                <a:gd name="T9" fmla="*/ 30 h 42"/>
                <a:gd name="T10" fmla="*/ 42 w 42"/>
                <a:gd name="T11" fmla="*/ 22 h 42"/>
                <a:gd name="T12" fmla="*/ 42 w 42"/>
                <a:gd name="T13" fmla="*/ 22 h 42"/>
                <a:gd name="T14" fmla="*/ 40 w 42"/>
                <a:gd name="T15" fmla="*/ 14 h 42"/>
                <a:gd name="T16" fmla="*/ 36 w 42"/>
                <a:gd name="T17" fmla="*/ 6 h 42"/>
                <a:gd name="T18" fmla="*/ 30 w 42"/>
                <a:gd name="T19" fmla="*/ 2 h 42"/>
                <a:gd name="T20" fmla="*/ 20 w 42"/>
                <a:gd name="T21" fmla="*/ 0 h 42"/>
                <a:gd name="T22" fmla="*/ 20 w 42"/>
                <a:gd name="T23" fmla="*/ 0 h 42"/>
                <a:gd name="T24" fmla="*/ 12 w 42"/>
                <a:gd name="T25" fmla="*/ 2 h 42"/>
                <a:gd name="T26" fmla="*/ 6 w 42"/>
                <a:gd name="T27" fmla="*/ 6 h 42"/>
                <a:gd name="T28" fmla="*/ 2 w 42"/>
                <a:gd name="T29" fmla="*/ 14 h 42"/>
                <a:gd name="T30" fmla="*/ 0 w 42"/>
                <a:gd name="T31" fmla="*/ 22 h 42"/>
                <a:gd name="T32" fmla="*/ 0 w 42"/>
                <a:gd name="T33" fmla="*/ 22 h 42"/>
                <a:gd name="T34" fmla="*/ 2 w 42"/>
                <a:gd name="T35" fmla="*/ 30 h 42"/>
                <a:gd name="T36" fmla="*/ 6 w 42"/>
                <a:gd name="T37" fmla="*/ 36 h 42"/>
                <a:gd name="T38" fmla="*/ 12 w 42"/>
                <a:gd name="T39" fmla="*/ 40 h 42"/>
                <a:gd name="T40" fmla="*/ 20 w 42"/>
                <a:gd name="T4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2" h="42">
                  <a:moveTo>
                    <a:pt x="20" y="42"/>
                  </a:moveTo>
                  <a:lnTo>
                    <a:pt x="20" y="42"/>
                  </a:lnTo>
                  <a:lnTo>
                    <a:pt x="30" y="40"/>
                  </a:lnTo>
                  <a:lnTo>
                    <a:pt x="36" y="36"/>
                  </a:lnTo>
                  <a:lnTo>
                    <a:pt x="40" y="30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40" y="14"/>
                  </a:lnTo>
                  <a:lnTo>
                    <a:pt x="36" y="6"/>
                  </a:lnTo>
                  <a:lnTo>
                    <a:pt x="30" y="2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2" y="2"/>
                  </a:lnTo>
                  <a:lnTo>
                    <a:pt x="6" y="6"/>
                  </a:lnTo>
                  <a:lnTo>
                    <a:pt x="2" y="1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6" y="36"/>
                  </a:lnTo>
                  <a:lnTo>
                    <a:pt x="12" y="40"/>
                  </a:lnTo>
                  <a:lnTo>
                    <a:pt x="20" y="4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000"/>
            </a:p>
          </p:txBody>
        </p:sp>
        <p:sp>
          <p:nvSpPr>
            <p:cNvPr id="1029" name="Freeform 47">
              <a:extLst>
                <a:ext uri="{FF2B5EF4-FFF2-40B4-BE49-F238E27FC236}">
                  <a16:creationId xmlns:a16="http://schemas.microsoft.com/office/drawing/2014/main" id="{79240F15-6D12-4E6E-A907-631B8E6F10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9888" y="8956675"/>
              <a:ext cx="606425" cy="650875"/>
            </a:xfrm>
            <a:custGeom>
              <a:avLst/>
              <a:gdLst>
                <a:gd name="T0" fmla="*/ 334 w 382"/>
                <a:gd name="T1" fmla="*/ 318 h 410"/>
                <a:gd name="T2" fmla="*/ 356 w 382"/>
                <a:gd name="T3" fmla="*/ 290 h 410"/>
                <a:gd name="T4" fmla="*/ 370 w 382"/>
                <a:gd name="T5" fmla="*/ 260 h 410"/>
                <a:gd name="T6" fmla="*/ 380 w 382"/>
                <a:gd name="T7" fmla="*/ 226 h 410"/>
                <a:gd name="T8" fmla="*/ 382 w 382"/>
                <a:gd name="T9" fmla="*/ 192 h 410"/>
                <a:gd name="T10" fmla="*/ 382 w 382"/>
                <a:gd name="T11" fmla="*/ 172 h 410"/>
                <a:gd name="T12" fmla="*/ 374 w 382"/>
                <a:gd name="T13" fmla="*/ 136 h 410"/>
                <a:gd name="T14" fmla="*/ 360 w 382"/>
                <a:gd name="T15" fmla="*/ 100 h 410"/>
                <a:gd name="T16" fmla="*/ 340 w 382"/>
                <a:gd name="T17" fmla="*/ 70 h 410"/>
                <a:gd name="T18" fmla="*/ 326 w 382"/>
                <a:gd name="T19" fmla="*/ 56 h 410"/>
                <a:gd name="T20" fmla="*/ 298 w 382"/>
                <a:gd name="T21" fmla="*/ 32 h 410"/>
                <a:gd name="T22" fmla="*/ 264 w 382"/>
                <a:gd name="T23" fmla="*/ 14 h 410"/>
                <a:gd name="T24" fmla="*/ 228 w 382"/>
                <a:gd name="T25" fmla="*/ 4 h 410"/>
                <a:gd name="T26" fmla="*/ 192 w 382"/>
                <a:gd name="T27" fmla="*/ 0 h 410"/>
                <a:gd name="T28" fmla="*/ 190 w 382"/>
                <a:gd name="T29" fmla="*/ 0 h 410"/>
                <a:gd name="T30" fmla="*/ 152 w 382"/>
                <a:gd name="T31" fmla="*/ 4 h 410"/>
                <a:gd name="T32" fmla="*/ 116 w 382"/>
                <a:gd name="T33" fmla="*/ 14 h 410"/>
                <a:gd name="T34" fmla="*/ 84 w 382"/>
                <a:gd name="T35" fmla="*/ 32 h 410"/>
                <a:gd name="T36" fmla="*/ 56 w 382"/>
                <a:gd name="T37" fmla="*/ 56 h 410"/>
                <a:gd name="T38" fmla="*/ 32 w 382"/>
                <a:gd name="T39" fmla="*/ 84 h 410"/>
                <a:gd name="T40" fmla="*/ 14 w 382"/>
                <a:gd name="T41" fmla="*/ 118 h 410"/>
                <a:gd name="T42" fmla="*/ 4 w 382"/>
                <a:gd name="T43" fmla="*/ 152 h 410"/>
                <a:gd name="T44" fmla="*/ 0 w 382"/>
                <a:gd name="T45" fmla="*/ 192 h 410"/>
                <a:gd name="T46" fmla="*/ 0 w 382"/>
                <a:gd name="T47" fmla="*/ 208 h 410"/>
                <a:gd name="T48" fmla="*/ 6 w 382"/>
                <a:gd name="T49" fmla="*/ 242 h 410"/>
                <a:gd name="T50" fmla="*/ 20 w 382"/>
                <a:gd name="T51" fmla="*/ 276 h 410"/>
                <a:gd name="T52" fmla="*/ 38 w 382"/>
                <a:gd name="T53" fmla="*/ 304 h 410"/>
                <a:gd name="T54" fmla="*/ 48 w 382"/>
                <a:gd name="T55" fmla="*/ 318 h 410"/>
                <a:gd name="T56" fmla="*/ 72 w 382"/>
                <a:gd name="T57" fmla="*/ 358 h 410"/>
                <a:gd name="T58" fmla="*/ 80 w 382"/>
                <a:gd name="T59" fmla="*/ 402 h 410"/>
                <a:gd name="T60" fmla="*/ 170 w 382"/>
                <a:gd name="T61" fmla="*/ 410 h 410"/>
                <a:gd name="T62" fmla="*/ 170 w 382"/>
                <a:gd name="T63" fmla="*/ 252 h 410"/>
                <a:gd name="T64" fmla="*/ 152 w 382"/>
                <a:gd name="T65" fmla="*/ 242 h 410"/>
                <a:gd name="T66" fmla="*/ 140 w 382"/>
                <a:gd name="T67" fmla="*/ 228 h 410"/>
                <a:gd name="T68" fmla="*/ 130 w 382"/>
                <a:gd name="T69" fmla="*/ 212 h 410"/>
                <a:gd name="T70" fmla="*/ 128 w 382"/>
                <a:gd name="T71" fmla="*/ 192 h 410"/>
                <a:gd name="T72" fmla="*/ 130 w 382"/>
                <a:gd name="T73" fmla="*/ 178 h 410"/>
                <a:gd name="T74" fmla="*/ 138 w 382"/>
                <a:gd name="T75" fmla="*/ 156 h 410"/>
                <a:gd name="T76" fmla="*/ 156 w 382"/>
                <a:gd name="T77" fmla="*/ 140 h 410"/>
                <a:gd name="T78" fmla="*/ 178 w 382"/>
                <a:gd name="T79" fmla="*/ 130 h 410"/>
                <a:gd name="T80" fmla="*/ 190 w 382"/>
                <a:gd name="T81" fmla="*/ 128 h 410"/>
                <a:gd name="T82" fmla="*/ 216 w 382"/>
                <a:gd name="T83" fmla="*/ 134 h 410"/>
                <a:gd name="T84" fmla="*/ 236 w 382"/>
                <a:gd name="T85" fmla="*/ 146 h 410"/>
                <a:gd name="T86" fmla="*/ 250 w 382"/>
                <a:gd name="T87" fmla="*/ 166 h 410"/>
                <a:gd name="T88" fmla="*/ 254 w 382"/>
                <a:gd name="T89" fmla="*/ 192 h 410"/>
                <a:gd name="T90" fmla="*/ 254 w 382"/>
                <a:gd name="T91" fmla="*/ 202 h 410"/>
                <a:gd name="T92" fmla="*/ 248 w 382"/>
                <a:gd name="T93" fmla="*/ 220 h 410"/>
                <a:gd name="T94" fmla="*/ 236 w 382"/>
                <a:gd name="T95" fmla="*/ 236 h 410"/>
                <a:gd name="T96" fmla="*/ 220 w 382"/>
                <a:gd name="T97" fmla="*/ 248 h 410"/>
                <a:gd name="T98" fmla="*/ 212 w 382"/>
                <a:gd name="T99" fmla="*/ 410 h 410"/>
                <a:gd name="T100" fmla="*/ 302 w 382"/>
                <a:gd name="T101" fmla="*/ 402 h 410"/>
                <a:gd name="T102" fmla="*/ 304 w 382"/>
                <a:gd name="T103" fmla="*/ 380 h 410"/>
                <a:gd name="T104" fmla="*/ 320 w 382"/>
                <a:gd name="T105" fmla="*/ 336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82" h="410">
                  <a:moveTo>
                    <a:pt x="334" y="318"/>
                  </a:moveTo>
                  <a:lnTo>
                    <a:pt x="334" y="318"/>
                  </a:lnTo>
                  <a:lnTo>
                    <a:pt x="346" y="304"/>
                  </a:lnTo>
                  <a:lnTo>
                    <a:pt x="356" y="290"/>
                  </a:lnTo>
                  <a:lnTo>
                    <a:pt x="364" y="274"/>
                  </a:lnTo>
                  <a:lnTo>
                    <a:pt x="370" y="260"/>
                  </a:lnTo>
                  <a:lnTo>
                    <a:pt x="376" y="242"/>
                  </a:lnTo>
                  <a:lnTo>
                    <a:pt x="380" y="226"/>
                  </a:lnTo>
                  <a:lnTo>
                    <a:pt x="382" y="208"/>
                  </a:lnTo>
                  <a:lnTo>
                    <a:pt x="382" y="192"/>
                  </a:lnTo>
                  <a:lnTo>
                    <a:pt x="382" y="192"/>
                  </a:lnTo>
                  <a:lnTo>
                    <a:pt x="382" y="172"/>
                  </a:lnTo>
                  <a:lnTo>
                    <a:pt x="380" y="154"/>
                  </a:lnTo>
                  <a:lnTo>
                    <a:pt x="374" y="136"/>
                  </a:lnTo>
                  <a:lnTo>
                    <a:pt x="368" y="118"/>
                  </a:lnTo>
                  <a:lnTo>
                    <a:pt x="360" y="100"/>
                  </a:lnTo>
                  <a:lnTo>
                    <a:pt x="350" y="84"/>
                  </a:lnTo>
                  <a:lnTo>
                    <a:pt x="340" y="70"/>
                  </a:lnTo>
                  <a:lnTo>
                    <a:pt x="326" y="56"/>
                  </a:lnTo>
                  <a:lnTo>
                    <a:pt x="326" y="56"/>
                  </a:lnTo>
                  <a:lnTo>
                    <a:pt x="312" y="42"/>
                  </a:lnTo>
                  <a:lnTo>
                    <a:pt x="298" y="32"/>
                  </a:lnTo>
                  <a:lnTo>
                    <a:pt x="282" y="22"/>
                  </a:lnTo>
                  <a:lnTo>
                    <a:pt x="264" y="14"/>
                  </a:lnTo>
                  <a:lnTo>
                    <a:pt x="246" y="8"/>
                  </a:lnTo>
                  <a:lnTo>
                    <a:pt x="228" y="4"/>
                  </a:lnTo>
                  <a:lnTo>
                    <a:pt x="210" y="0"/>
                  </a:lnTo>
                  <a:lnTo>
                    <a:pt x="192" y="0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72" y="0"/>
                  </a:lnTo>
                  <a:lnTo>
                    <a:pt x="152" y="4"/>
                  </a:lnTo>
                  <a:lnTo>
                    <a:pt x="134" y="8"/>
                  </a:lnTo>
                  <a:lnTo>
                    <a:pt x="116" y="14"/>
                  </a:lnTo>
                  <a:lnTo>
                    <a:pt x="100" y="24"/>
                  </a:lnTo>
                  <a:lnTo>
                    <a:pt x="84" y="32"/>
                  </a:lnTo>
                  <a:lnTo>
                    <a:pt x="70" y="44"/>
                  </a:lnTo>
                  <a:lnTo>
                    <a:pt x="56" y="56"/>
                  </a:lnTo>
                  <a:lnTo>
                    <a:pt x="44" y="70"/>
                  </a:lnTo>
                  <a:lnTo>
                    <a:pt x="32" y="84"/>
                  </a:lnTo>
                  <a:lnTo>
                    <a:pt x="22" y="100"/>
                  </a:lnTo>
                  <a:lnTo>
                    <a:pt x="14" y="118"/>
                  </a:lnTo>
                  <a:lnTo>
                    <a:pt x="8" y="134"/>
                  </a:lnTo>
                  <a:lnTo>
                    <a:pt x="4" y="152"/>
                  </a:lnTo>
                  <a:lnTo>
                    <a:pt x="0" y="17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208"/>
                  </a:lnTo>
                  <a:lnTo>
                    <a:pt x="4" y="226"/>
                  </a:lnTo>
                  <a:lnTo>
                    <a:pt x="6" y="242"/>
                  </a:lnTo>
                  <a:lnTo>
                    <a:pt x="12" y="260"/>
                  </a:lnTo>
                  <a:lnTo>
                    <a:pt x="20" y="276"/>
                  </a:lnTo>
                  <a:lnTo>
                    <a:pt x="28" y="290"/>
                  </a:lnTo>
                  <a:lnTo>
                    <a:pt x="38" y="304"/>
                  </a:lnTo>
                  <a:lnTo>
                    <a:pt x="48" y="318"/>
                  </a:lnTo>
                  <a:lnTo>
                    <a:pt x="48" y="318"/>
                  </a:lnTo>
                  <a:lnTo>
                    <a:pt x="62" y="336"/>
                  </a:lnTo>
                  <a:lnTo>
                    <a:pt x="72" y="358"/>
                  </a:lnTo>
                  <a:lnTo>
                    <a:pt x="78" y="378"/>
                  </a:lnTo>
                  <a:lnTo>
                    <a:pt x="80" y="402"/>
                  </a:lnTo>
                  <a:lnTo>
                    <a:pt x="80" y="410"/>
                  </a:lnTo>
                  <a:lnTo>
                    <a:pt x="170" y="410"/>
                  </a:lnTo>
                  <a:lnTo>
                    <a:pt x="170" y="252"/>
                  </a:lnTo>
                  <a:lnTo>
                    <a:pt x="170" y="252"/>
                  </a:lnTo>
                  <a:lnTo>
                    <a:pt x="162" y="248"/>
                  </a:lnTo>
                  <a:lnTo>
                    <a:pt x="152" y="242"/>
                  </a:lnTo>
                  <a:lnTo>
                    <a:pt x="146" y="236"/>
                  </a:lnTo>
                  <a:lnTo>
                    <a:pt x="140" y="228"/>
                  </a:lnTo>
                  <a:lnTo>
                    <a:pt x="134" y="220"/>
                  </a:lnTo>
                  <a:lnTo>
                    <a:pt x="130" y="212"/>
                  </a:lnTo>
                  <a:lnTo>
                    <a:pt x="128" y="202"/>
                  </a:lnTo>
                  <a:lnTo>
                    <a:pt x="128" y="192"/>
                  </a:lnTo>
                  <a:lnTo>
                    <a:pt x="128" y="192"/>
                  </a:lnTo>
                  <a:lnTo>
                    <a:pt x="130" y="178"/>
                  </a:lnTo>
                  <a:lnTo>
                    <a:pt x="132" y="166"/>
                  </a:lnTo>
                  <a:lnTo>
                    <a:pt x="138" y="156"/>
                  </a:lnTo>
                  <a:lnTo>
                    <a:pt x="146" y="146"/>
                  </a:lnTo>
                  <a:lnTo>
                    <a:pt x="156" y="140"/>
                  </a:lnTo>
                  <a:lnTo>
                    <a:pt x="166" y="134"/>
                  </a:lnTo>
                  <a:lnTo>
                    <a:pt x="178" y="130"/>
                  </a:lnTo>
                  <a:lnTo>
                    <a:pt x="190" y="128"/>
                  </a:lnTo>
                  <a:lnTo>
                    <a:pt x="190" y="128"/>
                  </a:lnTo>
                  <a:lnTo>
                    <a:pt x="204" y="130"/>
                  </a:lnTo>
                  <a:lnTo>
                    <a:pt x="216" y="134"/>
                  </a:lnTo>
                  <a:lnTo>
                    <a:pt x="226" y="140"/>
                  </a:lnTo>
                  <a:lnTo>
                    <a:pt x="236" y="146"/>
                  </a:lnTo>
                  <a:lnTo>
                    <a:pt x="244" y="156"/>
                  </a:lnTo>
                  <a:lnTo>
                    <a:pt x="250" y="166"/>
                  </a:lnTo>
                  <a:lnTo>
                    <a:pt x="252" y="178"/>
                  </a:lnTo>
                  <a:lnTo>
                    <a:pt x="254" y="192"/>
                  </a:lnTo>
                  <a:lnTo>
                    <a:pt x="254" y="192"/>
                  </a:lnTo>
                  <a:lnTo>
                    <a:pt x="254" y="202"/>
                  </a:lnTo>
                  <a:lnTo>
                    <a:pt x="252" y="212"/>
                  </a:lnTo>
                  <a:lnTo>
                    <a:pt x="248" y="220"/>
                  </a:lnTo>
                  <a:lnTo>
                    <a:pt x="242" y="228"/>
                  </a:lnTo>
                  <a:lnTo>
                    <a:pt x="236" y="236"/>
                  </a:lnTo>
                  <a:lnTo>
                    <a:pt x="228" y="242"/>
                  </a:lnTo>
                  <a:lnTo>
                    <a:pt x="220" y="248"/>
                  </a:lnTo>
                  <a:lnTo>
                    <a:pt x="212" y="252"/>
                  </a:lnTo>
                  <a:lnTo>
                    <a:pt x="212" y="410"/>
                  </a:lnTo>
                  <a:lnTo>
                    <a:pt x="302" y="410"/>
                  </a:lnTo>
                  <a:lnTo>
                    <a:pt x="302" y="402"/>
                  </a:lnTo>
                  <a:lnTo>
                    <a:pt x="302" y="402"/>
                  </a:lnTo>
                  <a:lnTo>
                    <a:pt x="304" y="380"/>
                  </a:lnTo>
                  <a:lnTo>
                    <a:pt x="310" y="358"/>
                  </a:lnTo>
                  <a:lnTo>
                    <a:pt x="320" y="336"/>
                  </a:lnTo>
                  <a:lnTo>
                    <a:pt x="334" y="3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000"/>
            </a:p>
          </p:txBody>
        </p:sp>
        <p:sp>
          <p:nvSpPr>
            <p:cNvPr id="1030" name="Freeform 48">
              <a:extLst>
                <a:ext uri="{FF2B5EF4-FFF2-40B4-BE49-F238E27FC236}">
                  <a16:creationId xmlns:a16="http://schemas.microsoft.com/office/drawing/2014/main" id="{92EF6CCB-F499-444F-B722-203F9CCFF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9888" y="8956675"/>
              <a:ext cx="606425" cy="650875"/>
            </a:xfrm>
            <a:custGeom>
              <a:avLst/>
              <a:gdLst>
                <a:gd name="T0" fmla="*/ 334 w 382"/>
                <a:gd name="T1" fmla="*/ 318 h 410"/>
                <a:gd name="T2" fmla="*/ 356 w 382"/>
                <a:gd name="T3" fmla="*/ 290 h 410"/>
                <a:gd name="T4" fmla="*/ 370 w 382"/>
                <a:gd name="T5" fmla="*/ 260 h 410"/>
                <a:gd name="T6" fmla="*/ 380 w 382"/>
                <a:gd name="T7" fmla="*/ 226 h 410"/>
                <a:gd name="T8" fmla="*/ 382 w 382"/>
                <a:gd name="T9" fmla="*/ 192 h 410"/>
                <a:gd name="T10" fmla="*/ 382 w 382"/>
                <a:gd name="T11" fmla="*/ 172 h 410"/>
                <a:gd name="T12" fmla="*/ 374 w 382"/>
                <a:gd name="T13" fmla="*/ 136 h 410"/>
                <a:gd name="T14" fmla="*/ 360 w 382"/>
                <a:gd name="T15" fmla="*/ 100 h 410"/>
                <a:gd name="T16" fmla="*/ 340 w 382"/>
                <a:gd name="T17" fmla="*/ 70 h 410"/>
                <a:gd name="T18" fmla="*/ 326 w 382"/>
                <a:gd name="T19" fmla="*/ 56 h 410"/>
                <a:gd name="T20" fmla="*/ 298 w 382"/>
                <a:gd name="T21" fmla="*/ 32 h 410"/>
                <a:gd name="T22" fmla="*/ 264 w 382"/>
                <a:gd name="T23" fmla="*/ 14 h 410"/>
                <a:gd name="T24" fmla="*/ 228 w 382"/>
                <a:gd name="T25" fmla="*/ 4 h 410"/>
                <a:gd name="T26" fmla="*/ 192 w 382"/>
                <a:gd name="T27" fmla="*/ 0 h 410"/>
                <a:gd name="T28" fmla="*/ 190 w 382"/>
                <a:gd name="T29" fmla="*/ 0 h 410"/>
                <a:gd name="T30" fmla="*/ 152 w 382"/>
                <a:gd name="T31" fmla="*/ 4 h 410"/>
                <a:gd name="T32" fmla="*/ 116 w 382"/>
                <a:gd name="T33" fmla="*/ 14 h 410"/>
                <a:gd name="T34" fmla="*/ 84 w 382"/>
                <a:gd name="T35" fmla="*/ 32 h 410"/>
                <a:gd name="T36" fmla="*/ 56 w 382"/>
                <a:gd name="T37" fmla="*/ 56 h 410"/>
                <a:gd name="T38" fmla="*/ 32 w 382"/>
                <a:gd name="T39" fmla="*/ 84 h 410"/>
                <a:gd name="T40" fmla="*/ 14 w 382"/>
                <a:gd name="T41" fmla="*/ 118 h 410"/>
                <a:gd name="T42" fmla="*/ 4 w 382"/>
                <a:gd name="T43" fmla="*/ 152 h 410"/>
                <a:gd name="T44" fmla="*/ 0 w 382"/>
                <a:gd name="T45" fmla="*/ 192 h 410"/>
                <a:gd name="T46" fmla="*/ 0 w 382"/>
                <a:gd name="T47" fmla="*/ 208 h 410"/>
                <a:gd name="T48" fmla="*/ 6 w 382"/>
                <a:gd name="T49" fmla="*/ 242 h 410"/>
                <a:gd name="T50" fmla="*/ 20 w 382"/>
                <a:gd name="T51" fmla="*/ 276 h 410"/>
                <a:gd name="T52" fmla="*/ 38 w 382"/>
                <a:gd name="T53" fmla="*/ 304 h 410"/>
                <a:gd name="T54" fmla="*/ 48 w 382"/>
                <a:gd name="T55" fmla="*/ 318 h 410"/>
                <a:gd name="T56" fmla="*/ 72 w 382"/>
                <a:gd name="T57" fmla="*/ 358 h 410"/>
                <a:gd name="T58" fmla="*/ 80 w 382"/>
                <a:gd name="T59" fmla="*/ 402 h 410"/>
                <a:gd name="T60" fmla="*/ 170 w 382"/>
                <a:gd name="T61" fmla="*/ 410 h 410"/>
                <a:gd name="T62" fmla="*/ 170 w 382"/>
                <a:gd name="T63" fmla="*/ 252 h 410"/>
                <a:gd name="T64" fmla="*/ 152 w 382"/>
                <a:gd name="T65" fmla="*/ 242 h 410"/>
                <a:gd name="T66" fmla="*/ 140 w 382"/>
                <a:gd name="T67" fmla="*/ 228 h 410"/>
                <a:gd name="T68" fmla="*/ 130 w 382"/>
                <a:gd name="T69" fmla="*/ 212 h 410"/>
                <a:gd name="T70" fmla="*/ 128 w 382"/>
                <a:gd name="T71" fmla="*/ 192 h 410"/>
                <a:gd name="T72" fmla="*/ 130 w 382"/>
                <a:gd name="T73" fmla="*/ 178 h 410"/>
                <a:gd name="T74" fmla="*/ 138 w 382"/>
                <a:gd name="T75" fmla="*/ 156 h 410"/>
                <a:gd name="T76" fmla="*/ 156 w 382"/>
                <a:gd name="T77" fmla="*/ 140 h 410"/>
                <a:gd name="T78" fmla="*/ 178 w 382"/>
                <a:gd name="T79" fmla="*/ 130 h 410"/>
                <a:gd name="T80" fmla="*/ 190 w 382"/>
                <a:gd name="T81" fmla="*/ 128 h 410"/>
                <a:gd name="T82" fmla="*/ 216 w 382"/>
                <a:gd name="T83" fmla="*/ 134 h 410"/>
                <a:gd name="T84" fmla="*/ 236 w 382"/>
                <a:gd name="T85" fmla="*/ 146 h 410"/>
                <a:gd name="T86" fmla="*/ 250 w 382"/>
                <a:gd name="T87" fmla="*/ 166 h 410"/>
                <a:gd name="T88" fmla="*/ 254 w 382"/>
                <a:gd name="T89" fmla="*/ 192 h 410"/>
                <a:gd name="T90" fmla="*/ 254 w 382"/>
                <a:gd name="T91" fmla="*/ 202 h 410"/>
                <a:gd name="T92" fmla="*/ 248 w 382"/>
                <a:gd name="T93" fmla="*/ 220 h 410"/>
                <a:gd name="T94" fmla="*/ 236 w 382"/>
                <a:gd name="T95" fmla="*/ 236 h 410"/>
                <a:gd name="T96" fmla="*/ 220 w 382"/>
                <a:gd name="T97" fmla="*/ 248 h 410"/>
                <a:gd name="T98" fmla="*/ 212 w 382"/>
                <a:gd name="T99" fmla="*/ 410 h 410"/>
                <a:gd name="T100" fmla="*/ 302 w 382"/>
                <a:gd name="T101" fmla="*/ 402 h 410"/>
                <a:gd name="T102" fmla="*/ 304 w 382"/>
                <a:gd name="T103" fmla="*/ 380 h 410"/>
                <a:gd name="T104" fmla="*/ 320 w 382"/>
                <a:gd name="T105" fmla="*/ 336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82" h="410">
                  <a:moveTo>
                    <a:pt x="334" y="318"/>
                  </a:moveTo>
                  <a:lnTo>
                    <a:pt x="334" y="318"/>
                  </a:lnTo>
                  <a:lnTo>
                    <a:pt x="346" y="304"/>
                  </a:lnTo>
                  <a:lnTo>
                    <a:pt x="356" y="290"/>
                  </a:lnTo>
                  <a:lnTo>
                    <a:pt x="364" y="274"/>
                  </a:lnTo>
                  <a:lnTo>
                    <a:pt x="370" y="260"/>
                  </a:lnTo>
                  <a:lnTo>
                    <a:pt x="376" y="242"/>
                  </a:lnTo>
                  <a:lnTo>
                    <a:pt x="380" y="226"/>
                  </a:lnTo>
                  <a:lnTo>
                    <a:pt x="382" y="208"/>
                  </a:lnTo>
                  <a:lnTo>
                    <a:pt x="382" y="192"/>
                  </a:lnTo>
                  <a:lnTo>
                    <a:pt x="382" y="192"/>
                  </a:lnTo>
                  <a:lnTo>
                    <a:pt x="382" y="172"/>
                  </a:lnTo>
                  <a:lnTo>
                    <a:pt x="380" y="154"/>
                  </a:lnTo>
                  <a:lnTo>
                    <a:pt x="374" y="136"/>
                  </a:lnTo>
                  <a:lnTo>
                    <a:pt x="368" y="118"/>
                  </a:lnTo>
                  <a:lnTo>
                    <a:pt x="360" y="100"/>
                  </a:lnTo>
                  <a:lnTo>
                    <a:pt x="350" y="84"/>
                  </a:lnTo>
                  <a:lnTo>
                    <a:pt x="340" y="70"/>
                  </a:lnTo>
                  <a:lnTo>
                    <a:pt x="326" y="56"/>
                  </a:lnTo>
                  <a:lnTo>
                    <a:pt x="326" y="56"/>
                  </a:lnTo>
                  <a:lnTo>
                    <a:pt x="312" y="42"/>
                  </a:lnTo>
                  <a:lnTo>
                    <a:pt x="298" y="32"/>
                  </a:lnTo>
                  <a:lnTo>
                    <a:pt x="282" y="22"/>
                  </a:lnTo>
                  <a:lnTo>
                    <a:pt x="264" y="14"/>
                  </a:lnTo>
                  <a:lnTo>
                    <a:pt x="246" y="8"/>
                  </a:lnTo>
                  <a:lnTo>
                    <a:pt x="228" y="4"/>
                  </a:lnTo>
                  <a:lnTo>
                    <a:pt x="210" y="0"/>
                  </a:lnTo>
                  <a:lnTo>
                    <a:pt x="192" y="0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72" y="0"/>
                  </a:lnTo>
                  <a:lnTo>
                    <a:pt x="152" y="4"/>
                  </a:lnTo>
                  <a:lnTo>
                    <a:pt x="134" y="8"/>
                  </a:lnTo>
                  <a:lnTo>
                    <a:pt x="116" y="14"/>
                  </a:lnTo>
                  <a:lnTo>
                    <a:pt x="100" y="24"/>
                  </a:lnTo>
                  <a:lnTo>
                    <a:pt x="84" y="32"/>
                  </a:lnTo>
                  <a:lnTo>
                    <a:pt x="70" y="44"/>
                  </a:lnTo>
                  <a:lnTo>
                    <a:pt x="56" y="56"/>
                  </a:lnTo>
                  <a:lnTo>
                    <a:pt x="44" y="70"/>
                  </a:lnTo>
                  <a:lnTo>
                    <a:pt x="32" y="84"/>
                  </a:lnTo>
                  <a:lnTo>
                    <a:pt x="22" y="100"/>
                  </a:lnTo>
                  <a:lnTo>
                    <a:pt x="14" y="118"/>
                  </a:lnTo>
                  <a:lnTo>
                    <a:pt x="8" y="134"/>
                  </a:lnTo>
                  <a:lnTo>
                    <a:pt x="4" y="152"/>
                  </a:lnTo>
                  <a:lnTo>
                    <a:pt x="0" y="17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208"/>
                  </a:lnTo>
                  <a:lnTo>
                    <a:pt x="4" y="226"/>
                  </a:lnTo>
                  <a:lnTo>
                    <a:pt x="6" y="242"/>
                  </a:lnTo>
                  <a:lnTo>
                    <a:pt x="12" y="260"/>
                  </a:lnTo>
                  <a:lnTo>
                    <a:pt x="20" y="276"/>
                  </a:lnTo>
                  <a:lnTo>
                    <a:pt x="28" y="290"/>
                  </a:lnTo>
                  <a:lnTo>
                    <a:pt x="38" y="304"/>
                  </a:lnTo>
                  <a:lnTo>
                    <a:pt x="48" y="318"/>
                  </a:lnTo>
                  <a:lnTo>
                    <a:pt x="48" y="318"/>
                  </a:lnTo>
                  <a:lnTo>
                    <a:pt x="62" y="336"/>
                  </a:lnTo>
                  <a:lnTo>
                    <a:pt x="72" y="358"/>
                  </a:lnTo>
                  <a:lnTo>
                    <a:pt x="78" y="378"/>
                  </a:lnTo>
                  <a:lnTo>
                    <a:pt x="80" y="402"/>
                  </a:lnTo>
                  <a:lnTo>
                    <a:pt x="80" y="410"/>
                  </a:lnTo>
                  <a:lnTo>
                    <a:pt x="170" y="410"/>
                  </a:lnTo>
                  <a:lnTo>
                    <a:pt x="170" y="252"/>
                  </a:lnTo>
                  <a:lnTo>
                    <a:pt x="170" y="252"/>
                  </a:lnTo>
                  <a:lnTo>
                    <a:pt x="162" y="248"/>
                  </a:lnTo>
                  <a:lnTo>
                    <a:pt x="152" y="242"/>
                  </a:lnTo>
                  <a:lnTo>
                    <a:pt x="146" y="236"/>
                  </a:lnTo>
                  <a:lnTo>
                    <a:pt x="140" y="228"/>
                  </a:lnTo>
                  <a:lnTo>
                    <a:pt x="134" y="220"/>
                  </a:lnTo>
                  <a:lnTo>
                    <a:pt x="130" y="212"/>
                  </a:lnTo>
                  <a:lnTo>
                    <a:pt x="128" y="202"/>
                  </a:lnTo>
                  <a:lnTo>
                    <a:pt x="128" y="192"/>
                  </a:lnTo>
                  <a:lnTo>
                    <a:pt x="128" y="192"/>
                  </a:lnTo>
                  <a:lnTo>
                    <a:pt x="130" y="178"/>
                  </a:lnTo>
                  <a:lnTo>
                    <a:pt x="132" y="166"/>
                  </a:lnTo>
                  <a:lnTo>
                    <a:pt x="138" y="156"/>
                  </a:lnTo>
                  <a:lnTo>
                    <a:pt x="146" y="146"/>
                  </a:lnTo>
                  <a:lnTo>
                    <a:pt x="156" y="140"/>
                  </a:lnTo>
                  <a:lnTo>
                    <a:pt x="166" y="134"/>
                  </a:lnTo>
                  <a:lnTo>
                    <a:pt x="178" y="130"/>
                  </a:lnTo>
                  <a:lnTo>
                    <a:pt x="190" y="128"/>
                  </a:lnTo>
                  <a:lnTo>
                    <a:pt x="190" y="128"/>
                  </a:lnTo>
                  <a:lnTo>
                    <a:pt x="204" y="130"/>
                  </a:lnTo>
                  <a:lnTo>
                    <a:pt x="216" y="134"/>
                  </a:lnTo>
                  <a:lnTo>
                    <a:pt x="226" y="140"/>
                  </a:lnTo>
                  <a:lnTo>
                    <a:pt x="236" y="146"/>
                  </a:lnTo>
                  <a:lnTo>
                    <a:pt x="244" y="156"/>
                  </a:lnTo>
                  <a:lnTo>
                    <a:pt x="250" y="166"/>
                  </a:lnTo>
                  <a:lnTo>
                    <a:pt x="252" y="178"/>
                  </a:lnTo>
                  <a:lnTo>
                    <a:pt x="254" y="192"/>
                  </a:lnTo>
                  <a:lnTo>
                    <a:pt x="254" y="192"/>
                  </a:lnTo>
                  <a:lnTo>
                    <a:pt x="254" y="202"/>
                  </a:lnTo>
                  <a:lnTo>
                    <a:pt x="252" y="212"/>
                  </a:lnTo>
                  <a:lnTo>
                    <a:pt x="248" y="220"/>
                  </a:lnTo>
                  <a:lnTo>
                    <a:pt x="242" y="228"/>
                  </a:lnTo>
                  <a:lnTo>
                    <a:pt x="236" y="236"/>
                  </a:lnTo>
                  <a:lnTo>
                    <a:pt x="228" y="242"/>
                  </a:lnTo>
                  <a:lnTo>
                    <a:pt x="220" y="248"/>
                  </a:lnTo>
                  <a:lnTo>
                    <a:pt x="212" y="252"/>
                  </a:lnTo>
                  <a:lnTo>
                    <a:pt x="212" y="410"/>
                  </a:lnTo>
                  <a:lnTo>
                    <a:pt x="302" y="410"/>
                  </a:lnTo>
                  <a:lnTo>
                    <a:pt x="302" y="402"/>
                  </a:lnTo>
                  <a:lnTo>
                    <a:pt x="302" y="402"/>
                  </a:lnTo>
                  <a:lnTo>
                    <a:pt x="304" y="380"/>
                  </a:lnTo>
                  <a:lnTo>
                    <a:pt x="310" y="358"/>
                  </a:lnTo>
                  <a:lnTo>
                    <a:pt x="320" y="336"/>
                  </a:lnTo>
                  <a:lnTo>
                    <a:pt x="334" y="3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000"/>
            </a:p>
          </p:txBody>
        </p:sp>
        <p:sp>
          <p:nvSpPr>
            <p:cNvPr id="1031" name="Rectangle 49">
              <a:extLst>
                <a:ext uri="{FF2B5EF4-FFF2-40B4-BE49-F238E27FC236}">
                  <a16:creationId xmlns:a16="http://schemas.microsoft.com/office/drawing/2014/main" id="{22E60A62-CF67-460D-AD71-C97C7AC7E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86888" y="9674225"/>
              <a:ext cx="352425" cy="1539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000"/>
            </a:p>
          </p:txBody>
        </p:sp>
        <p:sp>
          <p:nvSpPr>
            <p:cNvPr id="1032" name="Rectangle 50">
              <a:extLst>
                <a:ext uri="{FF2B5EF4-FFF2-40B4-BE49-F238E27FC236}">
                  <a16:creationId xmlns:a16="http://schemas.microsoft.com/office/drawing/2014/main" id="{C21222BE-5158-46AD-AF50-44F7DCA1CF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29763" y="8689975"/>
              <a:ext cx="66675" cy="177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000"/>
            </a:p>
          </p:txBody>
        </p:sp>
        <p:sp>
          <p:nvSpPr>
            <p:cNvPr id="1033" name="Freeform 51">
              <a:extLst>
                <a:ext uri="{FF2B5EF4-FFF2-40B4-BE49-F238E27FC236}">
                  <a16:creationId xmlns:a16="http://schemas.microsoft.com/office/drawing/2014/main" id="{BC4C5971-0C92-41FD-887C-CF271796A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7188" y="8750300"/>
              <a:ext cx="149225" cy="187325"/>
            </a:xfrm>
            <a:custGeom>
              <a:avLst/>
              <a:gdLst>
                <a:gd name="T0" fmla="*/ 38 w 94"/>
                <a:gd name="T1" fmla="*/ 0 h 118"/>
                <a:gd name="T2" fmla="*/ 94 w 94"/>
                <a:gd name="T3" fmla="*/ 96 h 118"/>
                <a:gd name="T4" fmla="*/ 56 w 94"/>
                <a:gd name="T5" fmla="*/ 118 h 118"/>
                <a:gd name="T6" fmla="*/ 0 w 94"/>
                <a:gd name="T7" fmla="*/ 20 h 118"/>
                <a:gd name="T8" fmla="*/ 38 w 94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118">
                  <a:moveTo>
                    <a:pt x="38" y="0"/>
                  </a:moveTo>
                  <a:lnTo>
                    <a:pt x="94" y="96"/>
                  </a:lnTo>
                  <a:lnTo>
                    <a:pt x="56" y="118"/>
                  </a:lnTo>
                  <a:lnTo>
                    <a:pt x="0" y="2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000"/>
            </a:p>
          </p:txBody>
        </p:sp>
        <p:sp>
          <p:nvSpPr>
            <p:cNvPr id="1035" name="Freeform 52">
              <a:extLst>
                <a:ext uri="{FF2B5EF4-FFF2-40B4-BE49-F238E27FC236}">
                  <a16:creationId xmlns:a16="http://schemas.microsoft.com/office/drawing/2014/main" id="{1355D60C-ED92-400D-B74E-8862DA2CF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0338" y="8947150"/>
              <a:ext cx="190500" cy="146050"/>
            </a:xfrm>
            <a:custGeom>
              <a:avLst/>
              <a:gdLst>
                <a:gd name="T0" fmla="*/ 22 w 120"/>
                <a:gd name="T1" fmla="*/ 0 h 92"/>
                <a:gd name="T2" fmla="*/ 120 w 120"/>
                <a:gd name="T3" fmla="*/ 56 h 92"/>
                <a:gd name="T4" fmla="*/ 98 w 120"/>
                <a:gd name="T5" fmla="*/ 92 h 92"/>
                <a:gd name="T6" fmla="*/ 0 w 120"/>
                <a:gd name="T7" fmla="*/ 36 h 92"/>
                <a:gd name="T8" fmla="*/ 22 w 120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92">
                  <a:moveTo>
                    <a:pt x="22" y="0"/>
                  </a:moveTo>
                  <a:lnTo>
                    <a:pt x="120" y="56"/>
                  </a:lnTo>
                  <a:lnTo>
                    <a:pt x="98" y="92"/>
                  </a:lnTo>
                  <a:lnTo>
                    <a:pt x="0" y="3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000"/>
            </a:p>
          </p:txBody>
        </p:sp>
        <p:sp>
          <p:nvSpPr>
            <p:cNvPr id="1036" name="Rectangle 53">
              <a:extLst>
                <a:ext uri="{FF2B5EF4-FFF2-40B4-BE49-F238E27FC236}">
                  <a16:creationId xmlns:a16="http://schemas.microsoft.com/office/drawing/2014/main" id="{063FACDF-D57C-44A9-8482-648077996A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3188" y="9226550"/>
              <a:ext cx="177800" cy="666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000"/>
            </a:p>
          </p:txBody>
        </p:sp>
        <p:sp>
          <p:nvSpPr>
            <p:cNvPr id="1037" name="Freeform 54">
              <a:extLst>
                <a:ext uri="{FF2B5EF4-FFF2-40B4-BE49-F238E27FC236}">
                  <a16:creationId xmlns:a16="http://schemas.microsoft.com/office/drawing/2014/main" id="{9AFCAB85-4B09-4485-916B-C7420A2AE2C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3513" y="9429750"/>
              <a:ext cx="187325" cy="146050"/>
            </a:xfrm>
            <a:custGeom>
              <a:avLst/>
              <a:gdLst>
                <a:gd name="T0" fmla="*/ 20 w 118"/>
                <a:gd name="T1" fmla="*/ 92 h 92"/>
                <a:gd name="T2" fmla="*/ 0 w 118"/>
                <a:gd name="T3" fmla="*/ 56 h 92"/>
                <a:gd name="T4" fmla="*/ 96 w 118"/>
                <a:gd name="T5" fmla="*/ 0 h 92"/>
                <a:gd name="T6" fmla="*/ 118 w 118"/>
                <a:gd name="T7" fmla="*/ 36 h 92"/>
                <a:gd name="T8" fmla="*/ 20 w 118"/>
                <a:gd name="T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92">
                  <a:moveTo>
                    <a:pt x="20" y="92"/>
                  </a:moveTo>
                  <a:lnTo>
                    <a:pt x="0" y="56"/>
                  </a:lnTo>
                  <a:lnTo>
                    <a:pt x="96" y="0"/>
                  </a:lnTo>
                  <a:lnTo>
                    <a:pt x="118" y="36"/>
                  </a:lnTo>
                  <a:lnTo>
                    <a:pt x="20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000"/>
            </a:p>
          </p:txBody>
        </p:sp>
        <p:sp>
          <p:nvSpPr>
            <p:cNvPr id="1038" name="Freeform 55">
              <a:extLst>
                <a:ext uri="{FF2B5EF4-FFF2-40B4-BE49-F238E27FC236}">
                  <a16:creationId xmlns:a16="http://schemas.microsoft.com/office/drawing/2014/main" id="{DDD8EC95-933D-4FB2-8F1F-724372B0D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8538" y="9426575"/>
              <a:ext cx="185737" cy="149225"/>
            </a:xfrm>
            <a:custGeom>
              <a:avLst/>
              <a:gdLst>
                <a:gd name="T0" fmla="*/ 95 w 117"/>
                <a:gd name="T1" fmla="*/ 94 h 94"/>
                <a:gd name="T2" fmla="*/ 0 w 117"/>
                <a:gd name="T3" fmla="*/ 38 h 94"/>
                <a:gd name="T4" fmla="*/ 20 w 117"/>
                <a:gd name="T5" fmla="*/ 0 h 94"/>
                <a:gd name="T6" fmla="*/ 117 w 117"/>
                <a:gd name="T7" fmla="*/ 56 h 94"/>
                <a:gd name="T8" fmla="*/ 95 w 117"/>
                <a:gd name="T9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94">
                  <a:moveTo>
                    <a:pt x="95" y="94"/>
                  </a:moveTo>
                  <a:lnTo>
                    <a:pt x="0" y="38"/>
                  </a:lnTo>
                  <a:lnTo>
                    <a:pt x="20" y="0"/>
                  </a:lnTo>
                  <a:lnTo>
                    <a:pt x="117" y="56"/>
                  </a:lnTo>
                  <a:lnTo>
                    <a:pt x="95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000"/>
            </a:p>
          </p:txBody>
        </p:sp>
        <p:sp>
          <p:nvSpPr>
            <p:cNvPr id="1039" name="Rectangle 56">
              <a:extLst>
                <a:ext uri="{FF2B5EF4-FFF2-40B4-BE49-F238E27FC236}">
                  <a16:creationId xmlns:a16="http://schemas.microsoft.com/office/drawing/2014/main" id="{59C587A1-02EE-47E8-943F-0B339EE42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5213" y="9226550"/>
              <a:ext cx="179387" cy="666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000"/>
            </a:p>
          </p:txBody>
        </p:sp>
        <p:sp>
          <p:nvSpPr>
            <p:cNvPr id="1040" name="Freeform 57">
              <a:extLst>
                <a:ext uri="{FF2B5EF4-FFF2-40B4-BE49-F238E27FC236}">
                  <a16:creationId xmlns:a16="http://schemas.microsoft.com/office/drawing/2014/main" id="{B9EFB749-5858-4094-A30D-51DD1377F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8538" y="8943975"/>
              <a:ext cx="185737" cy="149225"/>
            </a:xfrm>
            <a:custGeom>
              <a:avLst/>
              <a:gdLst>
                <a:gd name="T0" fmla="*/ 95 w 117"/>
                <a:gd name="T1" fmla="*/ 0 h 94"/>
                <a:gd name="T2" fmla="*/ 117 w 117"/>
                <a:gd name="T3" fmla="*/ 38 h 94"/>
                <a:gd name="T4" fmla="*/ 20 w 117"/>
                <a:gd name="T5" fmla="*/ 94 h 94"/>
                <a:gd name="T6" fmla="*/ 0 w 117"/>
                <a:gd name="T7" fmla="*/ 56 h 94"/>
                <a:gd name="T8" fmla="*/ 95 w 117"/>
                <a:gd name="T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94">
                  <a:moveTo>
                    <a:pt x="95" y="0"/>
                  </a:moveTo>
                  <a:lnTo>
                    <a:pt x="117" y="38"/>
                  </a:lnTo>
                  <a:lnTo>
                    <a:pt x="20" y="94"/>
                  </a:lnTo>
                  <a:lnTo>
                    <a:pt x="0" y="56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000"/>
            </a:p>
          </p:txBody>
        </p:sp>
        <p:sp>
          <p:nvSpPr>
            <p:cNvPr id="1041" name="Freeform 58">
              <a:extLst>
                <a:ext uri="{FF2B5EF4-FFF2-40B4-BE49-F238E27FC236}">
                  <a16:creationId xmlns:a16="http://schemas.microsoft.com/office/drawing/2014/main" id="{F28A92BF-3F95-45A8-AB9C-198D9B5C2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9788" y="8747125"/>
              <a:ext cx="149225" cy="190500"/>
            </a:xfrm>
            <a:custGeom>
              <a:avLst/>
              <a:gdLst>
                <a:gd name="T0" fmla="*/ 38 w 94"/>
                <a:gd name="T1" fmla="*/ 120 h 120"/>
                <a:gd name="T2" fmla="*/ 0 w 94"/>
                <a:gd name="T3" fmla="*/ 98 h 120"/>
                <a:gd name="T4" fmla="*/ 56 w 94"/>
                <a:gd name="T5" fmla="*/ 0 h 120"/>
                <a:gd name="T6" fmla="*/ 94 w 94"/>
                <a:gd name="T7" fmla="*/ 22 h 120"/>
                <a:gd name="T8" fmla="*/ 38 w 94"/>
                <a:gd name="T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120">
                  <a:moveTo>
                    <a:pt x="38" y="120"/>
                  </a:moveTo>
                  <a:lnTo>
                    <a:pt x="0" y="98"/>
                  </a:lnTo>
                  <a:lnTo>
                    <a:pt x="56" y="0"/>
                  </a:lnTo>
                  <a:lnTo>
                    <a:pt x="94" y="22"/>
                  </a:lnTo>
                  <a:lnTo>
                    <a:pt x="38" y="1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000"/>
            </a:p>
          </p:txBody>
        </p:sp>
      </p:grpSp>
      <p:sp>
        <p:nvSpPr>
          <p:cNvPr id="1042" name="Freeform 59">
            <a:extLst>
              <a:ext uri="{FF2B5EF4-FFF2-40B4-BE49-F238E27FC236}">
                <a16:creationId xmlns:a16="http://schemas.microsoft.com/office/drawing/2014/main" id="{10F7E03C-CEB0-404A-B377-F9004977B3E9}"/>
              </a:ext>
            </a:extLst>
          </p:cNvPr>
          <p:cNvSpPr>
            <a:spLocks/>
          </p:cNvSpPr>
          <p:nvPr/>
        </p:nvSpPr>
        <p:spPr bwMode="auto">
          <a:xfrm>
            <a:off x="24233188" y="8743950"/>
            <a:ext cx="1195387" cy="1169988"/>
          </a:xfrm>
          <a:custGeom>
            <a:avLst/>
            <a:gdLst>
              <a:gd name="T0" fmla="*/ 480 w 753"/>
              <a:gd name="T1" fmla="*/ 370 h 737"/>
              <a:gd name="T2" fmla="*/ 530 w 753"/>
              <a:gd name="T3" fmla="*/ 392 h 737"/>
              <a:gd name="T4" fmla="*/ 594 w 753"/>
              <a:gd name="T5" fmla="*/ 388 h 737"/>
              <a:gd name="T6" fmla="*/ 717 w 753"/>
              <a:gd name="T7" fmla="*/ 282 h 737"/>
              <a:gd name="T8" fmla="*/ 739 w 753"/>
              <a:gd name="T9" fmla="*/ 258 h 737"/>
              <a:gd name="T10" fmla="*/ 753 w 753"/>
              <a:gd name="T11" fmla="*/ 214 h 737"/>
              <a:gd name="T12" fmla="*/ 747 w 753"/>
              <a:gd name="T13" fmla="*/ 168 h 737"/>
              <a:gd name="T14" fmla="*/ 640 w 753"/>
              <a:gd name="T15" fmla="*/ 270 h 737"/>
              <a:gd name="T16" fmla="*/ 606 w 753"/>
              <a:gd name="T17" fmla="*/ 290 h 737"/>
              <a:gd name="T18" fmla="*/ 548 w 753"/>
              <a:gd name="T19" fmla="*/ 294 h 737"/>
              <a:gd name="T20" fmla="*/ 498 w 753"/>
              <a:gd name="T21" fmla="*/ 264 h 737"/>
              <a:gd name="T22" fmla="*/ 482 w 753"/>
              <a:gd name="T23" fmla="*/ 246 h 737"/>
              <a:gd name="T24" fmla="*/ 466 w 753"/>
              <a:gd name="T25" fmla="*/ 188 h 737"/>
              <a:gd name="T26" fmla="*/ 484 w 753"/>
              <a:gd name="T27" fmla="*/ 130 h 737"/>
              <a:gd name="T28" fmla="*/ 600 w 753"/>
              <a:gd name="T29" fmla="*/ 18 h 737"/>
              <a:gd name="T30" fmla="*/ 594 w 753"/>
              <a:gd name="T31" fmla="*/ 6 h 737"/>
              <a:gd name="T32" fmla="*/ 544 w 753"/>
              <a:gd name="T33" fmla="*/ 0 h 737"/>
              <a:gd name="T34" fmla="*/ 496 w 753"/>
              <a:gd name="T35" fmla="*/ 18 h 737"/>
              <a:gd name="T36" fmla="*/ 394 w 753"/>
              <a:gd name="T37" fmla="*/ 110 h 737"/>
              <a:gd name="T38" fmla="*/ 368 w 753"/>
              <a:gd name="T39" fmla="*/ 148 h 737"/>
              <a:gd name="T40" fmla="*/ 362 w 753"/>
              <a:gd name="T41" fmla="*/ 214 h 737"/>
              <a:gd name="T42" fmla="*/ 384 w 753"/>
              <a:gd name="T43" fmla="*/ 264 h 737"/>
              <a:gd name="T44" fmla="*/ 358 w 753"/>
              <a:gd name="T45" fmla="*/ 330 h 737"/>
              <a:gd name="T46" fmla="*/ 72 w 753"/>
              <a:gd name="T47" fmla="*/ 106 h 737"/>
              <a:gd name="T48" fmla="*/ 244 w 753"/>
              <a:gd name="T49" fmla="*/ 438 h 737"/>
              <a:gd name="T50" fmla="*/ 222 w 753"/>
              <a:gd name="T51" fmla="*/ 434 h 737"/>
              <a:gd name="T52" fmla="*/ 192 w 753"/>
              <a:gd name="T53" fmla="*/ 438 h 737"/>
              <a:gd name="T54" fmla="*/ 164 w 753"/>
              <a:gd name="T55" fmla="*/ 454 h 737"/>
              <a:gd name="T56" fmla="*/ 16 w 753"/>
              <a:gd name="T57" fmla="*/ 596 h 737"/>
              <a:gd name="T58" fmla="*/ 0 w 753"/>
              <a:gd name="T59" fmla="*/ 639 h 737"/>
              <a:gd name="T60" fmla="*/ 12 w 753"/>
              <a:gd name="T61" fmla="*/ 683 h 737"/>
              <a:gd name="T62" fmla="*/ 24 w 753"/>
              <a:gd name="T63" fmla="*/ 699 h 737"/>
              <a:gd name="T64" fmla="*/ 66 w 753"/>
              <a:gd name="T65" fmla="*/ 723 h 737"/>
              <a:gd name="T66" fmla="*/ 114 w 753"/>
              <a:gd name="T67" fmla="*/ 721 h 737"/>
              <a:gd name="T68" fmla="*/ 278 w 753"/>
              <a:gd name="T69" fmla="*/ 578 h 737"/>
              <a:gd name="T70" fmla="*/ 292 w 753"/>
              <a:gd name="T71" fmla="*/ 562 h 737"/>
              <a:gd name="T72" fmla="*/ 302 w 753"/>
              <a:gd name="T73" fmla="*/ 532 h 737"/>
              <a:gd name="T74" fmla="*/ 300 w 753"/>
              <a:gd name="T75" fmla="*/ 502 h 737"/>
              <a:gd name="T76" fmla="*/ 396 w 753"/>
              <a:gd name="T77" fmla="*/ 496 h 737"/>
              <a:gd name="T78" fmla="*/ 392 w 753"/>
              <a:gd name="T79" fmla="*/ 526 h 737"/>
              <a:gd name="T80" fmla="*/ 400 w 753"/>
              <a:gd name="T81" fmla="*/ 558 h 737"/>
              <a:gd name="T82" fmla="*/ 542 w 753"/>
              <a:gd name="T83" fmla="*/ 711 h 737"/>
              <a:gd name="T84" fmla="*/ 568 w 753"/>
              <a:gd name="T85" fmla="*/ 731 h 737"/>
              <a:gd name="T86" fmla="*/ 612 w 753"/>
              <a:gd name="T87" fmla="*/ 737 h 737"/>
              <a:gd name="T88" fmla="*/ 656 w 753"/>
              <a:gd name="T89" fmla="*/ 717 h 737"/>
              <a:gd name="T90" fmla="*/ 668 w 753"/>
              <a:gd name="T91" fmla="*/ 701 h 737"/>
              <a:gd name="T92" fmla="*/ 684 w 753"/>
              <a:gd name="T93" fmla="*/ 657 h 737"/>
              <a:gd name="T94" fmla="*/ 674 w 753"/>
              <a:gd name="T95" fmla="*/ 609 h 737"/>
              <a:gd name="T96" fmla="*/ 536 w 753"/>
              <a:gd name="T97" fmla="*/ 460 h 737"/>
              <a:gd name="T98" fmla="*/ 510 w 753"/>
              <a:gd name="T99" fmla="*/ 442 h 737"/>
              <a:gd name="T100" fmla="*/ 480 w 753"/>
              <a:gd name="T101" fmla="*/ 436 h 737"/>
              <a:gd name="T102" fmla="*/ 416 w 753"/>
              <a:gd name="T103" fmla="*/ 392 h 7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53" h="737">
                <a:moveTo>
                  <a:pt x="472" y="362"/>
                </a:moveTo>
                <a:lnTo>
                  <a:pt x="472" y="362"/>
                </a:lnTo>
                <a:lnTo>
                  <a:pt x="480" y="370"/>
                </a:lnTo>
                <a:lnTo>
                  <a:pt x="490" y="376"/>
                </a:lnTo>
                <a:lnTo>
                  <a:pt x="508" y="386"/>
                </a:lnTo>
                <a:lnTo>
                  <a:pt x="530" y="392"/>
                </a:lnTo>
                <a:lnTo>
                  <a:pt x="550" y="396"/>
                </a:lnTo>
                <a:lnTo>
                  <a:pt x="572" y="394"/>
                </a:lnTo>
                <a:lnTo>
                  <a:pt x="594" y="388"/>
                </a:lnTo>
                <a:lnTo>
                  <a:pt x="614" y="378"/>
                </a:lnTo>
                <a:lnTo>
                  <a:pt x="632" y="364"/>
                </a:lnTo>
                <a:lnTo>
                  <a:pt x="717" y="282"/>
                </a:lnTo>
                <a:lnTo>
                  <a:pt x="717" y="282"/>
                </a:lnTo>
                <a:lnTo>
                  <a:pt x="729" y="270"/>
                </a:lnTo>
                <a:lnTo>
                  <a:pt x="739" y="258"/>
                </a:lnTo>
                <a:lnTo>
                  <a:pt x="745" y="244"/>
                </a:lnTo>
                <a:lnTo>
                  <a:pt x="751" y="228"/>
                </a:lnTo>
                <a:lnTo>
                  <a:pt x="753" y="214"/>
                </a:lnTo>
                <a:lnTo>
                  <a:pt x="753" y="198"/>
                </a:lnTo>
                <a:lnTo>
                  <a:pt x="751" y="182"/>
                </a:lnTo>
                <a:lnTo>
                  <a:pt x="747" y="168"/>
                </a:lnTo>
                <a:lnTo>
                  <a:pt x="747" y="168"/>
                </a:lnTo>
                <a:lnTo>
                  <a:pt x="743" y="172"/>
                </a:lnTo>
                <a:lnTo>
                  <a:pt x="640" y="270"/>
                </a:lnTo>
                <a:lnTo>
                  <a:pt x="640" y="270"/>
                </a:lnTo>
                <a:lnTo>
                  <a:pt x="624" y="282"/>
                </a:lnTo>
                <a:lnTo>
                  <a:pt x="606" y="290"/>
                </a:lnTo>
                <a:lnTo>
                  <a:pt x="588" y="294"/>
                </a:lnTo>
                <a:lnTo>
                  <a:pt x="568" y="296"/>
                </a:lnTo>
                <a:lnTo>
                  <a:pt x="548" y="294"/>
                </a:lnTo>
                <a:lnTo>
                  <a:pt x="530" y="288"/>
                </a:lnTo>
                <a:lnTo>
                  <a:pt x="512" y="278"/>
                </a:lnTo>
                <a:lnTo>
                  <a:pt x="498" y="264"/>
                </a:lnTo>
                <a:lnTo>
                  <a:pt x="496" y="262"/>
                </a:lnTo>
                <a:lnTo>
                  <a:pt x="496" y="262"/>
                </a:lnTo>
                <a:lnTo>
                  <a:pt x="482" y="246"/>
                </a:lnTo>
                <a:lnTo>
                  <a:pt x="474" y="228"/>
                </a:lnTo>
                <a:lnTo>
                  <a:pt x="468" y="208"/>
                </a:lnTo>
                <a:lnTo>
                  <a:pt x="466" y="188"/>
                </a:lnTo>
                <a:lnTo>
                  <a:pt x="468" y="168"/>
                </a:lnTo>
                <a:lnTo>
                  <a:pt x="474" y="148"/>
                </a:lnTo>
                <a:lnTo>
                  <a:pt x="484" y="130"/>
                </a:lnTo>
                <a:lnTo>
                  <a:pt x="498" y="114"/>
                </a:lnTo>
                <a:lnTo>
                  <a:pt x="600" y="18"/>
                </a:lnTo>
                <a:lnTo>
                  <a:pt x="600" y="18"/>
                </a:lnTo>
                <a:lnTo>
                  <a:pt x="608" y="12"/>
                </a:lnTo>
                <a:lnTo>
                  <a:pt x="608" y="12"/>
                </a:lnTo>
                <a:lnTo>
                  <a:pt x="594" y="6"/>
                </a:lnTo>
                <a:lnTo>
                  <a:pt x="576" y="0"/>
                </a:lnTo>
                <a:lnTo>
                  <a:pt x="560" y="0"/>
                </a:lnTo>
                <a:lnTo>
                  <a:pt x="544" y="0"/>
                </a:lnTo>
                <a:lnTo>
                  <a:pt x="526" y="4"/>
                </a:lnTo>
                <a:lnTo>
                  <a:pt x="510" y="10"/>
                </a:lnTo>
                <a:lnTo>
                  <a:pt x="496" y="18"/>
                </a:lnTo>
                <a:lnTo>
                  <a:pt x="482" y="28"/>
                </a:lnTo>
                <a:lnTo>
                  <a:pt x="394" y="110"/>
                </a:lnTo>
                <a:lnTo>
                  <a:pt x="394" y="110"/>
                </a:lnTo>
                <a:lnTo>
                  <a:pt x="386" y="118"/>
                </a:lnTo>
                <a:lnTo>
                  <a:pt x="380" y="128"/>
                </a:lnTo>
                <a:lnTo>
                  <a:pt x="368" y="148"/>
                </a:lnTo>
                <a:lnTo>
                  <a:pt x="362" y="168"/>
                </a:lnTo>
                <a:lnTo>
                  <a:pt x="360" y="190"/>
                </a:lnTo>
                <a:lnTo>
                  <a:pt x="362" y="214"/>
                </a:lnTo>
                <a:lnTo>
                  <a:pt x="368" y="236"/>
                </a:lnTo>
                <a:lnTo>
                  <a:pt x="376" y="256"/>
                </a:lnTo>
                <a:lnTo>
                  <a:pt x="384" y="264"/>
                </a:lnTo>
                <a:lnTo>
                  <a:pt x="390" y="274"/>
                </a:lnTo>
                <a:lnTo>
                  <a:pt x="404" y="288"/>
                </a:lnTo>
                <a:lnTo>
                  <a:pt x="358" y="330"/>
                </a:lnTo>
                <a:lnTo>
                  <a:pt x="154" y="112"/>
                </a:lnTo>
                <a:lnTo>
                  <a:pt x="86" y="92"/>
                </a:lnTo>
                <a:lnTo>
                  <a:pt x="72" y="106"/>
                </a:lnTo>
                <a:lnTo>
                  <a:pt x="92" y="168"/>
                </a:lnTo>
                <a:lnTo>
                  <a:pt x="296" y="388"/>
                </a:lnTo>
                <a:lnTo>
                  <a:pt x="244" y="438"/>
                </a:lnTo>
                <a:lnTo>
                  <a:pt x="244" y="438"/>
                </a:lnTo>
                <a:lnTo>
                  <a:pt x="234" y="436"/>
                </a:lnTo>
                <a:lnTo>
                  <a:pt x="222" y="434"/>
                </a:lnTo>
                <a:lnTo>
                  <a:pt x="212" y="434"/>
                </a:lnTo>
                <a:lnTo>
                  <a:pt x="202" y="436"/>
                </a:lnTo>
                <a:lnTo>
                  <a:pt x="192" y="438"/>
                </a:lnTo>
                <a:lnTo>
                  <a:pt x="182" y="442"/>
                </a:lnTo>
                <a:lnTo>
                  <a:pt x="172" y="448"/>
                </a:lnTo>
                <a:lnTo>
                  <a:pt x="164" y="454"/>
                </a:lnTo>
                <a:lnTo>
                  <a:pt x="26" y="582"/>
                </a:lnTo>
                <a:lnTo>
                  <a:pt x="26" y="582"/>
                </a:lnTo>
                <a:lnTo>
                  <a:pt x="16" y="596"/>
                </a:lnTo>
                <a:lnTo>
                  <a:pt x="8" y="607"/>
                </a:lnTo>
                <a:lnTo>
                  <a:pt x="2" y="623"/>
                </a:lnTo>
                <a:lnTo>
                  <a:pt x="0" y="639"/>
                </a:lnTo>
                <a:lnTo>
                  <a:pt x="2" y="653"/>
                </a:lnTo>
                <a:lnTo>
                  <a:pt x="4" y="669"/>
                </a:lnTo>
                <a:lnTo>
                  <a:pt x="12" y="683"/>
                </a:lnTo>
                <a:lnTo>
                  <a:pt x="22" y="697"/>
                </a:lnTo>
                <a:lnTo>
                  <a:pt x="24" y="699"/>
                </a:lnTo>
                <a:lnTo>
                  <a:pt x="24" y="699"/>
                </a:lnTo>
                <a:lnTo>
                  <a:pt x="36" y="709"/>
                </a:lnTo>
                <a:lnTo>
                  <a:pt x="50" y="717"/>
                </a:lnTo>
                <a:lnTo>
                  <a:pt x="66" y="723"/>
                </a:lnTo>
                <a:lnTo>
                  <a:pt x="82" y="725"/>
                </a:lnTo>
                <a:lnTo>
                  <a:pt x="98" y="725"/>
                </a:lnTo>
                <a:lnTo>
                  <a:pt x="114" y="721"/>
                </a:lnTo>
                <a:lnTo>
                  <a:pt x="128" y="715"/>
                </a:lnTo>
                <a:lnTo>
                  <a:pt x="142" y="705"/>
                </a:lnTo>
                <a:lnTo>
                  <a:pt x="278" y="578"/>
                </a:lnTo>
                <a:lnTo>
                  <a:pt x="278" y="578"/>
                </a:lnTo>
                <a:lnTo>
                  <a:pt x="286" y="570"/>
                </a:lnTo>
                <a:lnTo>
                  <a:pt x="292" y="562"/>
                </a:lnTo>
                <a:lnTo>
                  <a:pt x="296" y="552"/>
                </a:lnTo>
                <a:lnTo>
                  <a:pt x="300" y="542"/>
                </a:lnTo>
                <a:lnTo>
                  <a:pt x="302" y="532"/>
                </a:lnTo>
                <a:lnTo>
                  <a:pt x="302" y="522"/>
                </a:lnTo>
                <a:lnTo>
                  <a:pt x="302" y="512"/>
                </a:lnTo>
                <a:lnTo>
                  <a:pt x="300" y="502"/>
                </a:lnTo>
                <a:lnTo>
                  <a:pt x="354" y="450"/>
                </a:lnTo>
                <a:lnTo>
                  <a:pt x="396" y="496"/>
                </a:lnTo>
                <a:lnTo>
                  <a:pt x="396" y="496"/>
                </a:lnTo>
                <a:lnTo>
                  <a:pt x="394" y="506"/>
                </a:lnTo>
                <a:lnTo>
                  <a:pt x="392" y="516"/>
                </a:lnTo>
                <a:lnTo>
                  <a:pt x="392" y="526"/>
                </a:lnTo>
                <a:lnTo>
                  <a:pt x="394" y="538"/>
                </a:lnTo>
                <a:lnTo>
                  <a:pt x="396" y="548"/>
                </a:lnTo>
                <a:lnTo>
                  <a:pt x="400" y="558"/>
                </a:lnTo>
                <a:lnTo>
                  <a:pt x="406" y="566"/>
                </a:lnTo>
                <a:lnTo>
                  <a:pt x="414" y="576"/>
                </a:lnTo>
                <a:lnTo>
                  <a:pt x="542" y="711"/>
                </a:lnTo>
                <a:lnTo>
                  <a:pt x="542" y="711"/>
                </a:lnTo>
                <a:lnTo>
                  <a:pt x="554" y="723"/>
                </a:lnTo>
                <a:lnTo>
                  <a:pt x="568" y="731"/>
                </a:lnTo>
                <a:lnTo>
                  <a:pt x="582" y="735"/>
                </a:lnTo>
                <a:lnTo>
                  <a:pt x="598" y="737"/>
                </a:lnTo>
                <a:lnTo>
                  <a:pt x="612" y="737"/>
                </a:lnTo>
                <a:lnTo>
                  <a:pt x="628" y="733"/>
                </a:lnTo>
                <a:lnTo>
                  <a:pt x="642" y="727"/>
                </a:lnTo>
                <a:lnTo>
                  <a:pt x="656" y="717"/>
                </a:lnTo>
                <a:lnTo>
                  <a:pt x="658" y="715"/>
                </a:lnTo>
                <a:lnTo>
                  <a:pt x="658" y="715"/>
                </a:lnTo>
                <a:lnTo>
                  <a:pt x="668" y="701"/>
                </a:lnTo>
                <a:lnTo>
                  <a:pt x="676" y="687"/>
                </a:lnTo>
                <a:lnTo>
                  <a:pt x="682" y="673"/>
                </a:lnTo>
                <a:lnTo>
                  <a:pt x="684" y="657"/>
                </a:lnTo>
                <a:lnTo>
                  <a:pt x="684" y="641"/>
                </a:lnTo>
                <a:lnTo>
                  <a:pt x="680" y="625"/>
                </a:lnTo>
                <a:lnTo>
                  <a:pt x="674" y="609"/>
                </a:lnTo>
                <a:lnTo>
                  <a:pt x="664" y="598"/>
                </a:lnTo>
                <a:lnTo>
                  <a:pt x="536" y="460"/>
                </a:lnTo>
                <a:lnTo>
                  <a:pt x="536" y="460"/>
                </a:lnTo>
                <a:lnTo>
                  <a:pt x="528" y="454"/>
                </a:lnTo>
                <a:lnTo>
                  <a:pt x="520" y="448"/>
                </a:lnTo>
                <a:lnTo>
                  <a:pt x="510" y="442"/>
                </a:lnTo>
                <a:lnTo>
                  <a:pt x="500" y="440"/>
                </a:lnTo>
                <a:lnTo>
                  <a:pt x="490" y="438"/>
                </a:lnTo>
                <a:lnTo>
                  <a:pt x="480" y="436"/>
                </a:lnTo>
                <a:lnTo>
                  <a:pt x="470" y="438"/>
                </a:lnTo>
                <a:lnTo>
                  <a:pt x="460" y="440"/>
                </a:lnTo>
                <a:lnTo>
                  <a:pt x="416" y="392"/>
                </a:lnTo>
                <a:lnTo>
                  <a:pt x="462" y="350"/>
                </a:lnTo>
                <a:lnTo>
                  <a:pt x="472" y="36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3000"/>
          </a:p>
        </p:txBody>
      </p:sp>
      <p:grpSp>
        <p:nvGrpSpPr>
          <p:cNvPr id="1083" name="그룹 1082">
            <a:extLst>
              <a:ext uri="{FF2B5EF4-FFF2-40B4-BE49-F238E27FC236}">
                <a16:creationId xmlns:a16="http://schemas.microsoft.com/office/drawing/2014/main" id="{75EAFE8D-9233-460C-B65D-2E77A633168F}"/>
              </a:ext>
            </a:extLst>
          </p:cNvPr>
          <p:cNvGrpSpPr/>
          <p:nvPr/>
        </p:nvGrpSpPr>
        <p:grpSpPr>
          <a:xfrm>
            <a:off x="3700463" y="8670925"/>
            <a:ext cx="1341437" cy="1220788"/>
            <a:chOff x="3700463" y="8670925"/>
            <a:chExt cx="1341437" cy="1220788"/>
          </a:xfrm>
        </p:grpSpPr>
        <p:sp>
          <p:nvSpPr>
            <p:cNvPr id="1043" name="Freeform 60">
              <a:extLst>
                <a:ext uri="{FF2B5EF4-FFF2-40B4-BE49-F238E27FC236}">
                  <a16:creationId xmlns:a16="http://schemas.microsoft.com/office/drawing/2014/main" id="{0B6B9D11-F1BC-4AB9-93B5-29355E002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838" y="8791575"/>
              <a:ext cx="274637" cy="79375"/>
            </a:xfrm>
            <a:custGeom>
              <a:avLst/>
              <a:gdLst>
                <a:gd name="T0" fmla="*/ 149 w 173"/>
                <a:gd name="T1" fmla="*/ 0 h 50"/>
                <a:gd name="T2" fmla="*/ 24 w 173"/>
                <a:gd name="T3" fmla="*/ 0 h 50"/>
                <a:gd name="T4" fmla="*/ 24 w 173"/>
                <a:gd name="T5" fmla="*/ 0 h 50"/>
                <a:gd name="T6" fmla="*/ 14 w 173"/>
                <a:gd name="T7" fmla="*/ 2 h 50"/>
                <a:gd name="T8" fmla="*/ 6 w 173"/>
                <a:gd name="T9" fmla="*/ 6 h 50"/>
                <a:gd name="T10" fmla="*/ 2 w 173"/>
                <a:gd name="T11" fmla="*/ 14 h 50"/>
                <a:gd name="T12" fmla="*/ 0 w 173"/>
                <a:gd name="T13" fmla="*/ 24 h 50"/>
                <a:gd name="T14" fmla="*/ 0 w 173"/>
                <a:gd name="T15" fmla="*/ 24 h 50"/>
                <a:gd name="T16" fmla="*/ 2 w 173"/>
                <a:gd name="T17" fmla="*/ 34 h 50"/>
                <a:gd name="T18" fmla="*/ 6 w 173"/>
                <a:gd name="T19" fmla="*/ 42 h 50"/>
                <a:gd name="T20" fmla="*/ 14 w 173"/>
                <a:gd name="T21" fmla="*/ 48 h 50"/>
                <a:gd name="T22" fmla="*/ 24 w 173"/>
                <a:gd name="T23" fmla="*/ 50 h 50"/>
                <a:gd name="T24" fmla="*/ 149 w 173"/>
                <a:gd name="T25" fmla="*/ 50 h 50"/>
                <a:gd name="T26" fmla="*/ 149 w 173"/>
                <a:gd name="T27" fmla="*/ 50 h 50"/>
                <a:gd name="T28" fmla="*/ 159 w 173"/>
                <a:gd name="T29" fmla="*/ 48 h 50"/>
                <a:gd name="T30" fmla="*/ 167 w 173"/>
                <a:gd name="T31" fmla="*/ 42 h 50"/>
                <a:gd name="T32" fmla="*/ 171 w 173"/>
                <a:gd name="T33" fmla="*/ 34 h 50"/>
                <a:gd name="T34" fmla="*/ 173 w 173"/>
                <a:gd name="T35" fmla="*/ 24 h 50"/>
                <a:gd name="T36" fmla="*/ 173 w 173"/>
                <a:gd name="T37" fmla="*/ 24 h 50"/>
                <a:gd name="T38" fmla="*/ 171 w 173"/>
                <a:gd name="T39" fmla="*/ 14 h 50"/>
                <a:gd name="T40" fmla="*/ 167 w 173"/>
                <a:gd name="T41" fmla="*/ 6 h 50"/>
                <a:gd name="T42" fmla="*/ 159 w 173"/>
                <a:gd name="T43" fmla="*/ 2 h 50"/>
                <a:gd name="T44" fmla="*/ 149 w 173"/>
                <a:gd name="T4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3" h="50">
                  <a:moveTo>
                    <a:pt x="149" y="0"/>
                  </a:moveTo>
                  <a:lnTo>
                    <a:pt x="24" y="0"/>
                  </a:lnTo>
                  <a:lnTo>
                    <a:pt x="24" y="0"/>
                  </a:lnTo>
                  <a:lnTo>
                    <a:pt x="14" y="2"/>
                  </a:lnTo>
                  <a:lnTo>
                    <a:pt x="6" y="6"/>
                  </a:lnTo>
                  <a:lnTo>
                    <a:pt x="2" y="1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34"/>
                  </a:lnTo>
                  <a:lnTo>
                    <a:pt x="6" y="42"/>
                  </a:lnTo>
                  <a:lnTo>
                    <a:pt x="14" y="48"/>
                  </a:lnTo>
                  <a:lnTo>
                    <a:pt x="24" y="50"/>
                  </a:lnTo>
                  <a:lnTo>
                    <a:pt x="149" y="50"/>
                  </a:lnTo>
                  <a:lnTo>
                    <a:pt x="149" y="50"/>
                  </a:lnTo>
                  <a:lnTo>
                    <a:pt x="159" y="48"/>
                  </a:lnTo>
                  <a:lnTo>
                    <a:pt x="167" y="42"/>
                  </a:lnTo>
                  <a:lnTo>
                    <a:pt x="171" y="34"/>
                  </a:lnTo>
                  <a:lnTo>
                    <a:pt x="173" y="24"/>
                  </a:lnTo>
                  <a:lnTo>
                    <a:pt x="173" y="24"/>
                  </a:lnTo>
                  <a:lnTo>
                    <a:pt x="171" y="14"/>
                  </a:lnTo>
                  <a:lnTo>
                    <a:pt x="167" y="6"/>
                  </a:lnTo>
                  <a:lnTo>
                    <a:pt x="159" y="2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000"/>
            </a:p>
          </p:txBody>
        </p:sp>
        <p:sp>
          <p:nvSpPr>
            <p:cNvPr id="1044" name="Freeform 61">
              <a:extLst>
                <a:ext uri="{FF2B5EF4-FFF2-40B4-BE49-F238E27FC236}">
                  <a16:creationId xmlns:a16="http://schemas.microsoft.com/office/drawing/2014/main" id="{7E46E606-642B-4BE0-A940-6F0302132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838" y="8791575"/>
              <a:ext cx="274637" cy="79375"/>
            </a:xfrm>
            <a:custGeom>
              <a:avLst/>
              <a:gdLst>
                <a:gd name="T0" fmla="*/ 149 w 173"/>
                <a:gd name="T1" fmla="*/ 0 h 50"/>
                <a:gd name="T2" fmla="*/ 24 w 173"/>
                <a:gd name="T3" fmla="*/ 0 h 50"/>
                <a:gd name="T4" fmla="*/ 24 w 173"/>
                <a:gd name="T5" fmla="*/ 0 h 50"/>
                <a:gd name="T6" fmla="*/ 14 w 173"/>
                <a:gd name="T7" fmla="*/ 2 h 50"/>
                <a:gd name="T8" fmla="*/ 6 w 173"/>
                <a:gd name="T9" fmla="*/ 6 h 50"/>
                <a:gd name="T10" fmla="*/ 2 w 173"/>
                <a:gd name="T11" fmla="*/ 14 h 50"/>
                <a:gd name="T12" fmla="*/ 0 w 173"/>
                <a:gd name="T13" fmla="*/ 24 h 50"/>
                <a:gd name="T14" fmla="*/ 0 w 173"/>
                <a:gd name="T15" fmla="*/ 24 h 50"/>
                <a:gd name="T16" fmla="*/ 2 w 173"/>
                <a:gd name="T17" fmla="*/ 34 h 50"/>
                <a:gd name="T18" fmla="*/ 6 w 173"/>
                <a:gd name="T19" fmla="*/ 42 h 50"/>
                <a:gd name="T20" fmla="*/ 14 w 173"/>
                <a:gd name="T21" fmla="*/ 48 h 50"/>
                <a:gd name="T22" fmla="*/ 24 w 173"/>
                <a:gd name="T23" fmla="*/ 50 h 50"/>
                <a:gd name="T24" fmla="*/ 149 w 173"/>
                <a:gd name="T25" fmla="*/ 50 h 50"/>
                <a:gd name="T26" fmla="*/ 149 w 173"/>
                <a:gd name="T27" fmla="*/ 50 h 50"/>
                <a:gd name="T28" fmla="*/ 159 w 173"/>
                <a:gd name="T29" fmla="*/ 48 h 50"/>
                <a:gd name="T30" fmla="*/ 167 w 173"/>
                <a:gd name="T31" fmla="*/ 42 h 50"/>
                <a:gd name="T32" fmla="*/ 171 w 173"/>
                <a:gd name="T33" fmla="*/ 34 h 50"/>
                <a:gd name="T34" fmla="*/ 173 w 173"/>
                <a:gd name="T35" fmla="*/ 24 h 50"/>
                <a:gd name="T36" fmla="*/ 173 w 173"/>
                <a:gd name="T37" fmla="*/ 24 h 50"/>
                <a:gd name="T38" fmla="*/ 171 w 173"/>
                <a:gd name="T39" fmla="*/ 14 h 50"/>
                <a:gd name="T40" fmla="*/ 167 w 173"/>
                <a:gd name="T41" fmla="*/ 6 h 50"/>
                <a:gd name="T42" fmla="*/ 159 w 173"/>
                <a:gd name="T43" fmla="*/ 2 h 50"/>
                <a:gd name="T44" fmla="*/ 149 w 173"/>
                <a:gd name="T4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3" h="50">
                  <a:moveTo>
                    <a:pt x="149" y="0"/>
                  </a:moveTo>
                  <a:lnTo>
                    <a:pt x="24" y="0"/>
                  </a:lnTo>
                  <a:lnTo>
                    <a:pt x="24" y="0"/>
                  </a:lnTo>
                  <a:lnTo>
                    <a:pt x="14" y="2"/>
                  </a:lnTo>
                  <a:lnTo>
                    <a:pt x="6" y="6"/>
                  </a:lnTo>
                  <a:lnTo>
                    <a:pt x="2" y="1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34"/>
                  </a:lnTo>
                  <a:lnTo>
                    <a:pt x="6" y="42"/>
                  </a:lnTo>
                  <a:lnTo>
                    <a:pt x="14" y="48"/>
                  </a:lnTo>
                  <a:lnTo>
                    <a:pt x="24" y="50"/>
                  </a:lnTo>
                  <a:lnTo>
                    <a:pt x="149" y="50"/>
                  </a:lnTo>
                  <a:lnTo>
                    <a:pt x="149" y="50"/>
                  </a:lnTo>
                  <a:lnTo>
                    <a:pt x="159" y="48"/>
                  </a:lnTo>
                  <a:lnTo>
                    <a:pt x="167" y="42"/>
                  </a:lnTo>
                  <a:lnTo>
                    <a:pt x="171" y="34"/>
                  </a:lnTo>
                  <a:lnTo>
                    <a:pt x="173" y="24"/>
                  </a:lnTo>
                  <a:lnTo>
                    <a:pt x="173" y="24"/>
                  </a:lnTo>
                  <a:lnTo>
                    <a:pt x="171" y="14"/>
                  </a:lnTo>
                  <a:lnTo>
                    <a:pt x="167" y="6"/>
                  </a:lnTo>
                  <a:lnTo>
                    <a:pt x="159" y="2"/>
                  </a:lnTo>
                  <a:lnTo>
                    <a:pt x="1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000"/>
            </a:p>
          </p:txBody>
        </p:sp>
        <p:sp>
          <p:nvSpPr>
            <p:cNvPr id="1045" name="Freeform 62">
              <a:extLst>
                <a:ext uri="{FF2B5EF4-FFF2-40B4-BE49-F238E27FC236}">
                  <a16:creationId xmlns:a16="http://schemas.microsoft.com/office/drawing/2014/main" id="{96BD6234-0A63-412B-9D6F-AD7627970C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838" y="9105900"/>
              <a:ext cx="274637" cy="79375"/>
            </a:xfrm>
            <a:custGeom>
              <a:avLst/>
              <a:gdLst>
                <a:gd name="T0" fmla="*/ 149 w 173"/>
                <a:gd name="T1" fmla="*/ 0 h 50"/>
                <a:gd name="T2" fmla="*/ 24 w 173"/>
                <a:gd name="T3" fmla="*/ 0 h 50"/>
                <a:gd name="T4" fmla="*/ 24 w 173"/>
                <a:gd name="T5" fmla="*/ 0 h 50"/>
                <a:gd name="T6" fmla="*/ 14 w 173"/>
                <a:gd name="T7" fmla="*/ 2 h 50"/>
                <a:gd name="T8" fmla="*/ 6 w 173"/>
                <a:gd name="T9" fmla="*/ 8 h 50"/>
                <a:gd name="T10" fmla="*/ 2 w 173"/>
                <a:gd name="T11" fmla="*/ 16 h 50"/>
                <a:gd name="T12" fmla="*/ 0 w 173"/>
                <a:gd name="T13" fmla="*/ 24 h 50"/>
                <a:gd name="T14" fmla="*/ 0 w 173"/>
                <a:gd name="T15" fmla="*/ 24 h 50"/>
                <a:gd name="T16" fmla="*/ 2 w 173"/>
                <a:gd name="T17" fmla="*/ 34 h 50"/>
                <a:gd name="T18" fmla="*/ 6 w 173"/>
                <a:gd name="T19" fmla="*/ 42 h 50"/>
                <a:gd name="T20" fmla="*/ 14 w 173"/>
                <a:gd name="T21" fmla="*/ 48 h 50"/>
                <a:gd name="T22" fmla="*/ 24 w 173"/>
                <a:gd name="T23" fmla="*/ 50 h 50"/>
                <a:gd name="T24" fmla="*/ 149 w 173"/>
                <a:gd name="T25" fmla="*/ 50 h 50"/>
                <a:gd name="T26" fmla="*/ 149 w 173"/>
                <a:gd name="T27" fmla="*/ 50 h 50"/>
                <a:gd name="T28" fmla="*/ 159 w 173"/>
                <a:gd name="T29" fmla="*/ 48 h 50"/>
                <a:gd name="T30" fmla="*/ 167 w 173"/>
                <a:gd name="T31" fmla="*/ 42 h 50"/>
                <a:gd name="T32" fmla="*/ 171 w 173"/>
                <a:gd name="T33" fmla="*/ 34 h 50"/>
                <a:gd name="T34" fmla="*/ 173 w 173"/>
                <a:gd name="T35" fmla="*/ 24 h 50"/>
                <a:gd name="T36" fmla="*/ 173 w 173"/>
                <a:gd name="T37" fmla="*/ 24 h 50"/>
                <a:gd name="T38" fmla="*/ 171 w 173"/>
                <a:gd name="T39" fmla="*/ 16 h 50"/>
                <a:gd name="T40" fmla="*/ 167 w 173"/>
                <a:gd name="T41" fmla="*/ 8 h 50"/>
                <a:gd name="T42" fmla="*/ 159 w 173"/>
                <a:gd name="T43" fmla="*/ 2 h 50"/>
                <a:gd name="T44" fmla="*/ 149 w 173"/>
                <a:gd name="T4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3" h="50">
                  <a:moveTo>
                    <a:pt x="149" y="0"/>
                  </a:moveTo>
                  <a:lnTo>
                    <a:pt x="24" y="0"/>
                  </a:lnTo>
                  <a:lnTo>
                    <a:pt x="24" y="0"/>
                  </a:lnTo>
                  <a:lnTo>
                    <a:pt x="14" y="2"/>
                  </a:lnTo>
                  <a:lnTo>
                    <a:pt x="6" y="8"/>
                  </a:lnTo>
                  <a:lnTo>
                    <a:pt x="2" y="1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34"/>
                  </a:lnTo>
                  <a:lnTo>
                    <a:pt x="6" y="42"/>
                  </a:lnTo>
                  <a:lnTo>
                    <a:pt x="14" y="48"/>
                  </a:lnTo>
                  <a:lnTo>
                    <a:pt x="24" y="50"/>
                  </a:lnTo>
                  <a:lnTo>
                    <a:pt x="149" y="50"/>
                  </a:lnTo>
                  <a:lnTo>
                    <a:pt x="149" y="50"/>
                  </a:lnTo>
                  <a:lnTo>
                    <a:pt x="159" y="48"/>
                  </a:lnTo>
                  <a:lnTo>
                    <a:pt x="167" y="42"/>
                  </a:lnTo>
                  <a:lnTo>
                    <a:pt x="171" y="34"/>
                  </a:lnTo>
                  <a:lnTo>
                    <a:pt x="173" y="24"/>
                  </a:lnTo>
                  <a:lnTo>
                    <a:pt x="173" y="24"/>
                  </a:lnTo>
                  <a:lnTo>
                    <a:pt x="171" y="16"/>
                  </a:lnTo>
                  <a:lnTo>
                    <a:pt x="167" y="8"/>
                  </a:lnTo>
                  <a:lnTo>
                    <a:pt x="159" y="2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000"/>
            </a:p>
          </p:txBody>
        </p:sp>
        <p:sp>
          <p:nvSpPr>
            <p:cNvPr id="1046" name="Freeform 63">
              <a:extLst>
                <a:ext uri="{FF2B5EF4-FFF2-40B4-BE49-F238E27FC236}">
                  <a16:creationId xmlns:a16="http://schemas.microsoft.com/office/drawing/2014/main" id="{A2A0EA3E-65A7-4345-AD46-9842DA73D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838" y="9105900"/>
              <a:ext cx="274637" cy="79375"/>
            </a:xfrm>
            <a:custGeom>
              <a:avLst/>
              <a:gdLst>
                <a:gd name="T0" fmla="*/ 149 w 173"/>
                <a:gd name="T1" fmla="*/ 0 h 50"/>
                <a:gd name="T2" fmla="*/ 24 w 173"/>
                <a:gd name="T3" fmla="*/ 0 h 50"/>
                <a:gd name="T4" fmla="*/ 24 w 173"/>
                <a:gd name="T5" fmla="*/ 0 h 50"/>
                <a:gd name="T6" fmla="*/ 14 w 173"/>
                <a:gd name="T7" fmla="*/ 2 h 50"/>
                <a:gd name="T8" fmla="*/ 6 w 173"/>
                <a:gd name="T9" fmla="*/ 8 h 50"/>
                <a:gd name="T10" fmla="*/ 2 w 173"/>
                <a:gd name="T11" fmla="*/ 16 h 50"/>
                <a:gd name="T12" fmla="*/ 0 w 173"/>
                <a:gd name="T13" fmla="*/ 24 h 50"/>
                <a:gd name="T14" fmla="*/ 0 w 173"/>
                <a:gd name="T15" fmla="*/ 24 h 50"/>
                <a:gd name="T16" fmla="*/ 2 w 173"/>
                <a:gd name="T17" fmla="*/ 34 h 50"/>
                <a:gd name="T18" fmla="*/ 6 w 173"/>
                <a:gd name="T19" fmla="*/ 42 h 50"/>
                <a:gd name="T20" fmla="*/ 14 w 173"/>
                <a:gd name="T21" fmla="*/ 48 h 50"/>
                <a:gd name="T22" fmla="*/ 24 w 173"/>
                <a:gd name="T23" fmla="*/ 50 h 50"/>
                <a:gd name="T24" fmla="*/ 149 w 173"/>
                <a:gd name="T25" fmla="*/ 50 h 50"/>
                <a:gd name="T26" fmla="*/ 149 w 173"/>
                <a:gd name="T27" fmla="*/ 50 h 50"/>
                <a:gd name="T28" fmla="*/ 159 w 173"/>
                <a:gd name="T29" fmla="*/ 48 h 50"/>
                <a:gd name="T30" fmla="*/ 167 w 173"/>
                <a:gd name="T31" fmla="*/ 42 h 50"/>
                <a:gd name="T32" fmla="*/ 171 w 173"/>
                <a:gd name="T33" fmla="*/ 34 h 50"/>
                <a:gd name="T34" fmla="*/ 173 w 173"/>
                <a:gd name="T35" fmla="*/ 24 h 50"/>
                <a:gd name="T36" fmla="*/ 173 w 173"/>
                <a:gd name="T37" fmla="*/ 24 h 50"/>
                <a:gd name="T38" fmla="*/ 171 w 173"/>
                <a:gd name="T39" fmla="*/ 16 h 50"/>
                <a:gd name="T40" fmla="*/ 167 w 173"/>
                <a:gd name="T41" fmla="*/ 8 h 50"/>
                <a:gd name="T42" fmla="*/ 159 w 173"/>
                <a:gd name="T43" fmla="*/ 2 h 50"/>
                <a:gd name="T44" fmla="*/ 149 w 173"/>
                <a:gd name="T4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3" h="50">
                  <a:moveTo>
                    <a:pt x="149" y="0"/>
                  </a:moveTo>
                  <a:lnTo>
                    <a:pt x="24" y="0"/>
                  </a:lnTo>
                  <a:lnTo>
                    <a:pt x="24" y="0"/>
                  </a:lnTo>
                  <a:lnTo>
                    <a:pt x="14" y="2"/>
                  </a:lnTo>
                  <a:lnTo>
                    <a:pt x="6" y="8"/>
                  </a:lnTo>
                  <a:lnTo>
                    <a:pt x="2" y="1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34"/>
                  </a:lnTo>
                  <a:lnTo>
                    <a:pt x="6" y="42"/>
                  </a:lnTo>
                  <a:lnTo>
                    <a:pt x="14" y="48"/>
                  </a:lnTo>
                  <a:lnTo>
                    <a:pt x="24" y="50"/>
                  </a:lnTo>
                  <a:lnTo>
                    <a:pt x="149" y="50"/>
                  </a:lnTo>
                  <a:lnTo>
                    <a:pt x="149" y="50"/>
                  </a:lnTo>
                  <a:lnTo>
                    <a:pt x="159" y="48"/>
                  </a:lnTo>
                  <a:lnTo>
                    <a:pt x="167" y="42"/>
                  </a:lnTo>
                  <a:lnTo>
                    <a:pt x="171" y="34"/>
                  </a:lnTo>
                  <a:lnTo>
                    <a:pt x="173" y="24"/>
                  </a:lnTo>
                  <a:lnTo>
                    <a:pt x="173" y="24"/>
                  </a:lnTo>
                  <a:lnTo>
                    <a:pt x="171" y="16"/>
                  </a:lnTo>
                  <a:lnTo>
                    <a:pt x="167" y="8"/>
                  </a:lnTo>
                  <a:lnTo>
                    <a:pt x="159" y="2"/>
                  </a:lnTo>
                  <a:lnTo>
                    <a:pt x="1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000"/>
            </a:p>
          </p:txBody>
        </p:sp>
        <p:sp>
          <p:nvSpPr>
            <p:cNvPr id="1047" name="Freeform 64">
              <a:extLst>
                <a:ext uri="{FF2B5EF4-FFF2-40B4-BE49-F238E27FC236}">
                  <a16:creationId xmlns:a16="http://schemas.microsoft.com/office/drawing/2014/main" id="{93C9E4E1-76F3-4857-B90B-53CFF822B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0463" y="8947150"/>
              <a:ext cx="277812" cy="79375"/>
            </a:xfrm>
            <a:custGeom>
              <a:avLst/>
              <a:gdLst>
                <a:gd name="T0" fmla="*/ 149 w 175"/>
                <a:gd name="T1" fmla="*/ 0 h 50"/>
                <a:gd name="T2" fmla="*/ 24 w 175"/>
                <a:gd name="T3" fmla="*/ 0 h 50"/>
                <a:gd name="T4" fmla="*/ 24 w 175"/>
                <a:gd name="T5" fmla="*/ 0 h 50"/>
                <a:gd name="T6" fmla="*/ 14 w 175"/>
                <a:gd name="T7" fmla="*/ 2 h 50"/>
                <a:gd name="T8" fmla="*/ 8 w 175"/>
                <a:gd name="T9" fmla="*/ 8 h 50"/>
                <a:gd name="T10" fmla="*/ 2 w 175"/>
                <a:gd name="T11" fmla="*/ 16 h 50"/>
                <a:gd name="T12" fmla="*/ 0 w 175"/>
                <a:gd name="T13" fmla="*/ 26 h 50"/>
                <a:gd name="T14" fmla="*/ 0 w 175"/>
                <a:gd name="T15" fmla="*/ 26 h 50"/>
                <a:gd name="T16" fmla="*/ 2 w 175"/>
                <a:gd name="T17" fmla="*/ 36 h 50"/>
                <a:gd name="T18" fmla="*/ 8 w 175"/>
                <a:gd name="T19" fmla="*/ 44 h 50"/>
                <a:gd name="T20" fmla="*/ 14 w 175"/>
                <a:gd name="T21" fmla="*/ 48 h 50"/>
                <a:gd name="T22" fmla="*/ 24 w 175"/>
                <a:gd name="T23" fmla="*/ 50 h 50"/>
                <a:gd name="T24" fmla="*/ 149 w 175"/>
                <a:gd name="T25" fmla="*/ 50 h 50"/>
                <a:gd name="T26" fmla="*/ 149 w 175"/>
                <a:gd name="T27" fmla="*/ 50 h 50"/>
                <a:gd name="T28" fmla="*/ 159 w 175"/>
                <a:gd name="T29" fmla="*/ 48 h 50"/>
                <a:gd name="T30" fmla="*/ 167 w 175"/>
                <a:gd name="T31" fmla="*/ 44 h 50"/>
                <a:gd name="T32" fmla="*/ 173 w 175"/>
                <a:gd name="T33" fmla="*/ 36 h 50"/>
                <a:gd name="T34" fmla="*/ 175 w 175"/>
                <a:gd name="T35" fmla="*/ 26 h 50"/>
                <a:gd name="T36" fmla="*/ 175 w 175"/>
                <a:gd name="T37" fmla="*/ 26 h 50"/>
                <a:gd name="T38" fmla="*/ 173 w 175"/>
                <a:gd name="T39" fmla="*/ 16 h 50"/>
                <a:gd name="T40" fmla="*/ 167 w 175"/>
                <a:gd name="T41" fmla="*/ 8 h 50"/>
                <a:gd name="T42" fmla="*/ 159 w 175"/>
                <a:gd name="T43" fmla="*/ 2 h 50"/>
                <a:gd name="T44" fmla="*/ 149 w 175"/>
                <a:gd name="T4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5" h="50">
                  <a:moveTo>
                    <a:pt x="149" y="0"/>
                  </a:moveTo>
                  <a:lnTo>
                    <a:pt x="24" y="0"/>
                  </a:lnTo>
                  <a:lnTo>
                    <a:pt x="24" y="0"/>
                  </a:lnTo>
                  <a:lnTo>
                    <a:pt x="14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" y="36"/>
                  </a:lnTo>
                  <a:lnTo>
                    <a:pt x="8" y="44"/>
                  </a:lnTo>
                  <a:lnTo>
                    <a:pt x="14" y="48"/>
                  </a:lnTo>
                  <a:lnTo>
                    <a:pt x="24" y="50"/>
                  </a:lnTo>
                  <a:lnTo>
                    <a:pt x="149" y="50"/>
                  </a:lnTo>
                  <a:lnTo>
                    <a:pt x="149" y="50"/>
                  </a:lnTo>
                  <a:lnTo>
                    <a:pt x="159" y="48"/>
                  </a:lnTo>
                  <a:lnTo>
                    <a:pt x="167" y="44"/>
                  </a:lnTo>
                  <a:lnTo>
                    <a:pt x="173" y="36"/>
                  </a:lnTo>
                  <a:lnTo>
                    <a:pt x="175" y="26"/>
                  </a:lnTo>
                  <a:lnTo>
                    <a:pt x="175" y="26"/>
                  </a:lnTo>
                  <a:lnTo>
                    <a:pt x="173" y="16"/>
                  </a:lnTo>
                  <a:lnTo>
                    <a:pt x="167" y="8"/>
                  </a:lnTo>
                  <a:lnTo>
                    <a:pt x="159" y="2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000"/>
            </a:p>
          </p:txBody>
        </p:sp>
        <p:sp>
          <p:nvSpPr>
            <p:cNvPr id="1048" name="Freeform 65">
              <a:extLst>
                <a:ext uri="{FF2B5EF4-FFF2-40B4-BE49-F238E27FC236}">
                  <a16:creationId xmlns:a16="http://schemas.microsoft.com/office/drawing/2014/main" id="{E9975FB1-2D4B-4945-B087-4230DC3CE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0463" y="8947150"/>
              <a:ext cx="277812" cy="79375"/>
            </a:xfrm>
            <a:custGeom>
              <a:avLst/>
              <a:gdLst>
                <a:gd name="T0" fmla="*/ 149 w 175"/>
                <a:gd name="T1" fmla="*/ 0 h 50"/>
                <a:gd name="T2" fmla="*/ 24 w 175"/>
                <a:gd name="T3" fmla="*/ 0 h 50"/>
                <a:gd name="T4" fmla="*/ 24 w 175"/>
                <a:gd name="T5" fmla="*/ 0 h 50"/>
                <a:gd name="T6" fmla="*/ 14 w 175"/>
                <a:gd name="T7" fmla="*/ 2 h 50"/>
                <a:gd name="T8" fmla="*/ 8 w 175"/>
                <a:gd name="T9" fmla="*/ 8 h 50"/>
                <a:gd name="T10" fmla="*/ 2 w 175"/>
                <a:gd name="T11" fmla="*/ 16 h 50"/>
                <a:gd name="T12" fmla="*/ 0 w 175"/>
                <a:gd name="T13" fmla="*/ 26 h 50"/>
                <a:gd name="T14" fmla="*/ 0 w 175"/>
                <a:gd name="T15" fmla="*/ 26 h 50"/>
                <a:gd name="T16" fmla="*/ 2 w 175"/>
                <a:gd name="T17" fmla="*/ 36 h 50"/>
                <a:gd name="T18" fmla="*/ 8 w 175"/>
                <a:gd name="T19" fmla="*/ 44 h 50"/>
                <a:gd name="T20" fmla="*/ 14 w 175"/>
                <a:gd name="T21" fmla="*/ 48 h 50"/>
                <a:gd name="T22" fmla="*/ 24 w 175"/>
                <a:gd name="T23" fmla="*/ 50 h 50"/>
                <a:gd name="T24" fmla="*/ 149 w 175"/>
                <a:gd name="T25" fmla="*/ 50 h 50"/>
                <a:gd name="T26" fmla="*/ 149 w 175"/>
                <a:gd name="T27" fmla="*/ 50 h 50"/>
                <a:gd name="T28" fmla="*/ 159 w 175"/>
                <a:gd name="T29" fmla="*/ 48 h 50"/>
                <a:gd name="T30" fmla="*/ 167 w 175"/>
                <a:gd name="T31" fmla="*/ 44 h 50"/>
                <a:gd name="T32" fmla="*/ 173 w 175"/>
                <a:gd name="T33" fmla="*/ 36 h 50"/>
                <a:gd name="T34" fmla="*/ 175 w 175"/>
                <a:gd name="T35" fmla="*/ 26 h 50"/>
                <a:gd name="T36" fmla="*/ 175 w 175"/>
                <a:gd name="T37" fmla="*/ 26 h 50"/>
                <a:gd name="T38" fmla="*/ 173 w 175"/>
                <a:gd name="T39" fmla="*/ 16 h 50"/>
                <a:gd name="T40" fmla="*/ 167 w 175"/>
                <a:gd name="T41" fmla="*/ 8 h 50"/>
                <a:gd name="T42" fmla="*/ 159 w 175"/>
                <a:gd name="T43" fmla="*/ 2 h 50"/>
                <a:gd name="T44" fmla="*/ 149 w 175"/>
                <a:gd name="T4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5" h="50">
                  <a:moveTo>
                    <a:pt x="149" y="0"/>
                  </a:moveTo>
                  <a:lnTo>
                    <a:pt x="24" y="0"/>
                  </a:lnTo>
                  <a:lnTo>
                    <a:pt x="24" y="0"/>
                  </a:lnTo>
                  <a:lnTo>
                    <a:pt x="14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" y="36"/>
                  </a:lnTo>
                  <a:lnTo>
                    <a:pt x="8" y="44"/>
                  </a:lnTo>
                  <a:lnTo>
                    <a:pt x="14" y="48"/>
                  </a:lnTo>
                  <a:lnTo>
                    <a:pt x="24" y="50"/>
                  </a:lnTo>
                  <a:lnTo>
                    <a:pt x="149" y="50"/>
                  </a:lnTo>
                  <a:lnTo>
                    <a:pt x="149" y="50"/>
                  </a:lnTo>
                  <a:lnTo>
                    <a:pt x="159" y="48"/>
                  </a:lnTo>
                  <a:lnTo>
                    <a:pt x="167" y="44"/>
                  </a:lnTo>
                  <a:lnTo>
                    <a:pt x="173" y="36"/>
                  </a:lnTo>
                  <a:lnTo>
                    <a:pt x="175" y="26"/>
                  </a:lnTo>
                  <a:lnTo>
                    <a:pt x="175" y="26"/>
                  </a:lnTo>
                  <a:lnTo>
                    <a:pt x="173" y="16"/>
                  </a:lnTo>
                  <a:lnTo>
                    <a:pt x="167" y="8"/>
                  </a:lnTo>
                  <a:lnTo>
                    <a:pt x="159" y="2"/>
                  </a:lnTo>
                  <a:lnTo>
                    <a:pt x="1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000"/>
            </a:p>
          </p:txBody>
        </p:sp>
        <p:sp>
          <p:nvSpPr>
            <p:cNvPr id="1049" name="Freeform 66">
              <a:extLst>
                <a:ext uri="{FF2B5EF4-FFF2-40B4-BE49-F238E27FC236}">
                  <a16:creationId xmlns:a16="http://schemas.microsoft.com/office/drawing/2014/main" id="{356F619C-0221-4094-A31D-4735B1F67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3225" y="8909050"/>
              <a:ext cx="828675" cy="982663"/>
            </a:xfrm>
            <a:custGeom>
              <a:avLst/>
              <a:gdLst>
                <a:gd name="T0" fmla="*/ 322 w 522"/>
                <a:gd name="T1" fmla="*/ 148 h 619"/>
                <a:gd name="T2" fmla="*/ 322 w 522"/>
                <a:gd name="T3" fmla="*/ 50 h 619"/>
                <a:gd name="T4" fmla="*/ 320 w 522"/>
                <a:gd name="T5" fmla="*/ 34 h 619"/>
                <a:gd name="T6" fmla="*/ 304 w 522"/>
                <a:gd name="T7" fmla="*/ 10 h 619"/>
                <a:gd name="T8" fmla="*/ 278 w 522"/>
                <a:gd name="T9" fmla="*/ 0 h 619"/>
                <a:gd name="T10" fmla="*/ 250 w 522"/>
                <a:gd name="T11" fmla="*/ 6 h 619"/>
                <a:gd name="T12" fmla="*/ 238 w 522"/>
                <a:gd name="T13" fmla="*/ 14 h 619"/>
                <a:gd name="T14" fmla="*/ 40 w 522"/>
                <a:gd name="T15" fmla="*/ 212 h 619"/>
                <a:gd name="T16" fmla="*/ 28 w 522"/>
                <a:gd name="T17" fmla="*/ 230 h 619"/>
                <a:gd name="T18" fmla="*/ 24 w 522"/>
                <a:gd name="T19" fmla="*/ 248 h 619"/>
                <a:gd name="T20" fmla="*/ 28 w 522"/>
                <a:gd name="T21" fmla="*/ 266 h 619"/>
                <a:gd name="T22" fmla="*/ 40 w 522"/>
                <a:gd name="T23" fmla="*/ 284 h 619"/>
                <a:gd name="T24" fmla="*/ 14 w 522"/>
                <a:gd name="T25" fmla="*/ 535 h 619"/>
                <a:gd name="T26" fmla="*/ 8 w 522"/>
                <a:gd name="T27" fmla="*/ 543 h 619"/>
                <a:gd name="T28" fmla="*/ 0 w 522"/>
                <a:gd name="T29" fmla="*/ 561 h 619"/>
                <a:gd name="T30" fmla="*/ 0 w 522"/>
                <a:gd name="T31" fmla="*/ 579 h 619"/>
                <a:gd name="T32" fmla="*/ 8 w 522"/>
                <a:gd name="T33" fmla="*/ 597 h 619"/>
                <a:gd name="T34" fmla="*/ 14 w 522"/>
                <a:gd name="T35" fmla="*/ 605 h 619"/>
                <a:gd name="T36" fmla="*/ 30 w 522"/>
                <a:gd name="T37" fmla="*/ 615 h 619"/>
                <a:gd name="T38" fmla="*/ 50 w 522"/>
                <a:gd name="T39" fmla="*/ 619 h 619"/>
                <a:gd name="T40" fmla="*/ 68 w 522"/>
                <a:gd name="T41" fmla="*/ 615 h 619"/>
                <a:gd name="T42" fmla="*/ 84 w 522"/>
                <a:gd name="T43" fmla="*/ 605 h 619"/>
                <a:gd name="T44" fmla="*/ 258 w 522"/>
                <a:gd name="T45" fmla="*/ 432 h 619"/>
                <a:gd name="T46" fmla="*/ 270 w 522"/>
                <a:gd name="T47" fmla="*/ 416 h 619"/>
                <a:gd name="T48" fmla="*/ 272 w 522"/>
                <a:gd name="T49" fmla="*/ 396 h 619"/>
                <a:gd name="T50" fmla="*/ 270 w 522"/>
                <a:gd name="T51" fmla="*/ 378 h 619"/>
                <a:gd name="T52" fmla="*/ 258 w 522"/>
                <a:gd name="T53" fmla="*/ 362 h 619"/>
                <a:gd name="T54" fmla="*/ 224 w 522"/>
                <a:gd name="T55" fmla="*/ 170 h 619"/>
                <a:gd name="T56" fmla="*/ 224 w 522"/>
                <a:gd name="T57" fmla="*/ 198 h 619"/>
                <a:gd name="T58" fmla="*/ 228 w 522"/>
                <a:gd name="T59" fmla="*/ 218 h 619"/>
                <a:gd name="T60" fmla="*/ 238 w 522"/>
                <a:gd name="T61" fmla="*/ 234 h 619"/>
                <a:gd name="T62" fmla="*/ 254 w 522"/>
                <a:gd name="T63" fmla="*/ 244 h 619"/>
                <a:gd name="T64" fmla="*/ 272 w 522"/>
                <a:gd name="T65" fmla="*/ 248 h 619"/>
                <a:gd name="T66" fmla="*/ 474 w 522"/>
                <a:gd name="T67" fmla="*/ 248 h 619"/>
                <a:gd name="T68" fmla="*/ 492 w 522"/>
                <a:gd name="T69" fmla="*/ 244 h 619"/>
                <a:gd name="T70" fmla="*/ 508 w 522"/>
                <a:gd name="T71" fmla="*/ 234 h 619"/>
                <a:gd name="T72" fmla="*/ 518 w 522"/>
                <a:gd name="T73" fmla="*/ 218 h 619"/>
                <a:gd name="T74" fmla="*/ 522 w 522"/>
                <a:gd name="T75" fmla="*/ 198 h 619"/>
                <a:gd name="T76" fmla="*/ 522 w 522"/>
                <a:gd name="T77" fmla="*/ 188 h 619"/>
                <a:gd name="T78" fmla="*/ 514 w 522"/>
                <a:gd name="T79" fmla="*/ 170 h 619"/>
                <a:gd name="T80" fmla="*/ 500 w 522"/>
                <a:gd name="T81" fmla="*/ 158 h 619"/>
                <a:gd name="T82" fmla="*/ 484 w 522"/>
                <a:gd name="T83" fmla="*/ 15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22" h="619">
                  <a:moveTo>
                    <a:pt x="474" y="148"/>
                  </a:moveTo>
                  <a:lnTo>
                    <a:pt x="322" y="148"/>
                  </a:lnTo>
                  <a:lnTo>
                    <a:pt x="322" y="50"/>
                  </a:lnTo>
                  <a:lnTo>
                    <a:pt x="322" y="50"/>
                  </a:lnTo>
                  <a:lnTo>
                    <a:pt x="322" y="42"/>
                  </a:lnTo>
                  <a:lnTo>
                    <a:pt x="320" y="34"/>
                  </a:lnTo>
                  <a:lnTo>
                    <a:pt x="314" y="22"/>
                  </a:lnTo>
                  <a:lnTo>
                    <a:pt x="304" y="10"/>
                  </a:lnTo>
                  <a:lnTo>
                    <a:pt x="292" y="4"/>
                  </a:lnTo>
                  <a:lnTo>
                    <a:pt x="278" y="0"/>
                  </a:lnTo>
                  <a:lnTo>
                    <a:pt x="264" y="0"/>
                  </a:lnTo>
                  <a:lnTo>
                    <a:pt x="250" y="6"/>
                  </a:lnTo>
                  <a:lnTo>
                    <a:pt x="244" y="10"/>
                  </a:lnTo>
                  <a:lnTo>
                    <a:pt x="238" y="14"/>
                  </a:lnTo>
                  <a:lnTo>
                    <a:pt x="40" y="212"/>
                  </a:lnTo>
                  <a:lnTo>
                    <a:pt x="40" y="212"/>
                  </a:lnTo>
                  <a:lnTo>
                    <a:pt x="32" y="220"/>
                  </a:lnTo>
                  <a:lnTo>
                    <a:pt x="28" y="230"/>
                  </a:lnTo>
                  <a:lnTo>
                    <a:pt x="26" y="238"/>
                  </a:lnTo>
                  <a:lnTo>
                    <a:pt x="24" y="248"/>
                  </a:lnTo>
                  <a:lnTo>
                    <a:pt x="26" y="258"/>
                  </a:lnTo>
                  <a:lnTo>
                    <a:pt x="28" y="266"/>
                  </a:lnTo>
                  <a:lnTo>
                    <a:pt x="32" y="276"/>
                  </a:lnTo>
                  <a:lnTo>
                    <a:pt x="40" y="284"/>
                  </a:lnTo>
                  <a:lnTo>
                    <a:pt x="154" y="396"/>
                  </a:lnTo>
                  <a:lnTo>
                    <a:pt x="14" y="535"/>
                  </a:lnTo>
                  <a:lnTo>
                    <a:pt x="14" y="535"/>
                  </a:lnTo>
                  <a:lnTo>
                    <a:pt x="8" y="543"/>
                  </a:lnTo>
                  <a:lnTo>
                    <a:pt x="4" y="551"/>
                  </a:lnTo>
                  <a:lnTo>
                    <a:pt x="0" y="561"/>
                  </a:lnTo>
                  <a:lnTo>
                    <a:pt x="0" y="569"/>
                  </a:lnTo>
                  <a:lnTo>
                    <a:pt x="0" y="579"/>
                  </a:lnTo>
                  <a:lnTo>
                    <a:pt x="4" y="589"/>
                  </a:lnTo>
                  <a:lnTo>
                    <a:pt x="8" y="597"/>
                  </a:lnTo>
                  <a:lnTo>
                    <a:pt x="14" y="605"/>
                  </a:lnTo>
                  <a:lnTo>
                    <a:pt x="14" y="605"/>
                  </a:lnTo>
                  <a:lnTo>
                    <a:pt x="22" y="611"/>
                  </a:lnTo>
                  <a:lnTo>
                    <a:pt x="30" y="615"/>
                  </a:lnTo>
                  <a:lnTo>
                    <a:pt x="40" y="619"/>
                  </a:lnTo>
                  <a:lnTo>
                    <a:pt x="50" y="619"/>
                  </a:lnTo>
                  <a:lnTo>
                    <a:pt x="60" y="619"/>
                  </a:lnTo>
                  <a:lnTo>
                    <a:pt x="68" y="615"/>
                  </a:lnTo>
                  <a:lnTo>
                    <a:pt x="76" y="611"/>
                  </a:lnTo>
                  <a:lnTo>
                    <a:pt x="84" y="605"/>
                  </a:lnTo>
                  <a:lnTo>
                    <a:pt x="258" y="432"/>
                  </a:lnTo>
                  <a:lnTo>
                    <a:pt x="258" y="432"/>
                  </a:lnTo>
                  <a:lnTo>
                    <a:pt x="264" y="424"/>
                  </a:lnTo>
                  <a:lnTo>
                    <a:pt x="270" y="416"/>
                  </a:lnTo>
                  <a:lnTo>
                    <a:pt x="272" y="406"/>
                  </a:lnTo>
                  <a:lnTo>
                    <a:pt x="272" y="396"/>
                  </a:lnTo>
                  <a:lnTo>
                    <a:pt x="272" y="388"/>
                  </a:lnTo>
                  <a:lnTo>
                    <a:pt x="270" y="378"/>
                  </a:lnTo>
                  <a:lnTo>
                    <a:pt x="264" y="370"/>
                  </a:lnTo>
                  <a:lnTo>
                    <a:pt x="258" y="362"/>
                  </a:lnTo>
                  <a:lnTo>
                    <a:pt x="144" y="248"/>
                  </a:lnTo>
                  <a:lnTo>
                    <a:pt x="224" y="170"/>
                  </a:lnTo>
                  <a:lnTo>
                    <a:pt x="224" y="198"/>
                  </a:lnTo>
                  <a:lnTo>
                    <a:pt x="224" y="198"/>
                  </a:lnTo>
                  <a:lnTo>
                    <a:pt x="224" y="208"/>
                  </a:lnTo>
                  <a:lnTo>
                    <a:pt x="228" y="218"/>
                  </a:lnTo>
                  <a:lnTo>
                    <a:pt x="232" y="226"/>
                  </a:lnTo>
                  <a:lnTo>
                    <a:pt x="238" y="234"/>
                  </a:lnTo>
                  <a:lnTo>
                    <a:pt x="246" y="240"/>
                  </a:lnTo>
                  <a:lnTo>
                    <a:pt x="254" y="244"/>
                  </a:lnTo>
                  <a:lnTo>
                    <a:pt x="262" y="248"/>
                  </a:lnTo>
                  <a:lnTo>
                    <a:pt x="272" y="248"/>
                  </a:lnTo>
                  <a:lnTo>
                    <a:pt x="474" y="248"/>
                  </a:lnTo>
                  <a:lnTo>
                    <a:pt x="474" y="248"/>
                  </a:lnTo>
                  <a:lnTo>
                    <a:pt x="484" y="248"/>
                  </a:lnTo>
                  <a:lnTo>
                    <a:pt x="492" y="244"/>
                  </a:lnTo>
                  <a:lnTo>
                    <a:pt x="500" y="240"/>
                  </a:lnTo>
                  <a:lnTo>
                    <a:pt x="508" y="234"/>
                  </a:lnTo>
                  <a:lnTo>
                    <a:pt x="514" y="226"/>
                  </a:lnTo>
                  <a:lnTo>
                    <a:pt x="518" y="218"/>
                  </a:lnTo>
                  <a:lnTo>
                    <a:pt x="522" y="208"/>
                  </a:lnTo>
                  <a:lnTo>
                    <a:pt x="522" y="198"/>
                  </a:lnTo>
                  <a:lnTo>
                    <a:pt x="522" y="198"/>
                  </a:lnTo>
                  <a:lnTo>
                    <a:pt x="522" y="188"/>
                  </a:lnTo>
                  <a:lnTo>
                    <a:pt x="518" y="180"/>
                  </a:lnTo>
                  <a:lnTo>
                    <a:pt x="514" y="170"/>
                  </a:lnTo>
                  <a:lnTo>
                    <a:pt x="508" y="164"/>
                  </a:lnTo>
                  <a:lnTo>
                    <a:pt x="500" y="158"/>
                  </a:lnTo>
                  <a:lnTo>
                    <a:pt x="492" y="152"/>
                  </a:lnTo>
                  <a:lnTo>
                    <a:pt x="484" y="150"/>
                  </a:lnTo>
                  <a:lnTo>
                    <a:pt x="474" y="1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000"/>
            </a:p>
          </p:txBody>
        </p:sp>
        <p:sp>
          <p:nvSpPr>
            <p:cNvPr id="1050" name="Freeform 67">
              <a:extLst>
                <a:ext uri="{FF2B5EF4-FFF2-40B4-BE49-F238E27FC236}">
                  <a16:creationId xmlns:a16="http://schemas.microsoft.com/office/drawing/2014/main" id="{A4B0C44D-BBCF-426A-A25C-C0A5BC163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3225" y="8909050"/>
              <a:ext cx="828675" cy="982663"/>
            </a:xfrm>
            <a:custGeom>
              <a:avLst/>
              <a:gdLst>
                <a:gd name="T0" fmla="*/ 322 w 522"/>
                <a:gd name="T1" fmla="*/ 148 h 619"/>
                <a:gd name="T2" fmla="*/ 322 w 522"/>
                <a:gd name="T3" fmla="*/ 50 h 619"/>
                <a:gd name="T4" fmla="*/ 320 w 522"/>
                <a:gd name="T5" fmla="*/ 34 h 619"/>
                <a:gd name="T6" fmla="*/ 304 w 522"/>
                <a:gd name="T7" fmla="*/ 10 h 619"/>
                <a:gd name="T8" fmla="*/ 278 w 522"/>
                <a:gd name="T9" fmla="*/ 0 h 619"/>
                <a:gd name="T10" fmla="*/ 250 w 522"/>
                <a:gd name="T11" fmla="*/ 6 h 619"/>
                <a:gd name="T12" fmla="*/ 238 w 522"/>
                <a:gd name="T13" fmla="*/ 14 h 619"/>
                <a:gd name="T14" fmla="*/ 40 w 522"/>
                <a:gd name="T15" fmla="*/ 212 h 619"/>
                <a:gd name="T16" fmla="*/ 28 w 522"/>
                <a:gd name="T17" fmla="*/ 230 h 619"/>
                <a:gd name="T18" fmla="*/ 24 w 522"/>
                <a:gd name="T19" fmla="*/ 248 h 619"/>
                <a:gd name="T20" fmla="*/ 28 w 522"/>
                <a:gd name="T21" fmla="*/ 266 h 619"/>
                <a:gd name="T22" fmla="*/ 40 w 522"/>
                <a:gd name="T23" fmla="*/ 284 h 619"/>
                <a:gd name="T24" fmla="*/ 14 w 522"/>
                <a:gd name="T25" fmla="*/ 535 h 619"/>
                <a:gd name="T26" fmla="*/ 8 w 522"/>
                <a:gd name="T27" fmla="*/ 543 h 619"/>
                <a:gd name="T28" fmla="*/ 0 w 522"/>
                <a:gd name="T29" fmla="*/ 561 h 619"/>
                <a:gd name="T30" fmla="*/ 0 w 522"/>
                <a:gd name="T31" fmla="*/ 579 h 619"/>
                <a:gd name="T32" fmla="*/ 8 w 522"/>
                <a:gd name="T33" fmla="*/ 597 h 619"/>
                <a:gd name="T34" fmla="*/ 14 w 522"/>
                <a:gd name="T35" fmla="*/ 605 h 619"/>
                <a:gd name="T36" fmla="*/ 30 w 522"/>
                <a:gd name="T37" fmla="*/ 615 h 619"/>
                <a:gd name="T38" fmla="*/ 50 w 522"/>
                <a:gd name="T39" fmla="*/ 619 h 619"/>
                <a:gd name="T40" fmla="*/ 68 w 522"/>
                <a:gd name="T41" fmla="*/ 615 h 619"/>
                <a:gd name="T42" fmla="*/ 84 w 522"/>
                <a:gd name="T43" fmla="*/ 605 h 619"/>
                <a:gd name="T44" fmla="*/ 258 w 522"/>
                <a:gd name="T45" fmla="*/ 432 h 619"/>
                <a:gd name="T46" fmla="*/ 270 w 522"/>
                <a:gd name="T47" fmla="*/ 416 h 619"/>
                <a:gd name="T48" fmla="*/ 272 w 522"/>
                <a:gd name="T49" fmla="*/ 396 h 619"/>
                <a:gd name="T50" fmla="*/ 270 w 522"/>
                <a:gd name="T51" fmla="*/ 378 h 619"/>
                <a:gd name="T52" fmla="*/ 258 w 522"/>
                <a:gd name="T53" fmla="*/ 362 h 619"/>
                <a:gd name="T54" fmla="*/ 224 w 522"/>
                <a:gd name="T55" fmla="*/ 170 h 619"/>
                <a:gd name="T56" fmla="*/ 224 w 522"/>
                <a:gd name="T57" fmla="*/ 198 h 619"/>
                <a:gd name="T58" fmla="*/ 228 w 522"/>
                <a:gd name="T59" fmla="*/ 218 h 619"/>
                <a:gd name="T60" fmla="*/ 238 w 522"/>
                <a:gd name="T61" fmla="*/ 234 h 619"/>
                <a:gd name="T62" fmla="*/ 254 w 522"/>
                <a:gd name="T63" fmla="*/ 244 h 619"/>
                <a:gd name="T64" fmla="*/ 272 w 522"/>
                <a:gd name="T65" fmla="*/ 248 h 619"/>
                <a:gd name="T66" fmla="*/ 474 w 522"/>
                <a:gd name="T67" fmla="*/ 248 h 619"/>
                <a:gd name="T68" fmla="*/ 492 w 522"/>
                <a:gd name="T69" fmla="*/ 244 h 619"/>
                <a:gd name="T70" fmla="*/ 508 w 522"/>
                <a:gd name="T71" fmla="*/ 234 h 619"/>
                <a:gd name="T72" fmla="*/ 518 w 522"/>
                <a:gd name="T73" fmla="*/ 218 h 619"/>
                <a:gd name="T74" fmla="*/ 522 w 522"/>
                <a:gd name="T75" fmla="*/ 198 h 619"/>
                <a:gd name="T76" fmla="*/ 522 w 522"/>
                <a:gd name="T77" fmla="*/ 188 h 619"/>
                <a:gd name="T78" fmla="*/ 514 w 522"/>
                <a:gd name="T79" fmla="*/ 170 h 619"/>
                <a:gd name="T80" fmla="*/ 500 w 522"/>
                <a:gd name="T81" fmla="*/ 158 h 619"/>
                <a:gd name="T82" fmla="*/ 484 w 522"/>
                <a:gd name="T83" fmla="*/ 15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22" h="619">
                  <a:moveTo>
                    <a:pt x="474" y="148"/>
                  </a:moveTo>
                  <a:lnTo>
                    <a:pt x="322" y="148"/>
                  </a:lnTo>
                  <a:lnTo>
                    <a:pt x="322" y="50"/>
                  </a:lnTo>
                  <a:lnTo>
                    <a:pt x="322" y="50"/>
                  </a:lnTo>
                  <a:lnTo>
                    <a:pt x="322" y="42"/>
                  </a:lnTo>
                  <a:lnTo>
                    <a:pt x="320" y="34"/>
                  </a:lnTo>
                  <a:lnTo>
                    <a:pt x="314" y="22"/>
                  </a:lnTo>
                  <a:lnTo>
                    <a:pt x="304" y="10"/>
                  </a:lnTo>
                  <a:lnTo>
                    <a:pt x="292" y="4"/>
                  </a:lnTo>
                  <a:lnTo>
                    <a:pt x="278" y="0"/>
                  </a:lnTo>
                  <a:lnTo>
                    <a:pt x="264" y="0"/>
                  </a:lnTo>
                  <a:lnTo>
                    <a:pt x="250" y="6"/>
                  </a:lnTo>
                  <a:lnTo>
                    <a:pt x="244" y="10"/>
                  </a:lnTo>
                  <a:lnTo>
                    <a:pt x="238" y="14"/>
                  </a:lnTo>
                  <a:lnTo>
                    <a:pt x="40" y="212"/>
                  </a:lnTo>
                  <a:lnTo>
                    <a:pt x="40" y="212"/>
                  </a:lnTo>
                  <a:lnTo>
                    <a:pt x="32" y="220"/>
                  </a:lnTo>
                  <a:lnTo>
                    <a:pt x="28" y="230"/>
                  </a:lnTo>
                  <a:lnTo>
                    <a:pt x="26" y="238"/>
                  </a:lnTo>
                  <a:lnTo>
                    <a:pt x="24" y="248"/>
                  </a:lnTo>
                  <a:lnTo>
                    <a:pt x="26" y="258"/>
                  </a:lnTo>
                  <a:lnTo>
                    <a:pt x="28" y="266"/>
                  </a:lnTo>
                  <a:lnTo>
                    <a:pt x="32" y="276"/>
                  </a:lnTo>
                  <a:lnTo>
                    <a:pt x="40" y="284"/>
                  </a:lnTo>
                  <a:lnTo>
                    <a:pt x="154" y="396"/>
                  </a:lnTo>
                  <a:lnTo>
                    <a:pt x="14" y="535"/>
                  </a:lnTo>
                  <a:lnTo>
                    <a:pt x="14" y="535"/>
                  </a:lnTo>
                  <a:lnTo>
                    <a:pt x="8" y="543"/>
                  </a:lnTo>
                  <a:lnTo>
                    <a:pt x="4" y="551"/>
                  </a:lnTo>
                  <a:lnTo>
                    <a:pt x="0" y="561"/>
                  </a:lnTo>
                  <a:lnTo>
                    <a:pt x="0" y="569"/>
                  </a:lnTo>
                  <a:lnTo>
                    <a:pt x="0" y="579"/>
                  </a:lnTo>
                  <a:lnTo>
                    <a:pt x="4" y="589"/>
                  </a:lnTo>
                  <a:lnTo>
                    <a:pt x="8" y="597"/>
                  </a:lnTo>
                  <a:lnTo>
                    <a:pt x="14" y="605"/>
                  </a:lnTo>
                  <a:lnTo>
                    <a:pt x="14" y="605"/>
                  </a:lnTo>
                  <a:lnTo>
                    <a:pt x="22" y="611"/>
                  </a:lnTo>
                  <a:lnTo>
                    <a:pt x="30" y="615"/>
                  </a:lnTo>
                  <a:lnTo>
                    <a:pt x="40" y="619"/>
                  </a:lnTo>
                  <a:lnTo>
                    <a:pt x="50" y="619"/>
                  </a:lnTo>
                  <a:lnTo>
                    <a:pt x="60" y="619"/>
                  </a:lnTo>
                  <a:lnTo>
                    <a:pt x="68" y="615"/>
                  </a:lnTo>
                  <a:lnTo>
                    <a:pt x="76" y="611"/>
                  </a:lnTo>
                  <a:lnTo>
                    <a:pt x="84" y="605"/>
                  </a:lnTo>
                  <a:lnTo>
                    <a:pt x="258" y="432"/>
                  </a:lnTo>
                  <a:lnTo>
                    <a:pt x="258" y="432"/>
                  </a:lnTo>
                  <a:lnTo>
                    <a:pt x="264" y="424"/>
                  </a:lnTo>
                  <a:lnTo>
                    <a:pt x="270" y="416"/>
                  </a:lnTo>
                  <a:lnTo>
                    <a:pt x="272" y="406"/>
                  </a:lnTo>
                  <a:lnTo>
                    <a:pt x="272" y="396"/>
                  </a:lnTo>
                  <a:lnTo>
                    <a:pt x="272" y="388"/>
                  </a:lnTo>
                  <a:lnTo>
                    <a:pt x="270" y="378"/>
                  </a:lnTo>
                  <a:lnTo>
                    <a:pt x="264" y="370"/>
                  </a:lnTo>
                  <a:lnTo>
                    <a:pt x="258" y="362"/>
                  </a:lnTo>
                  <a:lnTo>
                    <a:pt x="144" y="248"/>
                  </a:lnTo>
                  <a:lnTo>
                    <a:pt x="224" y="170"/>
                  </a:lnTo>
                  <a:lnTo>
                    <a:pt x="224" y="198"/>
                  </a:lnTo>
                  <a:lnTo>
                    <a:pt x="224" y="198"/>
                  </a:lnTo>
                  <a:lnTo>
                    <a:pt x="224" y="208"/>
                  </a:lnTo>
                  <a:lnTo>
                    <a:pt x="228" y="218"/>
                  </a:lnTo>
                  <a:lnTo>
                    <a:pt x="232" y="226"/>
                  </a:lnTo>
                  <a:lnTo>
                    <a:pt x="238" y="234"/>
                  </a:lnTo>
                  <a:lnTo>
                    <a:pt x="246" y="240"/>
                  </a:lnTo>
                  <a:lnTo>
                    <a:pt x="254" y="244"/>
                  </a:lnTo>
                  <a:lnTo>
                    <a:pt x="262" y="248"/>
                  </a:lnTo>
                  <a:lnTo>
                    <a:pt x="272" y="248"/>
                  </a:lnTo>
                  <a:lnTo>
                    <a:pt x="474" y="248"/>
                  </a:lnTo>
                  <a:lnTo>
                    <a:pt x="474" y="248"/>
                  </a:lnTo>
                  <a:lnTo>
                    <a:pt x="484" y="248"/>
                  </a:lnTo>
                  <a:lnTo>
                    <a:pt x="492" y="244"/>
                  </a:lnTo>
                  <a:lnTo>
                    <a:pt x="500" y="240"/>
                  </a:lnTo>
                  <a:lnTo>
                    <a:pt x="508" y="234"/>
                  </a:lnTo>
                  <a:lnTo>
                    <a:pt x="514" y="226"/>
                  </a:lnTo>
                  <a:lnTo>
                    <a:pt x="518" y="218"/>
                  </a:lnTo>
                  <a:lnTo>
                    <a:pt x="522" y="208"/>
                  </a:lnTo>
                  <a:lnTo>
                    <a:pt x="522" y="198"/>
                  </a:lnTo>
                  <a:lnTo>
                    <a:pt x="522" y="198"/>
                  </a:lnTo>
                  <a:lnTo>
                    <a:pt x="522" y="188"/>
                  </a:lnTo>
                  <a:lnTo>
                    <a:pt x="518" y="180"/>
                  </a:lnTo>
                  <a:lnTo>
                    <a:pt x="514" y="170"/>
                  </a:lnTo>
                  <a:lnTo>
                    <a:pt x="508" y="164"/>
                  </a:lnTo>
                  <a:lnTo>
                    <a:pt x="500" y="158"/>
                  </a:lnTo>
                  <a:lnTo>
                    <a:pt x="492" y="152"/>
                  </a:lnTo>
                  <a:lnTo>
                    <a:pt x="484" y="150"/>
                  </a:lnTo>
                  <a:lnTo>
                    <a:pt x="474" y="1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000"/>
            </a:p>
          </p:txBody>
        </p:sp>
        <p:sp>
          <p:nvSpPr>
            <p:cNvPr id="1051" name="Freeform 68">
              <a:extLst>
                <a:ext uri="{FF2B5EF4-FFF2-40B4-BE49-F238E27FC236}">
                  <a16:creationId xmlns:a16="http://schemas.microsoft.com/office/drawing/2014/main" id="{050CB26F-9D4C-4293-BE9C-C75595122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5750" y="8731250"/>
              <a:ext cx="482600" cy="374650"/>
            </a:xfrm>
            <a:custGeom>
              <a:avLst/>
              <a:gdLst>
                <a:gd name="T0" fmla="*/ 214 w 304"/>
                <a:gd name="T1" fmla="*/ 8 h 236"/>
                <a:gd name="T2" fmla="*/ 214 w 304"/>
                <a:gd name="T3" fmla="*/ 8 h 236"/>
                <a:gd name="T4" fmla="*/ 206 w 304"/>
                <a:gd name="T5" fmla="*/ 4 h 236"/>
                <a:gd name="T6" fmla="*/ 198 w 304"/>
                <a:gd name="T7" fmla="*/ 2 h 236"/>
                <a:gd name="T8" fmla="*/ 190 w 304"/>
                <a:gd name="T9" fmla="*/ 0 h 236"/>
                <a:gd name="T10" fmla="*/ 180 w 304"/>
                <a:gd name="T11" fmla="*/ 0 h 236"/>
                <a:gd name="T12" fmla="*/ 172 w 304"/>
                <a:gd name="T13" fmla="*/ 2 h 236"/>
                <a:gd name="T14" fmla="*/ 164 w 304"/>
                <a:gd name="T15" fmla="*/ 4 h 236"/>
                <a:gd name="T16" fmla="*/ 158 w 304"/>
                <a:gd name="T17" fmla="*/ 10 h 236"/>
                <a:gd name="T18" fmla="*/ 150 w 304"/>
                <a:gd name="T19" fmla="*/ 14 h 236"/>
                <a:gd name="T20" fmla="*/ 14 w 304"/>
                <a:gd name="T21" fmla="*/ 152 h 236"/>
                <a:gd name="T22" fmla="*/ 14 w 304"/>
                <a:gd name="T23" fmla="*/ 152 h 236"/>
                <a:gd name="T24" fmla="*/ 8 w 304"/>
                <a:gd name="T25" fmla="*/ 158 h 236"/>
                <a:gd name="T26" fmla="*/ 4 w 304"/>
                <a:gd name="T27" fmla="*/ 168 h 236"/>
                <a:gd name="T28" fmla="*/ 0 w 304"/>
                <a:gd name="T29" fmla="*/ 176 h 236"/>
                <a:gd name="T30" fmla="*/ 0 w 304"/>
                <a:gd name="T31" fmla="*/ 186 h 236"/>
                <a:gd name="T32" fmla="*/ 0 w 304"/>
                <a:gd name="T33" fmla="*/ 196 h 236"/>
                <a:gd name="T34" fmla="*/ 4 w 304"/>
                <a:gd name="T35" fmla="*/ 204 h 236"/>
                <a:gd name="T36" fmla="*/ 8 w 304"/>
                <a:gd name="T37" fmla="*/ 214 h 236"/>
                <a:gd name="T38" fmla="*/ 14 w 304"/>
                <a:gd name="T39" fmla="*/ 222 h 236"/>
                <a:gd name="T40" fmla="*/ 14 w 304"/>
                <a:gd name="T41" fmla="*/ 222 h 236"/>
                <a:gd name="T42" fmla="*/ 22 w 304"/>
                <a:gd name="T43" fmla="*/ 228 h 236"/>
                <a:gd name="T44" fmla="*/ 30 w 304"/>
                <a:gd name="T45" fmla="*/ 232 h 236"/>
                <a:gd name="T46" fmla="*/ 40 w 304"/>
                <a:gd name="T47" fmla="*/ 236 h 236"/>
                <a:gd name="T48" fmla="*/ 50 w 304"/>
                <a:gd name="T49" fmla="*/ 236 h 236"/>
                <a:gd name="T50" fmla="*/ 58 w 304"/>
                <a:gd name="T51" fmla="*/ 236 h 236"/>
                <a:gd name="T52" fmla="*/ 68 w 304"/>
                <a:gd name="T53" fmla="*/ 232 h 236"/>
                <a:gd name="T54" fmla="*/ 76 w 304"/>
                <a:gd name="T55" fmla="*/ 228 h 236"/>
                <a:gd name="T56" fmla="*/ 84 w 304"/>
                <a:gd name="T57" fmla="*/ 222 h 236"/>
                <a:gd name="T58" fmla="*/ 192 w 304"/>
                <a:gd name="T59" fmla="*/ 114 h 236"/>
                <a:gd name="T60" fmla="*/ 228 w 304"/>
                <a:gd name="T61" fmla="*/ 140 h 236"/>
                <a:gd name="T62" fmla="*/ 276 w 304"/>
                <a:gd name="T63" fmla="*/ 92 h 236"/>
                <a:gd name="T64" fmla="*/ 276 w 304"/>
                <a:gd name="T65" fmla="*/ 92 h 236"/>
                <a:gd name="T66" fmla="*/ 290 w 304"/>
                <a:gd name="T67" fmla="*/ 80 h 236"/>
                <a:gd name="T68" fmla="*/ 304 w 304"/>
                <a:gd name="T69" fmla="*/ 72 h 236"/>
                <a:gd name="T70" fmla="*/ 214 w 304"/>
                <a:gd name="T71" fmla="*/ 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" h="236">
                  <a:moveTo>
                    <a:pt x="214" y="8"/>
                  </a:moveTo>
                  <a:lnTo>
                    <a:pt x="214" y="8"/>
                  </a:lnTo>
                  <a:lnTo>
                    <a:pt x="206" y="4"/>
                  </a:lnTo>
                  <a:lnTo>
                    <a:pt x="198" y="2"/>
                  </a:lnTo>
                  <a:lnTo>
                    <a:pt x="190" y="0"/>
                  </a:lnTo>
                  <a:lnTo>
                    <a:pt x="180" y="0"/>
                  </a:lnTo>
                  <a:lnTo>
                    <a:pt x="172" y="2"/>
                  </a:lnTo>
                  <a:lnTo>
                    <a:pt x="164" y="4"/>
                  </a:lnTo>
                  <a:lnTo>
                    <a:pt x="158" y="10"/>
                  </a:lnTo>
                  <a:lnTo>
                    <a:pt x="150" y="14"/>
                  </a:lnTo>
                  <a:lnTo>
                    <a:pt x="14" y="152"/>
                  </a:lnTo>
                  <a:lnTo>
                    <a:pt x="14" y="152"/>
                  </a:lnTo>
                  <a:lnTo>
                    <a:pt x="8" y="158"/>
                  </a:lnTo>
                  <a:lnTo>
                    <a:pt x="4" y="168"/>
                  </a:lnTo>
                  <a:lnTo>
                    <a:pt x="0" y="176"/>
                  </a:lnTo>
                  <a:lnTo>
                    <a:pt x="0" y="186"/>
                  </a:lnTo>
                  <a:lnTo>
                    <a:pt x="0" y="196"/>
                  </a:lnTo>
                  <a:lnTo>
                    <a:pt x="4" y="204"/>
                  </a:lnTo>
                  <a:lnTo>
                    <a:pt x="8" y="214"/>
                  </a:lnTo>
                  <a:lnTo>
                    <a:pt x="14" y="222"/>
                  </a:lnTo>
                  <a:lnTo>
                    <a:pt x="14" y="222"/>
                  </a:lnTo>
                  <a:lnTo>
                    <a:pt x="22" y="228"/>
                  </a:lnTo>
                  <a:lnTo>
                    <a:pt x="30" y="232"/>
                  </a:lnTo>
                  <a:lnTo>
                    <a:pt x="40" y="236"/>
                  </a:lnTo>
                  <a:lnTo>
                    <a:pt x="50" y="236"/>
                  </a:lnTo>
                  <a:lnTo>
                    <a:pt x="58" y="236"/>
                  </a:lnTo>
                  <a:lnTo>
                    <a:pt x="68" y="232"/>
                  </a:lnTo>
                  <a:lnTo>
                    <a:pt x="76" y="228"/>
                  </a:lnTo>
                  <a:lnTo>
                    <a:pt x="84" y="222"/>
                  </a:lnTo>
                  <a:lnTo>
                    <a:pt x="192" y="114"/>
                  </a:lnTo>
                  <a:lnTo>
                    <a:pt x="228" y="140"/>
                  </a:lnTo>
                  <a:lnTo>
                    <a:pt x="276" y="92"/>
                  </a:lnTo>
                  <a:lnTo>
                    <a:pt x="276" y="92"/>
                  </a:lnTo>
                  <a:lnTo>
                    <a:pt x="290" y="80"/>
                  </a:lnTo>
                  <a:lnTo>
                    <a:pt x="304" y="72"/>
                  </a:lnTo>
                  <a:lnTo>
                    <a:pt x="21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000"/>
            </a:p>
          </p:txBody>
        </p:sp>
        <p:sp>
          <p:nvSpPr>
            <p:cNvPr id="1052" name="Freeform 69">
              <a:extLst>
                <a:ext uri="{FF2B5EF4-FFF2-40B4-BE49-F238E27FC236}">
                  <a16:creationId xmlns:a16="http://schemas.microsoft.com/office/drawing/2014/main" id="{44462273-406D-44E1-AF80-EC007F1BE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738" y="9344025"/>
              <a:ext cx="534987" cy="547688"/>
            </a:xfrm>
            <a:custGeom>
              <a:avLst/>
              <a:gdLst>
                <a:gd name="T0" fmla="*/ 301 w 337"/>
                <a:gd name="T1" fmla="*/ 44 h 345"/>
                <a:gd name="T2" fmla="*/ 301 w 337"/>
                <a:gd name="T3" fmla="*/ 44 h 345"/>
                <a:gd name="T4" fmla="*/ 293 w 337"/>
                <a:gd name="T5" fmla="*/ 34 h 345"/>
                <a:gd name="T6" fmla="*/ 285 w 337"/>
                <a:gd name="T7" fmla="*/ 24 h 345"/>
                <a:gd name="T8" fmla="*/ 279 w 337"/>
                <a:gd name="T9" fmla="*/ 12 h 345"/>
                <a:gd name="T10" fmla="*/ 275 w 337"/>
                <a:gd name="T11" fmla="*/ 0 h 345"/>
                <a:gd name="T12" fmla="*/ 14 w 337"/>
                <a:gd name="T13" fmla="*/ 261 h 345"/>
                <a:gd name="T14" fmla="*/ 14 w 337"/>
                <a:gd name="T15" fmla="*/ 261 h 345"/>
                <a:gd name="T16" fmla="*/ 8 w 337"/>
                <a:gd name="T17" fmla="*/ 269 h 345"/>
                <a:gd name="T18" fmla="*/ 4 w 337"/>
                <a:gd name="T19" fmla="*/ 277 h 345"/>
                <a:gd name="T20" fmla="*/ 2 w 337"/>
                <a:gd name="T21" fmla="*/ 287 h 345"/>
                <a:gd name="T22" fmla="*/ 0 w 337"/>
                <a:gd name="T23" fmla="*/ 295 h 345"/>
                <a:gd name="T24" fmla="*/ 2 w 337"/>
                <a:gd name="T25" fmla="*/ 305 h 345"/>
                <a:gd name="T26" fmla="*/ 4 w 337"/>
                <a:gd name="T27" fmla="*/ 315 h 345"/>
                <a:gd name="T28" fmla="*/ 8 w 337"/>
                <a:gd name="T29" fmla="*/ 323 h 345"/>
                <a:gd name="T30" fmla="*/ 14 w 337"/>
                <a:gd name="T31" fmla="*/ 331 h 345"/>
                <a:gd name="T32" fmla="*/ 14 w 337"/>
                <a:gd name="T33" fmla="*/ 331 h 345"/>
                <a:gd name="T34" fmla="*/ 22 w 337"/>
                <a:gd name="T35" fmla="*/ 337 h 345"/>
                <a:gd name="T36" fmla="*/ 32 w 337"/>
                <a:gd name="T37" fmla="*/ 341 h 345"/>
                <a:gd name="T38" fmla="*/ 40 w 337"/>
                <a:gd name="T39" fmla="*/ 345 h 345"/>
                <a:gd name="T40" fmla="*/ 50 w 337"/>
                <a:gd name="T41" fmla="*/ 345 h 345"/>
                <a:gd name="T42" fmla="*/ 60 w 337"/>
                <a:gd name="T43" fmla="*/ 345 h 345"/>
                <a:gd name="T44" fmla="*/ 68 w 337"/>
                <a:gd name="T45" fmla="*/ 341 h 345"/>
                <a:gd name="T46" fmla="*/ 77 w 337"/>
                <a:gd name="T47" fmla="*/ 337 h 345"/>
                <a:gd name="T48" fmla="*/ 83 w 337"/>
                <a:gd name="T49" fmla="*/ 331 h 345"/>
                <a:gd name="T50" fmla="*/ 337 w 337"/>
                <a:gd name="T51" fmla="*/ 80 h 345"/>
                <a:gd name="T52" fmla="*/ 301 w 337"/>
                <a:gd name="T53" fmla="*/ 44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7" h="345">
                  <a:moveTo>
                    <a:pt x="301" y="44"/>
                  </a:moveTo>
                  <a:lnTo>
                    <a:pt x="301" y="44"/>
                  </a:lnTo>
                  <a:lnTo>
                    <a:pt x="293" y="34"/>
                  </a:lnTo>
                  <a:lnTo>
                    <a:pt x="285" y="24"/>
                  </a:lnTo>
                  <a:lnTo>
                    <a:pt x="279" y="12"/>
                  </a:lnTo>
                  <a:lnTo>
                    <a:pt x="275" y="0"/>
                  </a:lnTo>
                  <a:lnTo>
                    <a:pt x="14" y="261"/>
                  </a:lnTo>
                  <a:lnTo>
                    <a:pt x="14" y="261"/>
                  </a:lnTo>
                  <a:lnTo>
                    <a:pt x="8" y="269"/>
                  </a:lnTo>
                  <a:lnTo>
                    <a:pt x="4" y="277"/>
                  </a:lnTo>
                  <a:lnTo>
                    <a:pt x="2" y="287"/>
                  </a:lnTo>
                  <a:lnTo>
                    <a:pt x="0" y="295"/>
                  </a:lnTo>
                  <a:lnTo>
                    <a:pt x="2" y="305"/>
                  </a:lnTo>
                  <a:lnTo>
                    <a:pt x="4" y="315"/>
                  </a:lnTo>
                  <a:lnTo>
                    <a:pt x="8" y="323"/>
                  </a:lnTo>
                  <a:lnTo>
                    <a:pt x="14" y="331"/>
                  </a:lnTo>
                  <a:lnTo>
                    <a:pt x="14" y="331"/>
                  </a:lnTo>
                  <a:lnTo>
                    <a:pt x="22" y="337"/>
                  </a:lnTo>
                  <a:lnTo>
                    <a:pt x="32" y="341"/>
                  </a:lnTo>
                  <a:lnTo>
                    <a:pt x="40" y="345"/>
                  </a:lnTo>
                  <a:lnTo>
                    <a:pt x="50" y="345"/>
                  </a:lnTo>
                  <a:lnTo>
                    <a:pt x="60" y="345"/>
                  </a:lnTo>
                  <a:lnTo>
                    <a:pt x="68" y="341"/>
                  </a:lnTo>
                  <a:lnTo>
                    <a:pt x="77" y="337"/>
                  </a:lnTo>
                  <a:lnTo>
                    <a:pt x="83" y="331"/>
                  </a:lnTo>
                  <a:lnTo>
                    <a:pt x="337" y="80"/>
                  </a:lnTo>
                  <a:lnTo>
                    <a:pt x="301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000"/>
            </a:p>
          </p:txBody>
        </p:sp>
        <p:sp>
          <p:nvSpPr>
            <p:cNvPr id="1053" name="Freeform 70">
              <a:extLst>
                <a:ext uri="{FF2B5EF4-FFF2-40B4-BE49-F238E27FC236}">
                  <a16:creationId xmlns:a16="http://schemas.microsoft.com/office/drawing/2014/main" id="{A90F241D-572A-48EB-BF0D-EDFCFD25B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8670925"/>
              <a:ext cx="238125" cy="238125"/>
            </a:xfrm>
            <a:custGeom>
              <a:avLst/>
              <a:gdLst>
                <a:gd name="T0" fmla="*/ 76 w 150"/>
                <a:gd name="T1" fmla="*/ 0 h 150"/>
                <a:gd name="T2" fmla="*/ 76 w 150"/>
                <a:gd name="T3" fmla="*/ 0 h 150"/>
                <a:gd name="T4" fmla="*/ 90 w 150"/>
                <a:gd name="T5" fmla="*/ 2 h 150"/>
                <a:gd name="T6" fmla="*/ 104 w 150"/>
                <a:gd name="T7" fmla="*/ 6 h 150"/>
                <a:gd name="T8" fmla="*/ 118 w 150"/>
                <a:gd name="T9" fmla="*/ 14 h 150"/>
                <a:gd name="T10" fmla="*/ 128 w 150"/>
                <a:gd name="T11" fmla="*/ 22 h 150"/>
                <a:gd name="T12" fmla="*/ 138 w 150"/>
                <a:gd name="T13" fmla="*/ 34 h 150"/>
                <a:gd name="T14" fmla="*/ 144 w 150"/>
                <a:gd name="T15" fmla="*/ 46 h 150"/>
                <a:gd name="T16" fmla="*/ 148 w 150"/>
                <a:gd name="T17" fmla="*/ 60 h 150"/>
                <a:gd name="T18" fmla="*/ 150 w 150"/>
                <a:gd name="T19" fmla="*/ 76 h 150"/>
                <a:gd name="T20" fmla="*/ 150 w 150"/>
                <a:gd name="T21" fmla="*/ 76 h 150"/>
                <a:gd name="T22" fmla="*/ 148 w 150"/>
                <a:gd name="T23" fmla="*/ 90 h 150"/>
                <a:gd name="T24" fmla="*/ 144 w 150"/>
                <a:gd name="T25" fmla="*/ 104 h 150"/>
                <a:gd name="T26" fmla="*/ 138 w 150"/>
                <a:gd name="T27" fmla="*/ 118 h 150"/>
                <a:gd name="T28" fmla="*/ 128 w 150"/>
                <a:gd name="T29" fmla="*/ 128 h 150"/>
                <a:gd name="T30" fmla="*/ 118 w 150"/>
                <a:gd name="T31" fmla="*/ 138 h 150"/>
                <a:gd name="T32" fmla="*/ 104 w 150"/>
                <a:gd name="T33" fmla="*/ 144 h 150"/>
                <a:gd name="T34" fmla="*/ 90 w 150"/>
                <a:gd name="T35" fmla="*/ 148 h 150"/>
                <a:gd name="T36" fmla="*/ 76 w 150"/>
                <a:gd name="T37" fmla="*/ 150 h 150"/>
                <a:gd name="T38" fmla="*/ 76 w 150"/>
                <a:gd name="T39" fmla="*/ 150 h 150"/>
                <a:gd name="T40" fmla="*/ 60 w 150"/>
                <a:gd name="T41" fmla="*/ 148 h 150"/>
                <a:gd name="T42" fmla="*/ 46 w 150"/>
                <a:gd name="T43" fmla="*/ 144 h 150"/>
                <a:gd name="T44" fmla="*/ 34 w 150"/>
                <a:gd name="T45" fmla="*/ 138 h 150"/>
                <a:gd name="T46" fmla="*/ 22 w 150"/>
                <a:gd name="T47" fmla="*/ 128 h 150"/>
                <a:gd name="T48" fmla="*/ 14 w 150"/>
                <a:gd name="T49" fmla="*/ 118 h 150"/>
                <a:gd name="T50" fmla="*/ 6 w 150"/>
                <a:gd name="T51" fmla="*/ 104 h 150"/>
                <a:gd name="T52" fmla="*/ 2 w 150"/>
                <a:gd name="T53" fmla="*/ 90 h 150"/>
                <a:gd name="T54" fmla="*/ 0 w 150"/>
                <a:gd name="T55" fmla="*/ 76 h 150"/>
                <a:gd name="T56" fmla="*/ 0 w 150"/>
                <a:gd name="T57" fmla="*/ 76 h 150"/>
                <a:gd name="T58" fmla="*/ 2 w 150"/>
                <a:gd name="T59" fmla="*/ 60 h 150"/>
                <a:gd name="T60" fmla="*/ 6 w 150"/>
                <a:gd name="T61" fmla="*/ 46 h 150"/>
                <a:gd name="T62" fmla="*/ 14 w 150"/>
                <a:gd name="T63" fmla="*/ 34 h 150"/>
                <a:gd name="T64" fmla="*/ 22 w 150"/>
                <a:gd name="T65" fmla="*/ 22 h 150"/>
                <a:gd name="T66" fmla="*/ 34 w 150"/>
                <a:gd name="T67" fmla="*/ 14 h 150"/>
                <a:gd name="T68" fmla="*/ 46 w 150"/>
                <a:gd name="T69" fmla="*/ 6 h 150"/>
                <a:gd name="T70" fmla="*/ 60 w 150"/>
                <a:gd name="T71" fmla="*/ 2 h 150"/>
                <a:gd name="T72" fmla="*/ 76 w 150"/>
                <a:gd name="T7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0" h="150">
                  <a:moveTo>
                    <a:pt x="76" y="0"/>
                  </a:moveTo>
                  <a:lnTo>
                    <a:pt x="76" y="0"/>
                  </a:lnTo>
                  <a:lnTo>
                    <a:pt x="90" y="2"/>
                  </a:lnTo>
                  <a:lnTo>
                    <a:pt x="104" y="6"/>
                  </a:lnTo>
                  <a:lnTo>
                    <a:pt x="118" y="14"/>
                  </a:lnTo>
                  <a:lnTo>
                    <a:pt x="128" y="22"/>
                  </a:lnTo>
                  <a:lnTo>
                    <a:pt x="138" y="34"/>
                  </a:lnTo>
                  <a:lnTo>
                    <a:pt x="144" y="46"/>
                  </a:lnTo>
                  <a:lnTo>
                    <a:pt x="148" y="60"/>
                  </a:lnTo>
                  <a:lnTo>
                    <a:pt x="150" y="76"/>
                  </a:lnTo>
                  <a:lnTo>
                    <a:pt x="150" y="76"/>
                  </a:lnTo>
                  <a:lnTo>
                    <a:pt x="148" y="90"/>
                  </a:lnTo>
                  <a:lnTo>
                    <a:pt x="144" y="104"/>
                  </a:lnTo>
                  <a:lnTo>
                    <a:pt x="138" y="118"/>
                  </a:lnTo>
                  <a:lnTo>
                    <a:pt x="128" y="128"/>
                  </a:lnTo>
                  <a:lnTo>
                    <a:pt x="118" y="138"/>
                  </a:lnTo>
                  <a:lnTo>
                    <a:pt x="104" y="144"/>
                  </a:lnTo>
                  <a:lnTo>
                    <a:pt x="90" y="148"/>
                  </a:lnTo>
                  <a:lnTo>
                    <a:pt x="76" y="150"/>
                  </a:lnTo>
                  <a:lnTo>
                    <a:pt x="76" y="150"/>
                  </a:lnTo>
                  <a:lnTo>
                    <a:pt x="60" y="148"/>
                  </a:lnTo>
                  <a:lnTo>
                    <a:pt x="46" y="144"/>
                  </a:lnTo>
                  <a:lnTo>
                    <a:pt x="34" y="138"/>
                  </a:lnTo>
                  <a:lnTo>
                    <a:pt x="22" y="128"/>
                  </a:lnTo>
                  <a:lnTo>
                    <a:pt x="14" y="118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4" y="34"/>
                  </a:lnTo>
                  <a:lnTo>
                    <a:pt x="22" y="22"/>
                  </a:lnTo>
                  <a:lnTo>
                    <a:pt x="34" y="14"/>
                  </a:lnTo>
                  <a:lnTo>
                    <a:pt x="46" y="6"/>
                  </a:lnTo>
                  <a:lnTo>
                    <a:pt x="60" y="2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000"/>
            </a:p>
          </p:txBody>
        </p:sp>
        <p:sp>
          <p:nvSpPr>
            <p:cNvPr id="1054" name="Freeform 71">
              <a:extLst>
                <a:ext uri="{FF2B5EF4-FFF2-40B4-BE49-F238E27FC236}">
                  <a16:creationId xmlns:a16="http://schemas.microsoft.com/office/drawing/2014/main" id="{7D82C501-C7DD-493D-9EA2-33398246A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8670925"/>
              <a:ext cx="238125" cy="238125"/>
            </a:xfrm>
            <a:custGeom>
              <a:avLst/>
              <a:gdLst>
                <a:gd name="T0" fmla="*/ 76 w 150"/>
                <a:gd name="T1" fmla="*/ 0 h 150"/>
                <a:gd name="T2" fmla="*/ 76 w 150"/>
                <a:gd name="T3" fmla="*/ 0 h 150"/>
                <a:gd name="T4" fmla="*/ 90 w 150"/>
                <a:gd name="T5" fmla="*/ 2 h 150"/>
                <a:gd name="T6" fmla="*/ 104 w 150"/>
                <a:gd name="T7" fmla="*/ 6 h 150"/>
                <a:gd name="T8" fmla="*/ 118 w 150"/>
                <a:gd name="T9" fmla="*/ 14 h 150"/>
                <a:gd name="T10" fmla="*/ 128 w 150"/>
                <a:gd name="T11" fmla="*/ 22 h 150"/>
                <a:gd name="T12" fmla="*/ 138 w 150"/>
                <a:gd name="T13" fmla="*/ 34 h 150"/>
                <a:gd name="T14" fmla="*/ 144 w 150"/>
                <a:gd name="T15" fmla="*/ 46 h 150"/>
                <a:gd name="T16" fmla="*/ 148 w 150"/>
                <a:gd name="T17" fmla="*/ 60 h 150"/>
                <a:gd name="T18" fmla="*/ 150 w 150"/>
                <a:gd name="T19" fmla="*/ 76 h 150"/>
                <a:gd name="T20" fmla="*/ 150 w 150"/>
                <a:gd name="T21" fmla="*/ 76 h 150"/>
                <a:gd name="T22" fmla="*/ 148 w 150"/>
                <a:gd name="T23" fmla="*/ 90 h 150"/>
                <a:gd name="T24" fmla="*/ 144 w 150"/>
                <a:gd name="T25" fmla="*/ 104 h 150"/>
                <a:gd name="T26" fmla="*/ 138 w 150"/>
                <a:gd name="T27" fmla="*/ 118 h 150"/>
                <a:gd name="T28" fmla="*/ 128 w 150"/>
                <a:gd name="T29" fmla="*/ 128 h 150"/>
                <a:gd name="T30" fmla="*/ 118 w 150"/>
                <a:gd name="T31" fmla="*/ 138 h 150"/>
                <a:gd name="T32" fmla="*/ 104 w 150"/>
                <a:gd name="T33" fmla="*/ 144 h 150"/>
                <a:gd name="T34" fmla="*/ 90 w 150"/>
                <a:gd name="T35" fmla="*/ 148 h 150"/>
                <a:gd name="T36" fmla="*/ 76 w 150"/>
                <a:gd name="T37" fmla="*/ 150 h 150"/>
                <a:gd name="T38" fmla="*/ 76 w 150"/>
                <a:gd name="T39" fmla="*/ 150 h 150"/>
                <a:gd name="T40" fmla="*/ 60 w 150"/>
                <a:gd name="T41" fmla="*/ 148 h 150"/>
                <a:gd name="T42" fmla="*/ 46 w 150"/>
                <a:gd name="T43" fmla="*/ 144 h 150"/>
                <a:gd name="T44" fmla="*/ 34 w 150"/>
                <a:gd name="T45" fmla="*/ 138 h 150"/>
                <a:gd name="T46" fmla="*/ 22 w 150"/>
                <a:gd name="T47" fmla="*/ 128 h 150"/>
                <a:gd name="T48" fmla="*/ 14 w 150"/>
                <a:gd name="T49" fmla="*/ 118 h 150"/>
                <a:gd name="T50" fmla="*/ 6 w 150"/>
                <a:gd name="T51" fmla="*/ 104 h 150"/>
                <a:gd name="T52" fmla="*/ 2 w 150"/>
                <a:gd name="T53" fmla="*/ 90 h 150"/>
                <a:gd name="T54" fmla="*/ 0 w 150"/>
                <a:gd name="T55" fmla="*/ 76 h 150"/>
                <a:gd name="T56" fmla="*/ 0 w 150"/>
                <a:gd name="T57" fmla="*/ 76 h 150"/>
                <a:gd name="T58" fmla="*/ 2 w 150"/>
                <a:gd name="T59" fmla="*/ 60 h 150"/>
                <a:gd name="T60" fmla="*/ 6 w 150"/>
                <a:gd name="T61" fmla="*/ 46 h 150"/>
                <a:gd name="T62" fmla="*/ 14 w 150"/>
                <a:gd name="T63" fmla="*/ 34 h 150"/>
                <a:gd name="T64" fmla="*/ 22 w 150"/>
                <a:gd name="T65" fmla="*/ 22 h 150"/>
                <a:gd name="T66" fmla="*/ 34 w 150"/>
                <a:gd name="T67" fmla="*/ 14 h 150"/>
                <a:gd name="T68" fmla="*/ 46 w 150"/>
                <a:gd name="T69" fmla="*/ 6 h 150"/>
                <a:gd name="T70" fmla="*/ 60 w 150"/>
                <a:gd name="T71" fmla="*/ 2 h 150"/>
                <a:gd name="T72" fmla="*/ 76 w 150"/>
                <a:gd name="T7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0" h="150">
                  <a:moveTo>
                    <a:pt x="76" y="0"/>
                  </a:moveTo>
                  <a:lnTo>
                    <a:pt x="76" y="0"/>
                  </a:lnTo>
                  <a:lnTo>
                    <a:pt x="90" y="2"/>
                  </a:lnTo>
                  <a:lnTo>
                    <a:pt x="104" y="6"/>
                  </a:lnTo>
                  <a:lnTo>
                    <a:pt x="118" y="14"/>
                  </a:lnTo>
                  <a:lnTo>
                    <a:pt x="128" y="22"/>
                  </a:lnTo>
                  <a:lnTo>
                    <a:pt x="138" y="34"/>
                  </a:lnTo>
                  <a:lnTo>
                    <a:pt x="144" y="46"/>
                  </a:lnTo>
                  <a:lnTo>
                    <a:pt x="148" y="60"/>
                  </a:lnTo>
                  <a:lnTo>
                    <a:pt x="150" y="76"/>
                  </a:lnTo>
                  <a:lnTo>
                    <a:pt x="150" y="76"/>
                  </a:lnTo>
                  <a:lnTo>
                    <a:pt x="148" y="90"/>
                  </a:lnTo>
                  <a:lnTo>
                    <a:pt x="144" y="104"/>
                  </a:lnTo>
                  <a:lnTo>
                    <a:pt x="138" y="118"/>
                  </a:lnTo>
                  <a:lnTo>
                    <a:pt x="128" y="128"/>
                  </a:lnTo>
                  <a:lnTo>
                    <a:pt x="118" y="138"/>
                  </a:lnTo>
                  <a:lnTo>
                    <a:pt x="104" y="144"/>
                  </a:lnTo>
                  <a:lnTo>
                    <a:pt x="90" y="148"/>
                  </a:lnTo>
                  <a:lnTo>
                    <a:pt x="76" y="150"/>
                  </a:lnTo>
                  <a:lnTo>
                    <a:pt x="76" y="150"/>
                  </a:lnTo>
                  <a:lnTo>
                    <a:pt x="60" y="148"/>
                  </a:lnTo>
                  <a:lnTo>
                    <a:pt x="46" y="144"/>
                  </a:lnTo>
                  <a:lnTo>
                    <a:pt x="34" y="138"/>
                  </a:lnTo>
                  <a:lnTo>
                    <a:pt x="22" y="128"/>
                  </a:lnTo>
                  <a:lnTo>
                    <a:pt x="14" y="118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4" y="34"/>
                  </a:lnTo>
                  <a:lnTo>
                    <a:pt x="22" y="22"/>
                  </a:lnTo>
                  <a:lnTo>
                    <a:pt x="34" y="14"/>
                  </a:lnTo>
                  <a:lnTo>
                    <a:pt x="46" y="6"/>
                  </a:lnTo>
                  <a:lnTo>
                    <a:pt x="60" y="2"/>
                  </a:lnTo>
                  <a:lnTo>
                    <a:pt x="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000"/>
            </a:p>
          </p:txBody>
        </p:sp>
      </p:grpSp>
      <p:sp>
        <p:nvSpPr>
          <p:cNvPr id="1056" name="Rectangle 73">
            <a:extLst>
              <a:ext uri="{FF2B5EF4-FFF2-40B4-BE49-F238E27FC236}">
                <a16:creationId xmlns:a16="http://schemas.microsoft.com/office/drawing/2014/main" id="{9E2D883E-26E0-4073-BBAD-C4DA390CD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3349" y="11675038"/>
            <a:ext cx="50462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30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ea typeface="에스코어 드림 7 ExtraBold" panose="020B0803030302020204" pitchFamily="34" charset="-127"/>
              </a:rPr>
              <a:t>Chapter 1 – </a:t>
            </a:r>
            <a:r>
              <a:rPr lang="ko-KR" altLang="en-US" sz="3000" b="1" dirty="0">
                <a:solidFill>
                  <a:srgbClr val="3F5368"/>
                </a:solidFill>
                <a:ea typeface="에스코어 드림 7 ExtraBold" panose="020B0803030302020204" pitchFamily="34" charset="-127"/>
              </a:rPr>
              <a:t>프로젝트 소개</a:t>
            </a:r>
            <a:r>
              <a:rPr kumimoji="0" lang="en-US" altLang="ko-KR" sz="30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ea typeface="에스코어 드림 7 ExtraBold" panose="020B0803030302020204" pitchFamily="34" charset="-127"/>
              </a:rPr>
              <a:t>    </a:t>
            </a:r>
            <a:endParaRPr kumimoji="0" lang="ko-KR" altLang="ko-KR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57" name="Rectangle 74">
            <a:extLst>
              <a:ext uri="{FF2B5EF4-FFF2-40B4-BE49-F238E27FC236}">
                <a16:creationId xmlns:a16="http://schemas.microsoft.com/office/drawing/2014/main" id="{001CBC97-9F83-455F-A707-345CE3FDA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95" y="317500"/>
            <a:ext cx="8213787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8000" dirty="0">
                <a:solidFill>
                  <a:schemeClr val="bg1"/>
                </a:solidFill>
              </a:rPr>
              <a:t>Chapter Introduce</a:t>
            </a:r>
            <a:endParaRPr kumimoji="0" lang="ko-KR" altLang="ko-KR" sz="8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61" name="Rectangle 78">
            <a:extLst>
              <a:ext uri="{FF2B5EF4-FFF2-40B4-BE49-F238E27FC236}">
                <a16:creationId xmlns:a16="http://schemas.microsoft.com/office/drawing/2014/main" id="{5C921E53-E657-483B-A91B-B04A55CD24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08742" y="11560050"/>
            <a:ext cx="33550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3000" b="1" dirty="0">
                <a:solidFill>
                  <a:srgbClr val="3F5368"/>
                </a:solidFill>
                <a:ea typeface="에스코어 드림 7 ExtraBold" panose="020B0803030302020204" pitchFamily="34" charset="-127"/>
              </a:rPr>
              <a:t>Chapter 3 – </a:t>
            </a:r>
            <a:r>
              <a:rPr lang="ko-KR" altLang="en-US" sz="3000" b="1" dirty="0">
                <a:solidFill>
                  <a:srgbClr val="3F5368"/>
                </a:solidFill>
                <a:ea typeface="에스코어 드림 7 ExtraBold" panose="020B0803030302020204" pitchFamily="34" charset="-127"/>
              </a:rPr>
              <a:t>모델링</a:t>
            </a:r>
            <a:endParaRPr kumimoji="0" lang="ko-KR" altLang="ko-KR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65" name="Rectangle 82">
            <a:extLst>
              <a:ext uri="{FF2B5EF4-FFF2-40B4-BE49-F238E27FC236}">
                <a16:creationId xmlns:a16="http://schemas.microsoft.com/office/drawing/2014/main" id="{0323AB49-BACD-423B-AC2E-DEB42F7EE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60696" y="11444205"/>
            <a:ext cx="29703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3000" b="1" dirty="0">
                <a:solidFill>
                  <a:srgbClr val="3F5368"/>
                </a:solidFill>
                <a:ea typeface="에스코어 드림 7 ExtraBold" panose="020B0803030302020204" pitchFamily="34" charset="-127"/>
              </a:rPr>
              <a:t>Chapter 5 – </a:t>
            </a:r>
            <a:r>
              <a:rPr lang="ko-KR" altLang="en-US" sz="3000" b="1" dirty="0">
                <a:solidFill>
                  <a:srgbClr val="3F5368"/>
                </a:solidFill>
                <a:ea typeface="에스코어 드림 7 ExtraBold" panose="020B0803030302020204" pitchFamily="34" charset="-127"/>
              </a:rPr>
              <a:t>결론</a:t>
            </a:r>
            <a:endParaRPr kumimoji="0" lang="ko-KR" altLang="ko-KR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69" name="Rectangle 86">
            <a:extLst>
              <a:ext uri="{FF2B5EF4-FFF2-40B4-BE49-F238E27FC236}">
                <a16:creationId xmlns:a16="http://schemas.microsoft.com/office/drawing/2014/main" id="{8D3F061A-6358-4703-9069-BD8563839B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63438" y="6064995"/>
            <a:ext cx="39337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30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Chapter 4 – </a:t>
            </a:r>
            <a:r>
              <a:rPr kumimoji="0" lang="ko-KR" altLang="en-US" sz="30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모델 해석</a:t>
            </a:r>
            <a:endParaRPr kumimoji="0" lang="ko-KR" altLang="ko-KR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73" name="Rectangle 90">
            <a:extLst>
              <a:ext uri="{FF2B5EF4-FFF2-40B4-BE49-F238E27FC236}">
                <a16:creationId xmlns:a16="http://schemas.microsoft.com/office/drawing/2014/main" id="{54703AE9-858C-4355-A792-07181053B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2752" y="6036742"/>
            <a:ext cx="52161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3000" b="1" dirty="0">
                <a:solidFill>
                  <a:srgbClr val="3F5368"/>
                </a:solidFill>
                <a:ea typeface="에스코어 드림 7 ExtraBold" panose="020B0803030302020204" pitchFamily="34" charset="-127"/>
              </a:rPr>
              <a:t>Chapter 2 – </a:t>
            </a:r>
            <a:r>
              <a:rPr lang="ko-KR" altLang="en-US" sz="3000" b="1" dirty="0">
                <a:solidFill>
                  <a:srgbClr val="3F5368"/>
                </a:solidFill>
                <a:ea typeface="에스코어 드림 7 ExtraBold" panose="020B0803030302020204" pitchFamily="34" charset="-127"/>
              </a:rPr>
              <a:t>가설 정립과 분석</a:t>
            </a:r>
            <a:r>
              <a:rPr lang="en-US" altLang="ko-KR" sz="3000" b="1" dirty="0">
                <a:solidFill>
                  <a:srgbClr val="3F5368"/>
                </a:solidFill>
                <a:ea typeface="에스코어 드림 7 ExtraBold" panose="020B0803030302020204" pitchFamily="34" charset="-127"/>
              </a:rPr>
              <a:t> </a:t>
            </a:r>
            <a:endParaRPr kumimoji="0" lang="ko-KR" altLang="ko-KR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77" name="Freeform 94">
            <a:extLst>
              <a:ext uri="{FF2B5EF4-FFF2-40B4-BE49-F238E27FC236}">
                <a16:creationId xmlns:a16="http://schemas.microsoft.com/office/drawing/2014/main" id="{C17F73E1-A6B4-4718-9442-A63D0487F51C}"/>
              </a:ext>
            </a:extLst>
          </p:cNvPr>
          <p:cNvSpPr>
            <a:spLocks/>
          </p:cNvSpPr>
          <p:nvPr/>
        </p:nvSpPr>
        <p:spPr bwMode="auto">
          <a:xfrm>
            <a:off x="25145879" y="15354300"/>
            <a:ext cx="3787896" cy="703263"/>
          </a:xfrm>
          <a:custGeom>
            <a:avLst/>
            <a:gdLst>
              <a:gd name="T0" fmla="*/ 222 w 1556"/>
              <a:gd name="T1" fmla="*/ 443 h 443"/>
              <a:gd name="T2" fmla="*/ 200 w 1556"/>
              <a:gd name="T3" fmla="*/ 443 h 443"/>
              <a:gd name="T4" fmla="*/ 156 w 1556"/>
              <a:gd name="T5" fmla="*/ 433 h 443"/>
              <a:gd name="T6" fmla="*/ 116 w 1556"/>
              <a:gd name="T7" fmla="*/ 417 h 443"/>
              <a:gd name="T8" fmla="*/ 82 w 1556"/>
              <a:gd name="T9" fmla="*/ 393 h 443"/>
              <a:gd name="T10" fmla="*/ 50 w 1556"/>
              <a:gd name="T11" fmla="*/ 363 h 443"/>
              <a:gd name="T12" fmla="*/ 26 w 1556"/>
              <a:gd name="T13" fmla="*/ 327 h 443"/>
              <a:gd name="T14" fmla="*/ 10 w 1556"/>
              <a:gd name="T15" fmla="*/ 287 h 443"/>
              <a:gd name="T16" fmla="*/ 2 w 1556"/>
              <a:gd name="T17" fmla="*/ 245 h 443"/>
              <a:gd name="T18" fmla="*/ 0 w 1556"/>
              <a:gd name="T19" fmla="*/ 221 h 443"/>
              <a:gd name="T20" fmla="*/ 2 w 1556"/>
              <a:gd name="T21" fmla="*/ 199 h 443"/>
              <a:gd name="T22" fmla="*/ 10 w 1556"/>
              <a:gd name="T23" fmla="*/ 156 h 443"/>
              <a:gd name="T24" fmla="*/ 26 w 1556"/>
              <a:gd name="T25" fmla="*/ 116 h 443"/>
              <a:gd name="T26" fmla="*/ 50 w 1556"/>
              <a:gd name="T27" fmla="*/ 80 h 443"/>
              <a:gd name="T28" fmla="*/ 82 w 1556"/>
              <a:gd name="T29" fmla="*/ 50 h 443"/>
              <a:gd name="T30" fmla="*/ 116 w 1556"/>
              <a:gd name="T31" fmla="*/ 26 h 443"/>
              <a:gd name="T32" fmla="*/ 156 w 1556"/>
              <a:gd name="T33" fmla="*/ 10 h 443"/>
              <a:gd name="T34" fmla="*/ 200 w 1556"/>
              <a:gd name="T35" fmla="*/ 2 h 443"/>
              <a:gd name="T36" fmla="*/ 1334 w 1556"/>
              <a:gd name="T37" fmla="*/ 0 h 443"/>
              <a:gd name="T38" fmla="*/ 1358 w 1556"/>
              <a:gd name="T39" fmla="*/ 2 h 443"/>
              <a:gd name="T40" fmla="*/ 1400 w 1556"/>
              <a:gd name="T41" fmla="*/ 10 h 443"/>
              <a:gd name="T42" fmla="*/ 1440 w 1556"/>
              <a:gd name="T43" fmla="*/ 26 h 443"/>
              <a:gd name="T44" fmla="*/ 1476 w 1556"/>
              <a:gd name="T45" fmla="*/ 50 h 443"/>
              <a:gd name="T46" fmla="*/ 1506 w 1556"/>
              <a:gd name="T47" fmla="*/ 80 h 443"/>
              <a:gd name="T48" fmla="*/ 1530 w 1556"/>
              <a:gd name="T49" fmla="*/ 116 h 443"/>
              <a:gd name="T50" fmla="*/ 1546 w 1556"/>
              <a:gd name="T51" fmla="*/ 156 h 443"/>
              <a:gd name="T52" fmla="*/ 1556 w 1556"/>
              <a:gd name="T53" fmla="*/ 199 h 443"/>
              <a:gd name="T54" fmla="*/ 1556 w 1556"/>
              <a:gd name="T55" fmla="*/ 221 h 443"/>
              <a:gd name="T56" fmla="*/ 1556 w 1556"/>
              <a:gd name="T57" fmla="*/ 245 h 443"/>
              <a:gd name="T58" fmla="*/ 1546 w 1556"/>
              <a:gd name="T59" fmla="*/ 287 h 443"/>
              <a:gd name="T60" fmla="*/ 1530 w 1556"/>
              <a:gd name="T61" fmla="*/ 327 h 443"/>
              <a:gd name="T62" fmla="*/ 1506 w 1556"/>
              <a:gd name="T63" fmla="*/ 363 h 443"/>
              <a:gd name="T64" fmla="*/ 1476 w 1556"/>
              <a:gd name="T65" fmla="*/ 393 h 443"/>
              <a:gd name="T66" fmla="*/ 1440 w 1556"/>
              <a:gd name="T67" fmla="*/ 417 h 443"/>
              <a:gd name="T68" fmla="*/ 1400 w 1556"/>
              <a:gd name="T69" fmla="*/ 433 h 443"/>
              <a:gd name="T70" fmla="*/ 1358 w 1556"/>
              <a:gd name="T71" fmla="*/ 443 h 443"/>
              <a:gd name="T72" fmla="*/ 1334 w 1556"/>
              <a:gd name="T73" fmla="*/ 443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556" h="443">
                <a:moveTo>
                  <a:pt x="1334" y="443"/>
                </a:moveTo>
                <a:lnTo>
                  <a:pt x="222" y="443"/>
                </a:lnTo>
                <a:lnTo>
                  <a:pt x="222" y="443"/>
                </a:lnTo>
                <a:lnTo>
                  <a:pt x="200" y="443"/>
                </a:lnTo>
                <a:lnTo>
                  <a:pt x="178" y="439"/>
                </a:lnTo>
                <a:lnTo>
                  <a:pt x="156" y="433"/>
                </a:lnTo>
                <a:lnTo>
                  <a:pt x="136" y="427"/>
                </a:lnTo>
                <a:lnTo>
                  <a:pt x="116" y="417"/>
                </a:lnTo>
                <a:lnTo>
                  <a:pt x="98" y="405"/>
                </a:lnTo>
                <a:lnTo>
                  <a:pt x="82" y="393"/>
                </a:lnTo>
                <a:lnTo>
                  <a:pt x="66" y="379"/>
                </a:lnTo>
                <a:lnTo>
                  <a:pt x="50" y="363"/>
                </a:lnTo>
                <a:lnTo>
                  <a:pt x="38" y="345"/>
                </a:lnTo>
                <a:lnTo>
                  <a:pt x="26" y="327"/>
                </a:lnTo>
                <a:lnTo>
                  <a:pt x="18" y="307"/>
                </a:lnTo>
                <a:lnTo>
                  <a:pt x="10" y="287"/>
                </a:lnTo>
                <a:lnTo>
                  <a:pt x="4" y="267"/>
                </a:lnTo>
                <a:lnTo>
                  <a:pt x="2" y="245"/>
                </a:lnTo>
                <a:lnTo>
                  <a:pt x="0" y="221"/>
                </a:lnTo>
                <a:lnTo>
                  <a:pt x="0" y="221"/>
                </a:lnTo>
                <a:lnTo>
                  <a:pt x="0" y="221"/>
                </a:lnTo>
                <a:lnTo>
                  <a:pt x="2" y="199"/>
                </a:lnTo>
                <a:lnTo>
                  <a:pt x="4" y="178"/>
                </a:lnTo>
                <a:lnTo>
                  <a:pt x="10" y="156"/>
                </a:lnTo>
                <a:lnTo>
                  <a:pt x="18" y="136"/>
                </a:lnTo>
                <a:lnTo>
                  <a:pt x="26" y="116"/>
                </a:lnTo>
                <a:lnTo>
                  <a:pt x="38" y="98"/>
                </a:lnTo>
                <a:lnTo>
                  <a:pt x="50" y="80"/>
                </a:lnTo>
                <a:lnTo>
                  <a:pt x="66" y="66"/>
                </a:lnTo>
                <a:lnTo>
                  <a:pt x="82" y="50"/>
                </a:lnTo>
                <a:lnTo>
                  <a:pt x="98" y="38"/>
                </a:lnTo>
                <a:lnTo>
                  <a:pt x="116" y="26"/>
                </a:lnTo>
                <a:lnTo>
                  <a:pt x="136" y="18"/>
                </a:lnTo>
                <a:lnTo>
                  <a:pt x="156" y="10"/>
                </a:lnTo>
                <a:lnTo>
                  <a:pt x="178" y="4"/>
                </a:lnTo>
                <a:lnTo>
                  <a:pt x="200" y="2"/>
                </a:lnTo>
                <a:lnTo>
                  <a:pt x="222" y="0"/>
                </a:lnTo>
                <a:lnTo>
                  <a:pt x="1334" y="0"/>
                </a:lnTo>
                <a:lnTo>
                  <a:pt x="1334" y="0"/>
                </a:lnTo>
                <a:lnTo>
                  <a:pt x="1358" y="2"/>
                </a:lnTo>
                <a:lnTo>
                  <a:pt x="1380" y="4"/>
                </a:lnTo>
                <a:lnTo>
                  <a:pt x="1400" y="10"/>
                </a:lnTo>
                <a:lnTo>
                  <a:pt x="1422" y="18"/>
                </a:lnTo>
                <a:lnTo>
                  <a:pt x="1440" y="26"/>
                </a:lnTo>
                <a:lnTo>
                  <a:pt x="1458" y="38"/>
                </a:lnTo>
                <a:lnTo>
                  <a:pt x="1476" y="50"/>
                </a:lnTo>
                <a:lnTo>
                  <a:pt x="1492" y="66"/>
                </a:lnTo>
                <a:lnTo>
                  <a:pt x="1506" y="80"/>
                </a:lnTo>
                <a:lnTo>
                  <a:pt x="1518" y="98"/>
                </a:lnTo>
                <a:lnTo>
                  <a:pt x="1530" y="116"/>
                </a:lnTo>
                <a:lnTo>
                  <a:pt x="1540" y="136"/>
                </a:lnTo>
                <a:lnTo>
                  <a:pt x="1546" y="156"/>
                </a:lnTo>
                <a:lnTo>
                  <a:pt x="1552" y="178"/>
                </a:lnTo>
                <a:lnTo>
                  <a:pt x="1556" y="199"/>
                </a:lnTo>
                <a:lnTo>
                  <a:pt x="1556" y="221"/>
                </a:lnTo>
                <a:lnTo>
                  <a:pt x="1556" y="221"/>
                </a:lnTo>
                <a:lnTo>
                  <a:pt x="1556" y="221"/>
                </a:lnTo>
                <a:lnTo>
                  <a:pt x="1556" y="245"/>
                </a:lnTo>
                <a:lnTo>
                  <a:pt x="1552" y="267"/>
                </a:lnTo>
                <a:lnTo>
                  <a:pt x="1546" y="287"/>
                </a:lnTo>
                <a:lnTo>
                  <a:pt x="1540" y="307"/>
                </a:lnTo>
                <a:lnTo>
                  <a:pt x="1530" y="327"/>
                </a:lnTo>
                <a:lnTo>
                  <a:pt x="1518" y="345"/>
                </a:lnTo>
                <a:lnTo>
                  <a:pt x="1506" y="363"/>
                </a:lnTo>
                <a:lnTo>
                  <a:pt x="1492" y="379"/>
                </a:lnTo>
                <a:lnTo>
                  <a:pt x="1476" y="393"/>
                </a:lnTo>
                <a:lnTo>
                  <a:pt x="1458" y="405"/>
                </a:lnTo>
                <a:lnTo>
                  <a:pt x="1440" y="417"/>
                </a:lnTo>
                <a:lnTo>
                  <a:pt x="1422" y="427"/>
                </a:lnTo>
                <a:lnTo>
                  <a:pt x="1400" y="433"/>
                </a:lnTo>
                <a:lnTo>
                  <a:pt x="1380" y="439"/>
                </a:lnTo>
                <a:lnTo>
                  <a:pt x="1358" y="443"/>
                </a:lnTo>
                <a:lnTo>
                  <a:pt x="1334" y="443"/>
                </a:lnTo>
                <a:lnTo>
                  <a:pt x="1334" y="443"/>
                </a:lnTo>
                <a:close/>
              </a:path>
            </a:pathLst>
          </a:custGeom>
          <a:solidFill>
            <a:srgbClr val="FAA6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79" name="Rectangle 96">
            <a:extLst>
              <a:ext uri="{FF2B5EF4-FFF2-40B4-BE49-F238E27FC236}">
                <a16:creationId xmlns:a16="http://schemas.microsoft.com/office/drawing/2014/main" id="{558B2EC4-292B-4C75-9BA1-45D2BDE88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6250" y="15411232"/>
            <a:ext cx="23923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SATETY !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4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3">
            <a:extLst>
              <a:ext uri="{FF2B5EF4-FFF2-40B4-BE49-F238E27FC236}">
                <a16:creationId xmlns:a16="http://schemas.microsoft.com/office/drawing/2014/main" id="{3150178F-79E4-4C4E-8F02-845B785A4513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4288" y="0"/>
            <a:ext cx="29144912" cy="1640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89" name="Freeform 32">
            <a:extLst>
              <a:ext uri="{FF2B5EF4-FFF2-40B4-BE49-F238E27FC236}">
                <a16:creationId xmlns:a16="http://schemas.microsoft.com/office/drawing/2014/main" id="{9DEAC5AA-D060-44BB-8F27-75D3E88EEAEF}"/>
              </a:ext>
            </a:extLst>
          </p:cNvPr>
          <p:cNvSpPr>
            <a:spLocks/>
          </p:cNvSpPr>
          <p:nvPr/>
        </p:nvSpPr>
        <p:spPr bwMode="auto">
          <a:xfrm>
            <a:off x="14288" y="0"/>
            <a:ext cx="25477787" cy="2198688"/>
          </a:xfrm>
          <a:custGeom>
            <a:avLst/>
            <a:gdLst>
              <a:gd name="T0" fmla="*/ 16049 w 16049"/>
              <a:gd name="T1" fmla="*/ 1385 h 1385"/>
              <a:gd name="T2" fmla="*/ 0 w 16049"/>
              <a:gd name="T3" fmla="*/ 1385 h 1385"/>
              <a:gd name="T4" fmla="*/ 0 w 16049"/>
              <a:gd name="T5" fmla="*/ 0 h 1385"/>
              <a:gd name="T6" fmla="*/ 15446 w 16049"/>
              <a:gd name="T7" fmla="*/ 0 h 1385"/>
              <a:gd name="T8" fmla="*/ 16049 w 16049"/>
              <a:gd name="T9" fmla="*/ 1385 h 1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049" h="1385">
                <a:moveTo>
                  <a:pt x="16049" y="1385"/>
                </a:moveTo>
                <a:lnTo>
                  <a:pt x="0" y="1385"/>
                </a:lnTo>
                <a:lnTo>
                  <a:pt x="0" y="0"/>
                </a:lnTo>
                <a:lnTo>
                  <a:pt x="15446" y="0"/>
                </a:lnTo>
                <a:lnTo>
                  <a:pt x="16049" y="1385"/>
                </a:lnTo>
                <a:close/>
              </a:path>
            </a:pathLst>
          </a:custGeom>
          <a:solidFill>
            <a:srgbClr val="F4A60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0" name="Freeform 33">
            <a:extLst>
              <a:ext uri="{FF2B5EF4-FFF2-40B4-BE49-F238E27FC236}">
                <a16:creationId xmlns:a16="http://schemas.microsoft.com/office/drawing/2014/main" id="{85210BF4-7012-408F-AF8A-AC2434BF2F77}"/>
              </a:ext>
            </a:extLst>
          </p:cNvPr>
          <p:cNvSpPr>
            <a:spLocks/>
          </p:cNvSpPr>
          <p:nvPr/>
        </p:nvSpPr>
        <p:spPr bwMode="auto">
          <a:xfrm>
            <a:off x="25876250" y="317500"/>
            <a:ext cx="3282950" cy="1563688"/>
          </a:xfrm>
          <a:custGeom>
            <a:avLst/>
            <a:gdLst>
              <a:gd name="T0" fmla="*/ 430 w 2068"/>
              <a:gd name="T1" fmla="*/ 985 h 985"/>
              <a:gd name="T2" fmla="*/ 2068 w 2068"/>
              <a:gd name="T3" fmla="*/ 985 h 985"/>
              <a:gd name="T4" fmla="*/ 2068 w 2068"/>
              <a:gd name="T5" fmla="*/ 0 h 985"/>
              <a:gd name="T6" fmla="*/ 0 w 2068"/>
              <a:gd name="T7" fmla="*/ 0 h 985"/>
              <a:gd name="T8" fmla="*/ 430 w 2068"/>
              <a:gd name="T9" fmla="*/ 985 h 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68" h="985">
                <a:moveTo>
                  <a:pt x="430" y="985"/>
                </a:moveTo>
                <a:lnTo>
                  <a:pt x="2068" y="985"/>
                </a:lnTo>
                <a:lnTo>
                  <a:pt x="2068" y="0"/>
                </a:lnTo>
                <a:lnTo>
                  <a:pt x="0" y="0"/>
                </a:lnTo>
                <a:lnTo>
                  <a:pt x="430" y="985"/>
                </a:lnTo>
                <a:close/>
              </a:path>
            </a:pathLst>
          </a:custGeom>
          <a:solidFill>
            <a:srgbClr val="3F53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1" name="Rectangle 34">
            <a:extLst>
              <a:ext uri="{FF2B5EF4-FFF2-40B4-BE49-F238E27FC236}">
                <a16:creationId xmlns:a16="http://schemas.microsoft.com/office/drawing/2014/main" id="{A8E09F71-86C7-4D65-8F31-5F04DF052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725" y="517525"/>
            <a:ext cx="76200" cy="11636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2" name="Rectangle 35">
            <a:extLst>
              <a:ext uri="{FF2B5EF4-FFF2-40B4-BE49-F238E27FC236}">
                <a16:creationId xmlns:a16="http://schemas.microsoft.com/office/drawing/2014/main" id="{15D44760-8C35-4E16-BC99-4626A48DF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75" y="409575"/>
            <a:ext cx="4555734" cy="118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700" b="1" dirty="0">
                <a:solidFill>
                  <a:srgbClr val="FFFFFF"/>
                </a:solidFill>
                <a:ea typeface="에스코어 드림 7 ExtraBold" panose="020B0803030302020204" pitchFamily="34" charset="-127"/>
              </a:rPr>
              <a:t>Chapter 3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3" name="Rectangle 36">
            <a:extLst>
              <a:ext uri="{FF2B5EF4-FFF2-40B4-BE49-F238E27FC236}">
                <a16:creationId xmlns:a16="http://schemas.microsoft.com/office/drawing/2014/main" id="{0B0D7AFE-B146-42FB-B95C-1B81F836D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5150" y="641350"/>
            <a:ext cx="98488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모델링 최적화 </a:t>
            </a:r>
            <a:r>
              <a:rPr lang="en-US" altLang="ko-KR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(</a:t>
            </a:r>
            <a:r>
              <a:rPr lang="ko-KR" altLang="en-US" sz="5400" b="1" dirty="0" err="1">
                <a:solidFill>
                  <a:srgbClr val="FFFFFF"/>
                </a:solidFill>
                <a:ea typeface="에스코어 드림 5 Medium" panose="020B0503030302020204" pitchFamily="34" charset="-127"/>
              </a:rPr>
              <a:t>하이퍼파라미터</a:t>
            </a:r>
            <a:r>
              <a:rPr lang="en-US" altLang="ko-KR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Freeform 94">
            <a:extLst>
              <a:ext uri="{FF2B5EF4-FFF2-40B4-BE49-F238E27FC236}">
                <a16:creationId xmlns:a16="http://schemas.microsoft.com/office/drawing/2014/main" id="{93A538E9-3DBD-1D63-8669-47DE296B3E49}"/>
              </a:ext>
            </a:extLst>
          </p:cNvPr>
          <p:cNvSpPr>
            <a:spLocks/>
          </p:cNvSpPr>
          <p:nvPr/>
        </p:nvSpPr>
        <p:spPr bwMode="auto">
          <a:xfrm>
            <a:off x="25145879" y="15354300"/>
            <a:ext cx="3787896" cy="703263"/>
          </a:xfrm>
          <a:custGeom>
            <a:avLst/>
            <a:gdLst>
              <a:gd name="T0" fmla="*/ 222 w 1556"/>
              <a:gd name="T1" fmla="*/ 443 h 443"/>
              <a:gd name="T2" fmla="*/ 200 w 1556"/>
              <a:gd name="T3" fmla="*/ 443 h 443"/>
              <a:gd name="T4" fmla="*/ 156 w 1556"/>
              <a:gd name="T5" fmla="*/ 433 h 443"/>
              <a:gd name="T6" fmla="*/ 116 w 1556"/>
              <a:gd name="T7" fmla="*/ 417 h 443"/>
              <a:gd name="T8" fmla="*/ 82 w 1556"/>
              <a:gd name="T9" fmla="*/ 393 h 443"/>
              <a:gd name="T10" fmla="*/ 50 w 1556"/>
              <a:gd name="T11" fmla="*/ 363 h 443"/>
              <a:gd name="T12" fmla="*/ 26 w 1556"/>
              <a:gd name="T13" fmla="*/ 327 h 443"/>
              <a:gd name="T14" fmla="*/ 10 w 1556"/>
              <a:gd name="T15" fmla="*/ 287 h 443"/>
              <a:gd name="T16" fmla="*/ 2 w 1556"/>
              <a:gd name="T17" fmla="*/ 245 h 443"/>
              <a:gd name="T18" fmla="*/ 0 w 1556"/>
              <a:gd name="T19" fmla="*/ 221 h 443"/>
              <a:gd name="T20" fmla="*/ 2 w 1556"/>
              <a:gd name="T21" fmla="*/ 199 h 443"/>
              <a:gd name="T22" fmla="*/ 10 w 1556"/>
              <a:gd name="T23" fmla="*/ 156 h 443"/>
              <a:gd name="T24" fmla="*/ 26 w 1556"/>
              <a:gd name="T25" fmla="*/ 116 h 443"/>
              <a:gd name="T26" fmla="*/ 50 w 1556"/>
              <a:gd name="T27" fmla="*/ 80 h 443"/>
              <a:gd name="T28" fmla="*/ 82 w 1556"/>
              <a:gd name="T29" fmla="*/ 50 h 443"/>
              <a:gd name="T30" fmla="*/ 116 w 1556"/>
              <a:gd name="T31" fmla="*/ 26 h 443"/>
              <a:gd name="T32" fmla="*/ 156 w 1556"/>
              <a:gd name="T33" fmla="*/ 10 h 443"/>
              <a:gd name="T34" fmla="*/ 200 w 1556"/>
              <a:gd name="T35" fmla="*/ 2 h 443"/>
              <a:gd name="T36" fmla="*/ 1334 w 1556"/>
              <a:gd name="T37" fmla="*/ 0 h 443"/>
              <a:gd name="T38" fmla="*/ 1358 w 1556"/>
              <a:gd name="T39" fmla="*/ 2 h 443"/>
              <a:gd name="T40" fmla="*/ 1400 w 1556"/>
              <a:gd name="T41" fmla="*/ 10 h 443"/>
              <a:gd name="T42" fmla="*/ 1440 w 1556"/>
              <a:gd name="T43" fmla="*/ 26 h 443"/>
              <a:gd name="T44" fmla="*/ 1476 w 1556"/>
              <a:gd name="T45" fmla="*/ 50 h 443"/>
              <a:gd name="T46" fmla="*/ 1506 w 1556"/>
              <a:gd name="T47" fmla="*/ 80 h 443"/>
              <a:gd name="T48" fmla="*/ 1530 w 1556"/>
              <a:gd name="T49" fmla="*/ 116 h 443"/>
              <a:gd name="T50" fmla="*/ 1546 w 1556"/>
              <a:gd name="T51" fmla="*/ 156 h 443"/>
              <a:gd name="T52" fmla="*/ 1556 w 1556"/>
              <a:gd name="T53" fmla="*/ 199 h 443"/>
              <a:gd name="T54" fmla="*/ 1556 w 1556"/>
              <a:gd name="T55" fmla="*/ 221 h 443"/>
              <a:gd name="T56" fmla="*/ 1556 w 1556"/>
              <a:gd name="T57" fmla="*/ 245 h 443"/>
              <a:gd name="T58" fmla="*/ 1546 w 1556"/>
              <a:gd name="T59" fmla="*/ 287 h 443"/>
              <a:gd name="T60" fmla="*/ 1530 w 1556"/>
              <a:gd name="T61" fmla="*/ 327 h 443"/>
              <a:gd name="T62" fmla="*/ 1506 w 1556"/>
              <a:gd name="T63" fmla="*/ 363 h 443"/>
              <a:gd name="T64" fmla="*/ 1476 w 1556"/>
              <a:gd name="T65" fmla="*/ 393 h 443"/>
              <a:gd name="T66" fmla="*/ 1440 w 1556"/>
              <a:gd name="T67" fmla="*/ 417 h 443"/>
              <a:gd name="T68" fmla="*/ 1400 w 1556"/>
              <a:gd name="T69" fmla="*/ 433 h 443"/>
              <a:gd name="T70" fmla="*/ 1358 w 1556"/>
              <a:gd name="T71" fmla="*/ 443 h 443"/>
              <a:gd name="T72" fmla="*/ 1334 w 1556"/>
              <a:gd name="T73" fmla="*/ 443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556" h="443">
                <a:moveTo>
                  <a:pt x="1334" y="443"/>
                </a:moveTo>
                <a:lnTo>
                  <a:pt x="222" y="443"/>
                </a:lnTo>
                <a:lnTo>
                  <a:pt x="222" y="443"/>
                </a:lnTo>
                <a:lnTo>
                  <a:pt x="200" y="443"/>
                </a:lnTo>
                <a:lnTo>
                  <a:pt x="178" y="439"/>
                </a:lnTo>
                <a:lnTo>
                  <a:pt x="156" y="433"/>
                </a:lnTo>
                <a:lnTo>
                  <a:pt x="136" y="427"/>
                </a:lnTo>
                <a:lnTo>
                  <a:pt x="116" y="417"/>
                </a:lnTo>
                <a:lnTo>
                  <a:pt x="98" y="405"/>
                </a:lnTo>
                <a:lnTo>
                  <a:pt x="82" y="393"/>
                </a:lnTo>
                <a:lnTo>
                  <a:pt x="66" y="379"/>
                </a:lnTo>
                <a:lnTo>
                  <a:pt x="50" y="363"/>
                </a:lnTo>
                <a:lnTo>
                  <a:pt x="38" y="345"/>
                </a:lnTo>
                <a:lnTo>
                  <a:pt x="26" y="327"/>
                </a:lnTo>
                <a:lnTo>
                  <a:pt x="18" y="307"/>
                </a:lnTo>
                <a:lnTo>
                  <a:pt x="10" y="287"/>
                </a:lnTo>
                <a:lnTo>
                  <a:pt x="4" y="267"/>
                </a:lnTo>
                <a:lnTo>
                  <a:pt x="2" y="245"/>
                </a:lnTo>
                <a:lnTo>
                  <a:pt x="0" y="221"/>
                </a:lnTo>
                <a:lnTo>
                  <a:pt x="0" y="221"/>
                </a:lnTo>
                <a:lnTo>
                  <a:pt x="0" y="221"/>
                </a:lnTo>
                <a:lnTo>
                  <a:pt x="2" y="199"/>
                </a:lnTo>
                <a:lnTo>
                  <a:pt x="4" y="178"/>
                </a:lnTo>
                <a:lnTo>
                  <a:pt x="10" y="156"/>
                </a:lnTo>
                <a:lnTo>
                  <a:pt x="18" y="136"/>
                </a:lnTo>
                <a:lnTo>
                  <a:pt x="26" y="116"/>
                </a:lnTo>
                <a:lnTo>
                  <a:pt x="38" y="98"/>
                </a:lnTo>
                <a:lnTo>
                  <a:pt x="50" y="80"/>
                </a:lnTo>
                <a:lnTo>
                  <a:pt x="66" y="66"/>
                </a:lnTo>
                <a:lnTo>
                  <a:pt x="82" y="50"/>
                </a:lnTo>
                <a:lnTo>
                  <a:pt x="98" y="38"/>
                </a:lnTo>
                <a:lnTo>
                  <a:pt x="116" y="26"/>
                </a:lnTo>
                <a:lnTo>
                  <a:pt x="136" y="18"/>
                </a:lnTo>
                <a:lnTo>
                  <a:pt x="156" y="10"/>
                </a:lnTo>
                <a:lnTo>
                  <a:pt x="178" y="4"/>
                </a:lnTo>
                <a:lnTo>
                  <a:pt x="200" y="2"/>
                </a:lnTo>
                <a:lnTo>
                  <a:pt x="222" y="0"/>
                </a:lnTo>
                <a:lnTo>
                  <a:pt x="1334" y="0"/>
                </a:lnTo>
                <a:lnTo>
                  <a:pt x="1334" y="0"/>
                </a:lnTo>
                <a:lnTo>
                  <a:pt x="1358" y="2"/>
                </a:lnTo>
                <a:lnTo>
                  <a:pt x="1380" y="4"/>
                </a:lnTo>
                <a:lnTo>
                  <a:pt x="1400" y="10"/>
                </a:lnTo>
                <a:lnTo>
                  <a:pt x="1422" y="18"/>
                </a:lnTo>
                <a:lnTo>
                  <a:pt x="1440" y="26"/>
                </a:lnTo>
                <a:lnTo>
                  <a:pt x="1458" y="38"/>
                </a:lnTo>
                <a:lnTo>
                  <a:pt x="1476" y="50"/>
                </a:lnTo>
                <a:lnTo>
                  <a:pt x="1492" y="66"/>
                </a:lnTo>
                <a:lnTo>
                  <a:pt x="1506" y="80"/>
                </a:lnTo>
                <a:lnTo>
                  <a:pt x="1518" y="98"/>
                </a:lnTo>
                <a:lnTo>
                  <a:pt x="1530" y="116"/>
                </a:lnTo>
                <a:lnTo>
                  <a:pt x="1540" y="136"/>
                </a:lnTo>
                <a:lnTo>
                  <a:pt x="1546" y="156"/>
                </a:lnTo>
                <a:lnTo>
                  <a:pt x="1552" y="178"/>
                </a:lnTo>
                <a:lnTo>
                  <a:pt x="1556" y="199"/>
                </a:lnTo>
                <a:lnTo>
                  <a:pt x="1556" y="221"/>
                </a:lnTo>
                <a:lnTo>
                  <a:pt x="1556" y="221"/>
                </a:lnTo>
                <a:lnTo>
                  <a:pt x="1556" y="221"/>
                </a:lnTo>
                <a:lnTo>
                  <a:pt x="1556" y="245"/>
                </a:lnTo>
                <a:lnTo>
                  <a:pt x="1552" y="267"/>
                </a:lnTo>
                <a:lnTo>
                  <a:pt x="1546" y="287"/>
                </a:lnTo>
                <a:lnTo>
                  <a:pt x="1540" y="307"/>
                </a:lnTo>
                <a:lnTo>
                  <a:pt x="1530" y="327"/>
                </a:lnTo>
                <a:lnTo>
                  <a:pt x="1518" y="345"/>
                </a:lnTo>
                <a:lnTo>
                  <a:pt x="1506" y="363"/>
                </a:lnTo>
                <a:lnTo>
                  <a:pt x="1492" y="379"/>
                </a:lnTo>
                <a:lnTo>
                  <a:pt x="1476" y="393"/>
                </a:lnTo>
                <a:lnTo>
                  <a:pt x="1458" y="405"/>
                </a:lnTo>
                <a:lnTo>
                  <a:pt x="1440" y="417"/>
                </a:lnTo>
                <a:lnTo>
                  <a:pt x="1422" y="427"/>
                </a:lnTo>
                <a:lnTo>
                  <a:pt x="1400" y="433"/>
                </a:lnTo>
                <a:lnTo>
                  <a:pt x="1380" y="439"/>
                </a:lnTo>
                <a:lnTo>
                  <a:pt x="1358" y="443"/>
                </a:lnTo>
                <a:lnTo>
                  <a:pt x="1334" y="443"/>
                </a:lnTo>
                <a:lnTo>
                  <a:pt x="1334" y="443"/>
                </a:lnTo>
                <a:close/>
              </a:path>
            </a:pathLst>
          </a:custGeom>
          <a:solidFill>
            <a:srgbClr val="FAA6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Rectangle 96">
            <a:extLst>
              <a:ext uri="{FF2B5EF4-FFF2-40B4-BE49-F238E27FC236}">
                <a16:creationId xmlns:a16="http://schemas.microsoft.com/office/drawing/2014/main" id="{5271AE3B-A67F-AEDC-9AF3-08D6064F34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6250" y="15411232"/>
            <a:ext cx="23923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SATETY !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5">
            <a:extLst>
              <a:ext uri="{FF2B5EF4-FFF2-40B4-BE49-F238E27FC236}">
                <a16:creationId xmlns:a16="http://schemas.microsoft.com/office/drawing/2014/main" id="{98B98AF9-46F9-FEB8-BA61-47EB5246E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058" y="2489994"/>
            <a:ext cx="2817618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모델은 </a:t>
            </a:r>
            <a:r>
              <a:rPr lang="en-US" altLang="ko-KR" sz="4300" b="1" dirty="0" err="1">
                <a:solidFill>
                  <a:srgbClr val="3F5368"/>
                </a:solidFill>
                <a:ea typeface="에스코어 드림 5 Medium" panose="020B0503030302020204" pitchFamily="34" charset="-127"/>
              </a:rPr>
              <a:t>LogisticRegressionCV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, </a:t>
            </a:r>
            <a:r>
              <a:rPr lang="en-US" altLang="ko-KR" sz="4300" b="1" dirty="0" err="1">
                <a:solidFill>
                  <a:srgbClr val="3F5368"/>
                </a:solidFill>
                <a:ea typeface="에스코어 드림 5 Medium" panose="020B0503030302020204" pitchFamily="34" charset="-127"/>
              </a:rPr>
              <a:t>XGBoost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, </a:t>
            </a:r>
            <a:r>
              <a:rPr lang="en-US" altLang="ko-KR" sz="4300" b="1" dirty="0" err="1">
                <a:solidFill>
                  <a:srgbClr val="3F5368"/>
                </a:solidFill>
                <a:ea typeface="에스코어 드림 5 Medium" panose="020B0503030302020204" pitchFamily="34" charset="-127"/>
              </a:rPr>
              <a:t>RandomForest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 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를 사용하였으며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, 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가장 좋은 </a:t>
            </a:r>
            <a:r>
              <a:rPr lang="ko-KR" altLang="en-US" sz="4300" b="1" dirty="0" err="1">
                <a:solidFill>
                  <a:srgbClr val="3F5368"/>
                </a:solidFill>
                <a:ea typeface="에스코어 드림 5 Medium" panose="020B0503030302020204" pitchFamily="34" charset="-127"/>
              </a:rPr>
              <a:t>하이퍼파라미터를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 찾은 뒤 사용하기 위해 </a:t>
            </a:r>
            <a:r>
              <a:rPr lang="en-US" altLang="ko-KR" sz="4300" b="1" dirty="0" err="1">
                <a:solidFill>
                  <a:srgbClr val="3F5368"/>
                </a:solidFill>
                <a:ea typeface="에스코어 드림 5 Medium" panose="020B0503030302020204" pitchFamily="34" charset="-127"/>
              </a:rPr>
              <a:t>XGBoost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와 </a:t>
            </a:r>
            <a:r>
              <a:rPr lang="en-US" altLang="ko-KR" sz="4300" b="1" dirty="0" err="1">
                <a:solidFill>
                  <a:srgbClr val="3F5368"/>
                </a:solidFill>
                <a:ea typeface="에스코어 드림 5 Medium" panose="020B0503030302020204" pitchFamily="34" charset="-127"/>
              </a:rPr>
              <a:t>RandomForest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는 </a:t>
            </a:r>
            <a:r>
              <a:rPr lang="en-US" altLang="ko-KR" sz="4300" b="1" dirty="0" err="1">
                <a:solidFill>
                  <a:srgbClr val="3F5368"/>
                </a:solidFill>
                <a:ea typeface="에스코어 드림 5 Medium" panose="020B0503030302020204" pitchFamily="34" charset="-127"/>
              </a:rPr>
              <a:t>RandomizedSearchCV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를 함께 사용함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  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 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B6D3BD5D-D9A9-728F-08F7-B465B0172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374162"/>
              </p:ext>
            </p:extLst>
          </p:nvPr>
        </p:nvGraphicFramePr>
        <p:xfrm>
          <a:off x="14287" y="4039048"/>
          <a:ext cx="29144910" cy="4379395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914491">
                  <a:extLst>
                    <a:ext uri="{9D8B030D-6E8A-4147-A177-3AD203B41FA5}">
                      <a16:colId xmlns:a16="http://schemas.microsoft.com/office/drawing/2014/main" val="2704335795"/>
                    </a:ext>
                  </a:extLst>
                </a:gridCol>
                <a:gridCol w="2914491">
                  <a:extLst>
                    <a:ext uri="{9D8B030D-6E8A-4147-A177-3AD203B41FA5}">
                      <a16:colId xmlns:a16="http://schemas.microsoft.com/office/drawing/2014/main" val="2252169289"/>
                    </a:ext>
                  </a:extLst>
                </a:gridCol>
                <a:gridCol w="2914491">
                  <a:extLst>
                    <a:ext uri="{9D8B030D-6E8A-4147-A177-3AD203B41FA5}">
                      <a16:colId xmlns:a16="http://schemas.microsoft.com/office/drawing/2014/main" val="3015800981"/>
                    </a:ext>
                  </a:extLst>
                </a:gridCol>
                <a:gridCol w="2914491">
                  <a:extLst>
                    <a:ext uri="{9D8B030D-6E8A-4147-A177-3AD203B41FA5}">
                      <a16:colId xmlns:a16="http://schemas.microsoft.com/office/drawing/2014/main" val="3006032312"/>
                    </a:ext>
                  </a:extLst>
                </a:gridCol>
                <a:gridCol w="2914491">
                  <a:extLst>
                    <a:ext uri="{9D8B030D-6E8A-4147-A177-3AD203B41FA5}">
                      <a16:colId xmlns:a16="http://schemas.microsoft.com/office/drawing/2014/main" val="4142916548"/>
                    </a:ext>
                  </a:extLst>
                </a:gridCol>
                <a:gridCol w="2914491">
                  <a:extLst>
                    <a:ext uri="{9D8B030D-6E8A-4147-A177-3AD203B41FA5}">
                      <a16:colId xmlns:a16="http://schemas.microsoft.com/office/drawing/2014/main" val="2838050845"/>
                    </a:ext>
                  </a:extLst>
                </a:gridCol>
                <a:gridCol w="2914491">
                  <a:extLst>
                    <a:ext uri="{9D8B030D-6E8A-4147-A177-3AD203B41FA5}">
                      <a16:colId xmlns:a16="http://schemas.microsoft.com/office/drawing/2014/main" val="1110755394"/>
                    </a:ext>
                  </a:extLst>
                </a:gridCol>
                <a:gridCol w="8743473">
                  <a:extLst>
                    <a:ext uri="{9D8B030D-6E8A-4147-A177-3AD203B41FA5}">
                      <a16:colId xmlns:a16="http://schemas.microsoft.com/office/drawing/2014/main" val="3940635854"/>
                    </a:ext>
                  </a:extLst>
                </a:gridCol>
              </a:tblGrid>
              <a:tr h="8617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dirty="0">
                          <a:solidFill>
                            <a:schemeClr val="bg1"/>
                          </a:solidFill>
                        </a:rPr>
                        <a:t>모델 이름</a:t>
                      </a:r>
                    </a:p>
                  </a:txBody>
                  <a:tcPr anchor="ctr"/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4000" dirty="0" err="1">
                          <a:solidFill>
                            <a:schemeClr val="bg1"/>
                          </a:solidFill>
                        </a:rPr>
                        <a:t>하이퍼파라미터</a:t>
                      </a:r>
                      <a:endParaRPr lang="ko-KR" altLang="en-US" sz="40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944059"/>
                  </a:ext>
                </a:extLst>
              </a:tr>
              <a:tr h="9325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</a:rPr>
                        <a:t>LogisticRegressionCV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Cs : [0.001, 0.005, 0.01, 0.05, 0.1, 0.5, 1, 5, 10, 20, 50, 100]</a:t>
                      </a:r>
                      <a:endParaRPr lang="ko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0187048"/>
                  </a:ext>
                </a:extLst>
              </a:tr>
              <a:tr h="861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</a:rPr>
                        <a:t>XGBoost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</a:rPr>
                        <a:t>Simpleimputer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 strategy : [median, mean]</a:t>
                      </a:r>
                      <a:endParaRPr lang="ko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</a:rPr>
                        <a:t>learning_rate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 : </a:t>
                      </a:r>
                    </a:p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[0.1, 0.2, 0.3, 0.4, 0.5]</a:t>
                      </a:r>
                      <a:endParaRPr lang="ko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fr-FR" altLang="ko-KR" sz="1800" b="1" dirty="0">
                          <a:solidFill>
                            <a:schemeClr val="tx1"/>
                          </a:solidFill>
                        </a:rPr>
                        <a:t>max_depth : </a:t>
                      </a:r>
                    </a:p>
                    <a:p>
                      <a:pPr algn="ctr" latinLnBrk="1"/>
                      <a:r>
                        <a:rPr lang="fr-FR" altLang="ko-KR" sz="1800" b="1" dirty="0">
                          <a:solidFill>
                            <a:schemeClr val="tx1"/>
                          </a:solidFill>
                        </a:rPr>
                        <a:t>[1, 2, 3, 4, 5, 6, 7, 8, 9, 10]</a:t>
                      </a:r>
                      <a:endParaRPr lang="ko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</a:rPr>
                        <a:t>min_child_weight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 : </a:t>
                      </a:r>
                    </a:p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[1, 2, 3, 4, 5]</a:t>
                      </a:r>
                      <a:endParaRPr lang="ko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</a:rPr>
                        <a:t>colsample_bytree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 : uniform(loc = 0.5, scale = 0.5)</a:t>
                      </a:r>
                      <a:endParaRPr lang="ko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</a:rPr>
                        <a:t>n_estimators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 : </a:t>
                      </a:r>
                    </a:p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[10, 20, 30, 40, 50, 60, 70, 80, 90, 100, 110, 120, 130, 140, 150, 160, 170, 180, 190, 200]</a:t>
                      </a:r>
                      <a:endParaRPr lang="ko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964581"/>
                  </a:ext>
                </a:extLst>
              </a:tr>
              <a:tr h="861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</a:rPr>
                        <a:t>RandomForest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</a:rPr>
                        <a:t>Simpleimputer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 strategy : [median, mean]</a:t>
                      </a:r>
                      <a:endParaRPr lang="ko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fr-FR" altLang="ko-KR" sz="1800" b="1" dirty="0">
                          <a:solidFill>
                            <a:schemeClr val="tx1"/>
                          </a:solidFill>
                        </a:rPr>
                        <a:t>max_depth : </a:t>
                      </a:r>
                    </a:p>
                    <a:p>
                      <a:pPr algn="ctr" latinLnBrk="1"/>
                      <a:r>
                        <a:rPr lang="fr-FR" altLang="ko-KR" sz="1800" b="1" dirty="0">
                          <a:solidFill>
                            <a:schemeClr val="tx1"/>
                          </a:solidFill>
                        </a:rPr>
                        <a:t>[1, 2, 3, 4, 5, 6, 7, 8, 9, 10]</a:t>
                      </a:r>
                      <a:endParaRPr lang="ko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</a:rPr>
                        <a:t>max_samples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 : </a:t>
                      </a:r>
                    </a:p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[0.2, 0.4, 0.6, 0.8, 1.0]</a:t>
                      </a:r>
                      <a:endParaRPr lang="ko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</a:rPr>
                        <a:t>max_features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 : </a:t>
                      </a:r>
                    </a:p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[0.2, 0.4, 0.6, 0.8, 1.0]</a:t>
                      </a:r>
                      <a:endParaRPr lang="ko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</a:rPr>
                        <a:t>n_estimators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 : </a:t>
                      </a:r>
                    </a:p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[10, 20, 30, 40, 50, 60, 70, 80, 90, 100, 110, 120, 130, 140, 150, 160, 170, 180, 190, 200]</a:t>
                      </a:r>
                      <a:endParaRPr lang="ko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</a:rPr>
                        <a:t>n_estimators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 : </a:t>
                      </a:r>
                    </a:p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[10, 20, 30, 40, 50, 60, 70, 80, 90, 100, 110, 120, 130, 140, 150, 160, 170, 180, 190, 200</a:t>
                      </a:r>
                      <a:endParaRPr lang="ko-KR" altLang="en-US" sz="18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0175477"/>
                  </a:ext>
                </a:extLst>
              </a:tr>
              <a:tr h="861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</a:rPr>
                        <a:t>RandomizedSearchCV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</a:rPr>
                        <a:t>n_iter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 = 10</a:t>
                      </a:r>
                      <a:endParaRPr lang="ko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cv = 5</a:t>
                      </a:r>
                      <a:endParaRPr lang="ko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scoring = '</a:t>
                      </a:r>
                      <a:r>
                        <a:rPr lang="en-US" altLang="ko-KR" sz="1800" b="1" dirty="0" err="1">
                          <a:solidFill>
                            <a:schemeClr val="tx1"/>
                          </a:solidFill>
                        </a:rPr>
                        <a:t>roc_auc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'</a:t>
                      </a:r>
                      <a:endParaRPr lang="ko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2381134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B44959-B451-E634-16D4-9E280431A2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927724"/>
              </p:ext>
            </p:extLst>
          </p:nvPr>
        </p:nvGraphicFramePr>
        <p:xfrm>
          <a:off x="0" y="9689003"/>
          <a:ext cx="29173490" cy="5465272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917349">
                  <a:extLst>
                    <a:ext uri="{9D8B030D-6E8A-4147-A177-3AD203B41FA5}">
                      <a16:colId xmlns:a16="http://schemas.microsoft.com/office/drawing/2014/main" val="2704335795"/>
                    </a:ext>
                  </a:extLst>
                </a:gridCol>
                <a:gridCol w="26256141">
                  <a:extLst>
                    <a:ext uri="{9D8B030D-6E8A-4147-A177-3AD203B41FA5}">
                      <a16:colId xmlns:a16="http://schemas.microsoft.com/office/drawing/2014/main" val="2252169289"/>
                    </a:ext>
                  </a:extLst>
                </a:gridCol>
              </a:tblGrid>
              <a:tr h="1366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dirty="0">
                          <a:solidFill>
                            <a:schemeClr val="bg1"/>
                          </a:solidFill>
                        </a:rPr>
                        <a:t>모델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>
                          <a:solidFill>
                            <a:schemeClr val="bg1"/>
                          </a:solidFill>
                        </a:rPr>
                        <a:t>Best </a:t>
                      </a:r>
                      <a:r>
                        <a:rPr lang="ko-KR" altLang="en-US" sz="4000" dirty="0" err="1">
                          <a:solidFill>
                            <a:schemeClr val="bg1"/>
                          </a:solidFill>
                        </a:rPr>
                        <a:t>하이퍼파라미터</a:t>
                      </a:r>
                      <a:endParaRPr lang="ko-KR" altLang="en-US" sz="40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2944059"/>
                  </a:ext>
                </a:extLst>
              </a:tr>
              <a:tr h="1366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</a:rPr>
                        <a:t>LogisticRegressionCV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Cs : 0.05</a:t>
                      </a:r>
                      <a:endParaRPr lang="ko-KR" altLang="en-US" sz="3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0187048"/>
                  </a:ext>
                </a:extLst>
              </a:tr>
              <a:tr h="1366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</a:rPr>
                        <a:t>XGBoost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 err="1">
                          <a:solidFill>
                            <a:schemeClr val="tx1"/>
                          </a:solidFill>
                        </a:rPr>
                        <a:t>simpleimputer</a:t>
                      </a:r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__strategy : median , </a:t>
                      </a:r>
                      <a:r>
                        <a:rPr lang="en-US" altLang="ko-KR" sz="3000" b="1" dirty="0" err="1">
                          <a:solidFill>
                            <a:schemeClr val="tx1"/>
                          </a:solidFill>
                        </a:rPr>
                        <a:t>colsample_bytree</a:t>
                      </a:r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 : 0.8982714934301164 , </a:t>
                      </a:r>
                      <a:r>
                        <a:rPr lang="en-US" altLang="ko-KR" sz="3000" b="1" dirty="0" err="1">
                          <a:solidFill>
                            <a:schemeClr val="tx1"/>
                          </a:solidFill>
                        </a:rPr>
                        <a:t>learning_rate</a:t>
                      </a:r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 : 0.3 , </a:t>
                      </a:r>
                      <a:r>
                        <a:rPr lang="en-US" altLang="ko-KR" sz="3000" b="1" dirty="0" err="1">
                          <a:solidFill>
                            <a:schemeClr val="tx1"/>
                          </a:solidFill>
                        </a:rPr>
                        <a:t>max_depth</a:t>
                      </a:r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 : 8 , </a:t>
                      </a:r>
                      <a:r>
                        <a:rPr lang="en-US" altLang="ko-KR" sz="3000" b="1" dirty="0" err="1">
                          <a:solidFill>
                            <a:schemeClr val="tx1"/>
                          </a:solidFill>
                        </a:rPr>
                        <a:t>min_child_weight</a:t>
                      </a:r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 : 5 , </a:t>
                      </a:r>
                      <a:r>
                        <a:rPr lang="en-US" altLang="ko-KR" sz="3000" b="1" dirty="0" err="1">
                          <a:solidFill>
                            <a:schemeClr val="tx1"/>
                          </a:solidFill>
                        </a:rPr>
                        <a:t>n_estimators</a:t>
                      </a:r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 : 70</a:t>
                      </a:r>
                      <a:endParaRPr lang="ko-KR" altLang="en-US" sz="3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0247910"/>
                  </a:ext>
                </a:extLst>
              </a:tr>
              <a:tr h="1366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</a:rPr>
                        <a:t>RandomForest</a:t>
                      </a:r>
                      <a:endParaRPr lang="en-US" altLang="ko-KR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Strategy : median , </a:t>
                      </a:r>
                      <a:r>
                        <a:rPr lang="en-US" altLang="ko-KR" sz="3000" b="1" dirty="0" err="1">
                          <a:solidFill>
                            <a:schemeClr val="tx1"/>
                          </a:solidFill>
                        </a:rPr>
                        <a:t>n_estimators</a:t>
                      </a:r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 : 20 , </a:t>
                      </a:r>
                      <a:r>
                        <a:rPr lang="en-US" altLang="ko-KR" sz="3000" b="1" dirty="0" err="1">
                          <a:solidFill>
                            <a:schemeClr val="tx1"/>
                          </a:solidFill>
                        </a:rPr>
                        <a:t>max_samples</a:t>
                      </a:r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 : 0.8 , </a:t>
                      </a:r>
                      <a:r>
                        <a:rPr lang="en-US" altLang="ko-KR" sz="3000" b="1" dirty="0" err="1">
                          <a:solidFill>
                            <a:schemeClr val="tx1"/>
                          </a:solidFill>
                        </a:rPr>
                        <a:t>max_features</a:t>
                      </a:r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 : 0.4 , </a:t>
                      </a:r>
                      <a:r>
                        <a:rPr lang="en-US" altLang="ko-KR" sz="3000" b="1" dirty="0" err="1">
                          <a:solidFill>
                            <a:schemeClr val="tx1"/>
                          </a:solidFill>
                        </a:rPr>
                        <a:t>max_depth</a:t>
                      </a:r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 : 90</a:t>
                      </a:r>
                      <a:endParaRPr lang="ko-KR" altLang="en-US" sz="3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0175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8988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3">
            <a:extLst>
              <a:ext uri="{FF2B5EF4-FFF2-40B4-BE49-F238E27FC236}">
                <a16:creationId xmlns:a16="http://schemas.microsoft.com/office/drawing/2014/main" id="{3150178F-79E4-4C4E-8F02-845B785A4513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4288" y="0"/>
            <a:ext cx="29144912" cy="1640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89" name="Freeform 32">
            <a:extLst>
              <a:ext uri="{FF2B5EF4-FFF2-40B4-BE49-F238E27FC236}">
                <a16:creationId xmlns:a16="http://schemas.microsoft.com/office/drawing/2014/main" id="{9DEAC5AA-D060-44BB-8F27-75D3E88EEAEF}"/>
              </a:ext>
            </a:extLst>
          </p:cNvPr>
          <p:cNvSpPr>
            <a:spLocks/>
          </p:cNvSpPr>
          <p:nvPr/>
        </p:nvSpPr>
        <p:spPr bwMode="auto">
          <a:xfrm>
            <a:off x="14288" y="0"/>
            <a:ext cx="25477787" cy="2198688"/>
          </a:xfrm>
          <a:custGeom>
            <a:avLst/>
            <a:gdLst>
              <a:gd name="T0" fmla="*/ 16049 w 16049"/>
              <a:gd name="T1" fmla="*/ 1385 h 1385"/>
              <a:gd name="T2" fmla="*/ 0 w 16049"/>
              <a:gd name="T3" fmla="*/ 1385 h 1385"/>
              <a:gd name="T4" fmla="*/ 0 w 16049"/>
              <a:gd name="T5" fmla="*/ 0 h 1385"/>
              <a:gd name="T6" fmla="*/ 15446 w 16049"/>
              <a:gd name="T7" fmla="*/ 0 h 1385"/>
              <a:gd name="T8" fmla="*/ 16049 w 16049"/>
              <a:gd name="T9" fmla="*/ 1385 h 1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049" h="1385">
                <a:moveTo>
                  <a:pt x="16049" y="1385"/>
                </a:moveTo>
                <a:lnTo>
                  <a:pt x="0" y="1385"/>
                </a:lnTo>
                <a:lnTo>
                  <a:pt x="0" y="0"/>
                </a:lnTo>
                <a:lnTo>
                  <a:pt x="15446" y="0"/>
                </a:lnTo>
                <a:lnTo>
                  <a:pt x="16049" y="1385"/>
                </a:lnTo>
                <a:close/>
              </a:path>
            </a:pathLst>
          </a:custGeom>
          <a:solidFill>
            <a:srgbClr val="F4A60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0" name="Freeform 33">
            <a:extLst>
              <a:ext uri="{FF2B5EF4-FFF2-40B4-BE49-F238E27FC236}">
                <a16:creationId xmlns:a16="http://schemas.microsoft.com/office/drawing/2014/main" id="{85210BF4-7012-408F-AF8A-AC2434BF2F77}"/>
              </a:ext>
            </a:extLst>
          </p:cNvPr>
          <p:cNvSpPr>
            <a:spLocks/>
          </p:cNvSpPr>
          <p:nvPr/>
        </p:nvSpPr>
        <p:spPr bwMode="auto">
          <a:xfrm>
            <a:off x="25876250" y="317500"/>
            <a:ext cx="3282950" cy="1563688"/>
          </a:xfrm>
          <a:custGeom>
            <a:avLst/>
            <a:gdLst>
              <a:gd name="T0" fmla="*/ 430 w 2068"/>
              <a:gd name="T1" fmla="*/ 985 h 985"/>
              <a:gd name="T2" fmla="*/ 2068 w 2068"/>
              <a:gd name="T3" fmla="*/ 985 h 985"/>
              <a:gd name="T4" fmla="*/ 2068 w 2068"/>
              <a:gd name="T5" fmla="*/ 0 h 985"/>
              <a:gd name="T6" fmla="*/ 0 w 2068"/>
              <a:gd name="T7" fmla="*/ 0 h 985"/>
              <a:gd name="T8" fmla="*/ 430 w 2068"/>
              <a:gd name="T9" fmla="*/ 985 h 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68" h="985">
                <a:moveTo>
                  <a:pt x="430" y="985"/>
                </a:moveTo>
                <a:lnTo>
                  <a:pt x="2068" y="985"/>
                </a:lnTo>
                <a:lnTo>
                  <a:pt x="2068" y="0"/>
                </a:lnTo>
                <a:lnTo>
                  <a:pt x="0" y="0"/>
                </a:lnTo>
                <a:lnTo>
                  <a:pt x="430" y="985"/>
                </a:lnTo>
                <a:close/>
              </a:path>
            </a:pathLst>
          </a:custGeom>
          <a:solidFill>
            <a:srgbClr val="3F53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1" name="Rectangle 34">
            <a:extLst>
              <a:ext uri="{FF2B5EF4-FFF2-40B4-BE49-F238E27FC236}">
                <a16:creationId xmlns:a16="http://schemas.microsoft.com/office/drawing/2014/main" id="{A8E09F71-86C7-4D65-8F31-5F04DF052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725" y="517525"/>
            <a:ext cx="76200" cy="11636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2" name="Rectangle 35">
            <a:extLst>
              <a:ext uri="{FF2B5EF4-FFF2-40B4-BE49-F238E27FC236}">
                <a16:creationId xmlns:a16="http://schemas.microsoft.com/office/drawing/2014/main" id="{15D44760-8C35-4E16-BC99-4626A48DF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75" y="409575"/>
            <a:ext cx="4555734" cy="118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700" b="1" dirty="0">
                <a:solidFill>
                  <a:srgbClr val="FFFFFF"/>
                </a:solidFill>
                <a:ea typeface="에스코어 드림 7 ExtraBold" panose="020B0803030302020204" pitchFamily="34" charset="-127"/>
              </a:rPr>
              <a:t>Chapter 3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3" name="Rectangle 36">
            <a:extLst>
              <a:ext uri="{FF2B5EF4-FFF2-40B4-BE49-F238E27FC236}">
                <a16:creationId xmlns:a16="http://schemas.microsoft.com/office/drawing/2014/main" id="{0B0D7AFE-B146-42FB-B95C-1B81F836D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5150" y="641350"/>
            <a:ext cx="1556849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비교 </a:t>
            </a:r>
            <a:r>
              <a:rPr lang="en-US" altLang="ko-KR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(Validation) </a:t>
            </a:r>
            <a:r>
              <a:rPr lang="ko-KR" altLang="en-US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및 </a:t>
            </a:r>
            <a:r>
              <a:rPr lang="en-US" altLang="ko-KR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Test Score(</a:t>
            </a:r>
            <a:r>
              <a:rPr lang="ko-KR" altLang="en-US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일반화 성능</a:t>
            </a:r>
            <a:r>
              <a:rPr lang="en-US" altLang="ko-KR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) </a:t>
            </a:r>
            <a:r>
              <a:rPr lang="ko-KR" altLang="en-US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확인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96">
            <a:extLst>
              <a:ext uri="{FF2B5EF4-FFF2-40B4-BE49-F238E27FC236}">
                <a16:creationId xmlns:a16="http://schemas.microsoft.com/office/drawing/2014/main" id="{5271AE3B-A67F-AEDC-9AF3-08D6064F34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6250" y="15411232"/>
            <a:ext cx="23923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SATETY !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46">
            <a:extLst>
              <a:ext uri="{FF2B5EF4-FFF2-40B4-BE49-F238E27FC236}">
                <a16:creationId xmlns:a16="http://schemas.microsoft.com/office/drawing/2014/main" id="{2247659E-559F-1969-25AB-48FB57EC3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6825" y="2840038"/>
            <a:ext cx="12710319" cy="13052425"/>
          </a:xfrm>
          <a:prstGeom prst="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Rectangle 46">
            <a:extLst>
              <a:ext uri="{FF2B5EF4-FFF2-40B4-BE49-F238E27FC236}">
                <a16:creationId xmlns:a16="http://schemas.microsoft.com/office/drawing/2014/main" id="{613222E4-79F9-66AE-C470-FB2131B30C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33132" y="2840037"/>
            <a:ext cx="12710319" cy="13052425"/>
          </a:xfrm>
          <a:prstGeom prst="rect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7CB246-03D9-BA6F-7232-B0AD448B0CC8}"/>
              </a:ext>
            </a:extLst>
          </p:cNvPr>
          <p:cNvSpPr/>
          <p:nvPr/>
        </p:nvSpPr>
        <p:spPr>
          <a:xfrm>
            <a:off x="1335999" y="4623594"/>
            <a:ext cx="12641145" cy="2209800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8BCCD6-CE8F-EF1C-FD34-840E9D654602}"/>
              </a:ext>
            </a:extLst>
          </p:cNvPr>
          <p:cNvSpPr/>
          <p:nvPr/>
        </p:nvSpPr>
        <p:spPr>
          <a:xfrm>
            <a:off x="1335999" y="11422630"/>
            <a:ext cx="12641145" cy="2209800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DAB0E5-B931-BFB1-DDCE-3884C18F034E}"/>
              </a:ext>
            </a:extLst>
          </p:cNvPr>
          <p:cNvSpPr/>
          <p:nvPr/>
        </p:nvSpPr>
        <p:spPr>
          <a:xfrm>
            <a:off x="1335999" y="13632430"/>
            <a:ext cx="12641145" cy="2209800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0047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3">
            <a:extLst>
              <a:ext uri="{FF2B5EF4-FFF2-40B4-BE49-F238E27FC236}">
                <a16:creationId xmlns:a16="http://schemas.microsoft.com/office/drawing/2014/main" id="{3150178F-79E4-4C4E-8F02-845B785A4513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4288" y="0"/>
            <a:ext cx="29144912" cy="1640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33023769-5DD3-4240-A72D-5B864EA24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670" y="0"/>
            <a:ext cx="29144912" cy="164099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89" name="Freeform 32">
            <a:extLst>
              <a:ext uri="{FF2B5EF4-FFF2-40B4-BE49-F238E27FC236}">
                <a16:creationId xmlns:a16="http://schemas.microsoft.com/office/drawing/2014/main" id="{9DEAC5AA-D060-44BB-8F27-75D3E88EEAEF}"/>
              </a:ext>
            </a:extLst>
          </p:cNvPr>
          <p:cNvSpPr>
            <a:spLocks/>
          </p:cNvSpPr>
          <p:nvPr/>
        </p:nvSpPr>
        <p:spPr bwMode="auto">
          <a:xfrm>
            <a:off x="-63118" y="0"/>
            <a:ext cx="25477787" cy="2198688"/>
          </a:xfrm>
          <a:custGeom>
            <a:avLst/>
            <a:gdLst>
              <a:gd name="T0" fmla="*/ 16049 w 16049"/>
              <a:gd name="T1" fmla="*/ 1385 h 1385"/>
              <a:gd name="T2" fmla="*/ 0 w 16049"/>
              <a:gd name="T3" fmla="*/ 1385 h 1385"/>
              <a:gd name="T4" fmla="*/ 0 w 16049"/>
              <a:gd name="T5" fmla="*/ 0 h 1385"/>
              <a:gd name="T6" fmla="*/ 15446 w 16049"/>
              <a:gd name="T7" fmla="*/ 0 h 1385"/>
              <a:gd name="T8" fmla="*/ 16049 w 16049"/>
              <a:gd name="T9" fmla="*/ 1385 h 1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049" h="1385">
                <a:moveTo>
                  <a:pt x="16049" y="1385"/>
                </a:moveTo>
                <a:lnTo>
                  <a:pt x="0" y="1385"/>
                </a:lnTo>
                <a:lnTo>
                  <a:pt x="0" y="0"/>
                </a:lnTo>
                <a:lnTo>
                  <a:pt x="15446" y="0"/>
                </a:lnTo>
                <a:lnTo>
                  <a:pt x="16049" y="1385"/>
                </a:lnTo>
                <a:close/>
              </a:path>
            </a:pathLst>
          </a:custGeom>
          <a:solidFill>
            <a:srgbClr val="F4A60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0" name="Freeform 33">
            <a:extLst>
              <a:ext uri="{FF2B5EF4-FFF2-40B4-BE49-F238E27FC236}">
                <a16:creationId xmlns:a16="http://schemas.microsoft.com/office/drawing/2014/main" id="{85210BF4-7012-408F-AF8A-AC2434BF2F77}"/>
              </a:ext>
            </a:extLst>
          </p:cNvPr>
          <p:cNvSpPr>
            <a:spLocks/>
          </p:cNvSpPr>
          <p:nvPr/>
        </p:nvSpPr>
        <p:spPr bwMode="auto">
          <a:xfrm>
            <a:off x="25876250" y="317500"/>
            <a:ext cx="3282950" cy="1563688"/>
          </a:xfrm>
          <a:custGeom>
            <a:avLst/>
            <a:gdLst>
              <a:gd name="T0" fmla="*/ 430 w 2068"/>
              <a:gd name="T1" fmla="*/ 985 h 985"/>
              <a:gd name="T2" fmla="*/ 2068 w 2068"/>
              <a:gd name="T3" fmla="*/ 985 h 985"/>
              <a:gd name="T4" fmla="*/ 2068 w 2068"/>
              <a:gd name="T5" fmla="*/ 0 h 985"/>
              <a:gd name="T6" fmla="*/ 0 w 2068"/>
              <a:gd name="T7" fmla="*/ 0 h 985"/>
              <a:gd name="T8" fmla="*/ 430 w 2068"/>
              <a:gd name="T9" fmla="*/ 985 h 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68" h="985">
                <a:moveTo>
                  <a:pt x="430" y="985"/>
                </a:moveTo>
                <a:lnTo>
                  <a:pt x="2068" y="985"/>
                </a:lnTo>
                <a:lnTo>
                  <a:pt x="2068" y="0"/>
                </a:lnTo>
                <a:lnTo>
                  <a:pt x="0" y="0"/>
                </a:lnTo>
                <a:lnTo>
                  <a:pt x="430" y="985"/>
                </a:lnTo>
                <a:close/>
              </a:path>
            </a:pathLst>
          </a:custGeom>
          <a:solidFill>
            <a:srgbClr val="3F53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1" name="Rectangle 34">
            <a:extLst>
              <a:ext uri="{FF2B5EF4-FFF2-40B4-BE49-F238E27FC236}">
                <a16:creationId xmlns:a16="http://schemas.microsoft.com/office/drawing/2014/main" id="{A8E09F71-86C7-4D65-8F31-5F04DF052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725" y="517525"/>
            <a:ext cx="76200" cy="11636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2" name="Rectangle 35">
            <a:extLst>
              <a:ext uri="{FF2B5EF4-FFF2-40B4-BE49-F238E27FC236}">
                <a16:creationId xmlns:a16="http://schemas.microsoft.com/office/drawing/2014/main" id="{15D44760-8C35-4E16-BC99-4626A48DF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75" y="409575"/>
            <a:ext cx="4555734" cy="118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700" b="1" dirty="0">
                <a:solidFill>
                  <a:srgbClr val="FFFFFF"/>
                </a:solidFill>
                <a:ea typeface="에스코어 드림 7 ExtraBold" panose="020B0803030302020204" pitchFamily="34" charset="-127"/>
              </a:rPr>
              <a:t>Chapter 4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3" name="Rectangle 36">
            <a:extLst>
              <a:ext uri="{FF2B5EF4-FFF2-40B4-BE49-F238E27FC236}">
                <a16:creationId xmlns:a16="http://schemas.microsoft.com/office/drawing/2014/main" id="{0B0D7AFE-B146-42FB-B95C-1B81F836D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5150" y="641350"/>
            <a:ext cx="296234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모델 해석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00" name="Rectangle 43">
            <a:extLst>
              <a:ext uri="{FF2B5EF4-FFF2-40B4-BE49-F238E27FC236}">
                <a16:creationId xmlns:a16="http://schemas.microsoft.com/office/drawing/2014/main" id="{03A94531-B26E-4E6D-BE41-81301C195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544" y="11810774"/>
            <a:ext cx="28117800" cy="66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순열 중요도를 통해 각 특성별로 </a:t>
            </a:r>
            <a:r>
              <a:rPr kumimoji="0" lang="ko-KR" altLang="en-US" sz="4300" b="1" i="0" u="none" strike="noStrike" cap="none" normalizeH="0" baseline="0" dirty="0" err="1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범주별</a:t>
            </a:r>
            <a:r>
              <a:rPr kumimoji="0" lang="ko-KR" altLang="en-US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 예측의 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확률 차이를</a:t>
            </a:r>
            <a:r>
              <a:rPr kumimoji="0" lang="ko-KR" altLang="en-US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 알 수 있도록 하였음 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02" name="Rectangle 45">
            <a:extLst>
              <a:ext uri="{FF2B5EF4-FFF2-40B4-BE49-F238E27FC236}">
                <a16:creationId xmlns:a16="http://schemas.microsoft.com/office/drawing/2014/main" id="{66887DD6-047E-4FB1-B97C-26D1504C2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544" y="10262394"/>
            <a:ext cx="28117800" cy="66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모델 해석 방법으로 순열 중요도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(PDP)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를 사용하였음 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(AUC score 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기준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)</a:t>
            </a:r>
          </a:p>
        </p:txBody>
      </p:sp>
      <p:sp>
        <p:nvSpPr>
          <p:cNvPr id="2" name="Freeform 94">
            <a:extLst>
              <a:ext uri="{FF2B5EF4-FFF2-40B4-BE49-F238E27FC236}">
                <a16:creationId xmlns:a16="http://schemas.microsoft.com/office/drawing/2014/main" id="{93A538E9-3DBD-1D63-8669-47DE296B3E49}"/>
              </a:ext>
            </a:extLst>
          </p:cNvPr>
          <p:cNvSpPr>
            <a:spLocks/>
          </p:cNvSpPr>
          <p:nvPr/>
        </p:nvSpPr>
        <p:spPr bwMode="auto">
          <a:xfrm>
            <a:off x="25145879" y="15354300"/>
            <a:ext cx="3787896" cy="703263"/>
          </a:xfrm>
          <a:custGeom>
            <a:avLst/>
            <a:gdLst>
              <a:gd name="T0" fmla="*/ 222 w 1556"/>
              <a:gd name="T1" fmla="*/ 443 h 443"/>
              <a:gd name="T2" fmla="*/ 200 w 1556"/>
              <a:gd name="T3" fmla="*/ 443 h 443"/>
              <a:gd name="T4" fmla="*/ 156 w 1556"/>
              <a:gd name="T5" fmla="*/ 433 h 443"/>
              <a:gd name="T6" fmla="*/ 116 w 1556"/>
              <a:gd name="T7" fmla="*/ 417 h 443"/>
              <a:gd name="T8" fmla="*/ 82 w 1556"/>
              <a:gd name="T9" fmla="*/ 393 h 443"/>
              <a:gd name="T10" fmla="*/ 50 w 1556"/>
              <a:gd name="T11" fmla="*/ 363 h 443"/>
              <a:gd name="T12" fmla="*/ 26 w 1556"/>
              <a:gd name="T13" fmla="*/ 327 h 443"/>
              <a:gd name="T14" fmla="*/ 10 w 1556"/>
              <a:gd name="T15" fmla="*/ 287 h 443"/>
              <a:gd name="T16" fmla="*/ 2 w 1556"/>
              <a:gd name="T17" fmla="*/ 245 h 443"/>
              <a:gd name="T18" fmla="*/ 0 w 1556"/>
              <a:gd name="T19" fmla="*/ 221 h 443"/>
              <a:gd name="T20" fmla="*/ 2 w 1556"/>
              <a:gd name="T21" fmla="*/ 199 h 443"/>
              <a:gd name="T22" fmla="*/ 10 w 1556"/>
              <a:gd name="T23" fmla="*/ 156 h 443"/>
              <a:gd name="T24" fmla="*/ 26 w 1556"/>
              <a:gd name="T25" fmla="*/ 116 h 443"/>
              <a:gd name="T26" fmla="*/ 50 w 1556"/>
              <a:gd name="T27" fmla="*/ 80 h 443"/>
              <a:gd name="T28" fmla="*/ 82 w 1556"/>
              <a:gd name="T29" fmla="*/ 50 h 443"/>
              <a:gd name="T30" fmla="*/ 116 w 1556"/>
              <a:gd name="T31" fmla="*/ 26 h 443"/>
              <a:gd name="T32" fmla="*/ 156 w 1556"/>
              <a:gd name="T33" fmla="*/ 10 h 443"/>
              <a:gd name="T34" fmla="*/ 200 w 1556"/>
              <a:gd name="T35" fmla="*/ 2 h 443"/>
              <a:gd name="T36" fmla="*/ 1334 w 1556"/>
              <a:gd name="T37" fmla="*/ 0 h 443"/>
              <a:gd name="T38" fmla="*/ 1358 w 1556"/>
              <a:gd name="T39" fmla="*/ 2 h 443"/>
              <a:gd name="T40" fmla="*/ 1400 w 1556"/>
              <a:gd name="T41" fmla="*/ 10 h 443"/>
              <a:gd name="T42" fmla="*/ 1440 w 1556"/>
              <a:gd name="T43" fmla="*/ 26 h 443"/>
              <a:gd name="T44" fmla="*/ 1476 w 1556"/>
              <a:gd name="T45" fmla="*/ 50 h 443"/>
              <a:gd name="T46" fmla="*/ 1506 w 1556"/>
              <a:gd name="T47" fmla="*/ 80 h 443"/>
              <a:gd name="T48" fmla="*/ 1530 w 1556"/>
              <a:gd name="T49" fmla="*/ 116 h 443"/>
              <a:gd name="T50" fmla="*/ 1546 w 1556"/>
              <a:gd name="T51" fmla="*/ 156 h 443"/>
              <a:gd name="T52" fmla="*/ 1556 w 1556"/>
              <a:gd name="T53" fmla="*/ 199 h 443"/>
              <a:gd name="T54" fmla="*/ 1556 w 1556"/>
              <a:gd name="T55" fmla="*/ 221 h 443"/>
              <a:gd name="T56" fmla="*/ 1556 w 1556"/>
              <a:gd name="T57" fmla="*/ 245 h 443"/>
              <a:gd name="T58" fmla="*/ 1546 w 1556"/>
              <a:gd name="T59" fmla="*/ 287 h 443"/>
              <a:gd name="T60" fmla="*/ 1530 w 1556"/>
              <a:gd name="T61" fmla="*/ 327 h 443"/>
              <a:gd name="T62" fmla="*/ 1506 w 1556"/>
              <a:gd name="T63" fmla="*/ 363 h 443"/>
              <a:gd name="T64" fmla="*/ 1476 w 1556"/>
              <a:gd name="T65" fmla="*/ 393 h 443"/>
              <a:gd name="T66" fmla="*/ 1440 w 1556"/>
              <a:gd name="T67" fmla="*/ 417 h 443"/>
              <a:gd name="T68" fmla="*/ 1400 w 1556"/>
              <a:gd name="T69" fmla="*/ 433 h 443"/>
              <a:gd name="T70" fmla="*/ 1358 w 1556"/>
              <a:gd name="T71" fmla="*/ 443 h 443"/>
              <a:gd name="T72" fmla="*/ 1334 w 1556"/>
              <a:gd name="T73" fmla="*/ 443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556" h="443">
                <a:moveTo>
                  <a:pt x="1334" y="443"/>
                </a:moveTo>
                <a:lnTo>
                  <a:pt x="222" y="443"/>
                </a:lnTo>
                <a:lnTo>
                  <a:pt x="222" y="443"/>
                </a:lnTo>
                <a:lnTo>
                  <a:pt x="200" y="443"/>
                </a:lnTo>
                <a:lnTo>
                  <a:pt x="178" y="439"/>
                </a:lnTo>
                <a:lnTo>
                  <a:pt x="156" y="433"/>
                </a:lnTo>
                <a:lnTo>
                  <a:pt x="136" y="427"/>
                </a:lnTo>
                <a:lnTo>
                  <a:pt x="116" y="417"/>
                </a:lnTo>
                <a:lnTo>
                  <a:pt x="98" y="405"/>
                </a:lnTo>
                <a:lnTo>
                  <a:pt x="82" y="393"/>
                </a:lnTo>
                <a:lnTo>
                  <a:pt x="66" y="379"/>
                </a:lnTo>
                <a:lnTo>
                  <a:pt x="50" y="363"/>
                </a:lnTo>
                <a:lnTo>
                  <a:pt x="38" y="345"/>
                </a:lnTo>
                <a:lnTo>
                  <a:pt x="26" y="327"/>
                </a:lnTo>
                <a:lnTo>
                  <a:pt x="18" y="307"/>
                </a:lnTo>
                <a:lnTo>
                  <a:pt x="10" y="287"/>
                </a:lnTo>
                <a:lnTo>
                  <a:pt x="4" y="267"/>
                </a:lnTo>
                <a:lnTo>
                  <a:pt x="2" y="245"/>
                </a:lnTo>
                <a:lnTo>
                  <a:pt x="0" y="221"/>
                </a:lnTo>
                <a:lnTo>
                  <a:pt x="0" y="221"/>
                </a:lnTo>
                <a:lnTo>
                  <a:pt x="0" y="221"/>
                </a:lnTo>
                <a:lnTo>
                  <a:pt x="2" y="199"/>
                </a:lnTo>
                <a:lnTo>
                  <a:pt x="4" y="178"/>
                </a:lnTo>
                <a:lnTo>
                  <a:pt x="10" y="156"/>
                </a:lnTo>
                <a:lnTo>
                  <a:pt x="18" y="136"/>
                </a:lnTo>
                <a:lnTo>
                  <a:pt x="26" y="116"/>
                </a:lnTo>
                <a:lnTo>
                  <a:pt x="38" y="98"/>
                </a:lnTo>
                <a:lnTo>
                  <a:pt x="50" y="80"/>
                </a:lnTo>
                <a:lnTo>
                  <a:pt x="66" y="66"/>
                </a:lnTo>
                <a:lnTo>
                  <a:pt x="82" y="50"/>
                </a:lnTo>
                <a:lnTo>
                  <a:pt x="98" y="38"/>
                </a:lnTo>
                <a:lnTo>
                  <a:pt x="116" y="26"/>
                </a:lnTo>
                <a:lnTo>
                  <a:pt x="136" y="18"/>
                </a:lnTo>
                <a:lnTo>
                  <a:pt x="156" y="10"/>
                </a:lnTo>
                <a:lnTo>
                  <a:pt x="178" y="4"/>
                </a:lnTo>
                <a:lnTo>
                  <a:pt x="200" y="2"/>
                </a:lnTo>
                <a:lnTo>
                  <a:pt x="222" y="0"/>
                </a:lnTo>
                <a:lnTo>
                  <a:pt x="1334" y="0"/>
                </a:lnTo>
                <a:lnTo>
                  <a:pt x="1334" y="0"/>
                </a:lnTo>
                <a:lnTo>
                  <a:pt x="1358" y="2"/>
                </a:lnTo>
                <a:lnTo>
                  <a:pt x="1380" y="4"/>
                </a:lnTo>
                <a:lnTo>
                  <a:pt x="1400" y="10"/>
                </a:lnTo>
                <a:lnTo>
                  <a:pt x="1422" y="18"/>
                </a:lnTo>
                <a:lnTo>
                  <a:pt x="1440" y="26"/>
                </a:lnTo>
                <a:lnTo>
                  <a:pt x="1458" y="38"/>
                </a:lnTo>
                <a:lnTo>
                  <a:pt x="1476" y="50"/>
                </a:lnTo>
                <a:lnTo>
                  <a:pt x="1492" y="66"/>
                </a:lnTo>
                <a:lnTo>
                  <a:pt x="1506" y="80"/>
                </a:lnTo>
                <a:lnTo>
                  <a:pt x="1518" y="98"/>
                </a:lnTo>
                <a:lnTo>
                  <a:pt x="1530" y="116"/>
                </a:lnTo>
                <a:lnTo>
                  <a:pt x="1540" y="136"/>
                </a:lnTo>
                <a:lnTo>
                  <a:pt x="1546" y="156"/>
                </a:lnTo>
                <a:lnTo>
                  <a:pt x="1552" y="178"/>
                </a:lnTo>
                <a:lnTo>
                  <a:pt x="1556" y="199"/>
                </a:lnTo>
                <a:lnTo>
                  <a:pt x="1556" y="221"/>
                </a:lnTo>
                <a:lnTo>
                  <a:pt x="1556" y="221"/>
                </a:lnTo>
                <a:lnTo>
                  <a:pt x="1556" y="221"/>
                </a:lnTo>
                <a:lnTo>
                  <a:pt x="1556" y="245"/>
                </a:lnTo>
                <a:lnTo>
                  <a:pt x="1552" y="267"/>
                </a:lnTo>
                <a:lnTo>
                  <a:pt x="1546" y="287"/>
                </a:lnTo>
                <a:lnTo>
                  <a:pt x="1540" y="307"/>
                </a:lnTo>
                <a:lnTo>
                  <a:pt x="1530" y="327"/>
                </a:lnTo>
                <a:lnTo>
                  <a:pt x="1518" y="345"/>
                </a:lnTo>
                <a:lnTo>
                  <a:pt x="1506" y="363"/>
                </a:lnTo>
                <a:lnTo>
                  <a:pt x="1492" y="379"/>
                </a:lnTo>
                <a:lnTo>
                  <a:pt x="1476" y="393"/>
                </a:lnTo>
                <a:lnTo>
                  <a:pt x="1458" y="405"/>
                </a:lnTo>
                <a:lnTo>
                  <a:pt x="1440" y="417"/>
                </a:lnTo>
                <a:lnTo>
                  <a:pt x="1422" y="427"/>
                </a:lnTo>
                <a:lnTo>
                  <a:pt x="1400" y="433"/>
                </a:lnTo>
                <a:lnTo>
                  <a:pt x="1380" y="439"/>
                </a:lnTo>
                <a:lnTo>
                  <a:pt x="1358" y="443"/>
                </a:lnTo>
                <a:lnTo>
                  <a:pt x="1334" y="443"/>
                </a:lnTo>
                <a:lnTo>
                  <a:pt x="1334" y="443"/>
                </a:lnTo>
                <a:close/>
              </a:path>
            </a:pathLst>
          </a:custGeom>
          <a:solidFill>
            <a:srgbClr val="FAA6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Rectangle 96">
            <a:extLst>
              <a:ext uri="{FF2B5EF4-FFF2-40B4-BE49-F238E27FC236}">
                <a16:creationId xmlns:a16="http://schemas.microsoft.com/office/drawing/2014/main" id="{5271AE3B-A67F-AEDC-9AF3-08D6064F34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6250" y="15411232"/>
            <a:ext cx="23923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SATETY !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43">
            <a:extLst>
              <a:ext uri="{FF2B5EF4-FFF2-40B4-BE49-F238E27FC236}">
                <a16:creationId xmlns:a16="http://schemas.microsoft.com/office/drawing/2014/main" id="{86EF74BA-A9DF-6AF9-7E85-71A6EF23B2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42" y="13386594"/>
            <a:ext cx="28108702" cy="66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2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가지 특성으로 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PDP 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플롯을 </a:t>
            </a:r>
            <a:r>
              <a:rPr lang="ko-KR" altLang="en-US" sz="4300" b="1" dirty="0" err="1">
                <a:solidFill>
                  <a:srgbClr val="3F5368"/>
                </a:solidFill>
                <a:ea typeface="에스코어 드림 5 Medium" panose="020B0503030302020204" pitchFamily="34" charset="-127"/>
              </a:rPr>
              <a:t>시각화하여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 어떤 범주에 속한 값이 산업재해발생 확률이 </a:t>
            </a:r>
            <a:r>
              <a:rPr lang="ko-KR" altLang="en-US" sz="4300" b="1" dirty="0" err="1">
                <a:solidFill>
                  <a:srgbClr val="3F5368"/>
                </a:solidFill>
                <a:ea typeface="에스코어 드림 5 Medium" panose="020B0503030302020204" pitchFamily="34" charset="-127"/>
              </a:rPr>
              <a:t>높은지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 알 수 있도록 하였음 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A634A2-A9D6-AB3D-F110-A091B509C0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544" y="3945737"/>
            <a:ext cx="18516600" cy="4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76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3">
            <a:extLst>
              <a:ext uri="{FF2B5EF4-FFF2-40B4-BE49-F238E27FC236}">
                <a16:creationId xmlns:a16="http://schemas.microsoft.com/office/drawing/2014/main" id="{3150178F-79E4-4C4E-8F02-845B785A4513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4288" y="0"/>
            <a:ext cx="29144912" cy="1640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33023769-5DD3-4240-A72D-5B864EA24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8" y="0"/>
            <a:ext cx="29144912" cy="164099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89" name="Freeform 32">
            <a:extLst>
              <a:ext uri="{FF2B5EF4-FFF2-40B4-BE49-F238E27FC236}">
                <a16:creationId xmlns:a16="http://schemas.microsoft.com/office/drawing/2014/main" id="{9DEAC5AA-D060-44BB-8F27-75D3E88EEAEF}"/>
              </a:ext>
            </a:extLst>
          </p:cNvPr>
          <p:cNvSpPr>
            <a:spLocks/>
          </p:cNvSpPr>
          <p:nvPr/>
        </p:nvSpPr>
        <p:spPr bwMode="auto">
          <a:xfrm>
            <a:off x="14288" y="0"/>
            <a:ext cx="25477787" cy="2198688"/>
          </a:xfrm>
          <a:custGeom>
            <a:avLst/>
            <a:gdLst>
              <a:gd name="T0" fmla="*/ 16049 w 16049"/>
              <a:gd name="T1" fmla="*/ 1385 h 1385"/>
              <a:gd name="T2" fmla="*/ 0 w 16049"/>
              <a:gd name="T3" fmla="*/ 1385 h 1385"/>
              <a:gd name="T4" fmla="*/ 0 w 16049"/>
              <a:gd name="T5" fmla="*/ 0 h 1385"/>
              <a:gd name="T6" fmla="*/ 15446 w 16049"/>
              <a:gd name="T7" fmla="*/ 0 h 1385"/>
              <a:gd name="T8" fmla="*/ 16049 w 16049"/>
              <a:gd name="T9" fmla="*/ 1385 h 1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049" h="1385">
                <a:moveTo>
                  <a:pt x="16049" y="1385"/>
                </a:moveTo>
                <a:lnTo>
                  <a:pt x="0" y="1385"/>
                </a:lnTo>
                <a:lnTo>
                  <a:pt x="0" y="0"/>
                </a:lnTo>
                <a:lnTo>
                  <a:pt x="15446" y="0"/>
                </a:lnTo>
                <a:lnTo>
                  <a:pt x="16049" y="1385"/>
                </a:lnTo>
                <a:close/>
              </a:path>
            </a:pathLst>
          </a:custGeom>
          <a:solidFill>
            <a:srgbClr val="F4A60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0" name="Freeform 33">
            <a:extLst>
              <a:ext uri="{FF2B5EF4-FFF2-40B4-BE49-F238E27FC236}">
                <a16:creationId xmlns:a16="http://schemas.microsoft.com/office/drawing/2014/main" id="{85210BF4-7012-408F-AF8A-AC2434BF2F77}"/>
              </a:ext>
            </a:extLst>
          </p:cNvPr>
          <p:cNvSpPr>
            <a:spLocks/>
          </p:cNvSpPr>
          <p:nvPr/>
        </p:nvSpPr>
        <p:spPr bwMode="auto">
          <a:xfrm>
            <a:off x="25876250" y="317500"/>
            <a:ext cx="3282950" cy="1563688"/>
          </a:xfrm>
          <a:custGeom>
            <a:avLst/>
            <a:gdLst>
              <a:gd name="T0" fmla="*/ 430 w 2068"/>
              <a:gd name="T1" fmla="*/ 985 h 985"/>
              <a:gd name="T2" fmla="*/ 2068 w 2068"/>
              <a:gd name="T3" fmla="*/ 985 h 985"/>
              <a:gd name="T4" fmla="*/ 2068 w 2068"/>
              <a:gd name="T5" fmla="*/ 0 h 985"/>
              <a:gd name="T6" fmla="*/ 0 w 2068"/>
              <a:gd name="T7" fmla="*/ 0 h 985"/>
              <a:gd name="T8" fmla="*/ 430 w 2068"/>
              <a:gd name="T9" fmla="*/ 985 h 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68" h="985">
                <a:moveTo>
                  <a:pt x="430" y="985"/>
                </a:moveTo>
                <a:lnTo>
                  <a:pt x="2068" y="985"/>
                </a:lnTo>
                <a:lnTo>
                  <a:pt x="2068" y="0"/>
                </a:lnTo>
                <a:lnTo>
                  <a:pt x="0" y="0"/>
                </a:lnTo>
                <a:lnTo>
                  <a:pt x="430" y="985"/>
                </a:lnTo>
                <a:close/>
              </a:path>
            </a:pathLst>
          </a:custGeom>
          <a:solidFill>
            <a:srgbClr val="3F53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1" name="Rectangle 34">
            <a:extLst>
              <a:ext uri="{FF2B5EF4-FFF2-40B4-BE49-F238E27FC236}">
                <a16:creationId xmlns:a16="http://schemas.microsoft.com/office/drawing/2014/main" id="{A8E09F71-86C7-4D65-8F31-5F04DF052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725" y="517525"/>
            <a:ext cx="76200" cy="11636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2" name="Rectangle 35">
            <a:extLst>
              <a:ext uri="{FF2B5EF4-FFF2-40B4-BE49-F238E27FC236}">
                <a16:creationId xmlns:a16="http://schemas.microsoft.com/office/drawing/2014/main" id="{15D44760-8C35-4E16-BC99-4626A48DF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75" y="409575"/>
            <a:ext cx="4610686" cy="118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77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Chapter 4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3" name="Rectangle 36">
            <a:extLst>
              <a:ext uri="{FF2B5EF4-FFF2-40B4-BE49-F238E27FC236}">
                <a16:creationId xmlns:a16="http://schemas.microsoft.com/office/drawing/2014/main" id="{0B0D7AFE-B146-42FB-B95C-1B81F836D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5150" y="641350"/>
            <a:ext cx="954107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순열 중요도 </a:t>
            </a:r>
            <a:r>
              <a:rPr lang="en-US" altLang="ko-KR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(</a:t>
            </a:r>
            <a:r>
              <a:rPr lang="ko-KR" altLang="en-US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모델 성능 영향력</a:t>
            </a:r>
            <a:r>
              <a:rPr lang="en-US" altLang="ko-KR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03" name="Rectangle 46">
            <a:extLst>
              <a:ext uri="{FF2B5EF4-FFF2-40B4-BE49-F238E27FC236}">
                <a16:creationId xmlns:a16="http://schemas.microsoft.com/office/drawing/2014/main" id="{007F679F-B748-492A-99C8-C5C6D0D89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6825" y="2840038"/>
            <a:ext cx="26804937" cy="13052425"/>
          </a:xfrm>
          <a:prstGeom prst="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317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3">
            <a:extLst>
              <a:ext uri="{FF2B5EF4-FFF2-40B4-BE49-F238E27FC236}">
                <a16:creationId xmlns:a16="http://schemas.microsoft.com/office/drawing/2014/main" id="{3150178F-79E4-4C4E-8F02-845B785A4513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4288" y="0"/>
            <a:ext cx="29144912" cy="1640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33023769-5DD3-4240-A72D-5B864EA24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8" y="0"/>
            <a:ext cx="29144912" cy="164099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89" name="Freeform 32">
            <a:extLst>
              <a:ext uri="{FF2B5EF4-FFF2-40B4-BE49-F238E27FC236}">
                <a16:creationId xmlns:a16="http://schemas.microsoft.com/office/drawing/2014/main" id="{9DEAC5AA-D060-44BB-8F27-75D3E88EEAEF}"/>
              </a:ext>
            </a:extLst>
          </p:cNvPr>
          <p:cNvSpPr>
            <a:spLocks/>
          </p:cNvSpPr>
          <p:nvPr/>
        </p:nvSpPr>
        <p:spPr bwMode="auto">
          <a:xfrm>
            <a:off x="14288" y="0"/>
            <a:ext cx="25477787" cy="2198688"/>
          </a:xfrm>
          <a:custGeom>
            <a:avLst/>
            <a:gdLst>
              <a:gd name="T0" fmla="*/ 16049 w 16049"/>
              <a:gd name="T1" fmla="*/ 1385 h 1385"/>
              <a:gd name="T2" fmla="*/ 0 w 16049"/>
              <a:gd name="T3" fmla="*/ 1385 h 1385"/>
              <a:gd name="T4" fmla="*/ 0 w 16049"/>
              <a:gd name="T5" fmla="*/ 0 h 1385"/>
              <a:gd name="T6" fmla="*/ 15446 w 16049"/>
              <a:gd name="T7" fmla="*/ 0 h 1385"/>
              <a:gd name="T8" fmla="*/ 16049 w 16049"/>
              <a:gd name="T9" fmla="*/ 1385 h 1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049" h="1385">
                <a:moveTo>
                  <a:pt x="16049" y="1385"/>
                </a:moveTo>
                <a:lnTo>
                  <a:pt x="0" y="1385"/>
                </a:lnTo>
                <a:lnTo>
                  <a:pt x="0" y="0"/>
                </a:lnTo>
                <a:lnTo>
                  <a:pt x="15446" y="0"/>
                </a:lnTo>
                <a:lnTo>
                  <a:pt x="16049" y="1385"/>
                </a:lnTo>
                <a:close/>
              </a:path>
            </a:pathLst>
          </a:custGeom>
          <a:solidFill>
            <a:srgbClr val="F4A60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0" name="Freeform 33">
            <a:extLst>
              <a:ext uri="{FF2B5EF4-FFF2-40B4-BE49-F238E27FC236}">
                <a16:creationId xmlns:a16="http://schemas.microsoft.com/office/drawing/2014/main" id="{85210BF4-7012-408F-AF8A-AC2434BF2F77}"/>
              </a:ext>
            </a:extLst>
          </p:cNvPr>
          <p:cNvSpPr>
            <a:spLocks/>
          </p:cNvSpPr>
          <p:nvPr/>
        </p:nvSpPr>
        <p:spPr bwMode="auto">
          <a:xfrm>
            <a:off x="25876250" y="317500"/>
            <a:ext cx="3282950" cy="1563688"/>
          </a:xfrm>
          <a:custGeom>
            <a:avLst/>
            <a:gdLst>
              <a:gd name="T0" fmla="*/ 430 w 2068"/>
              <a:gd name="T1" fmla="*/ 985 h 985"/>
              <a:gd name="T2" fmla="*/ 2068 w 2068"/>
              <a:gd name="T3" fmla="*/ 985 h 985"/>
              <a:gd name="T4" fmla="*/ 2068 w 2068"/>
              <a:gd name="T5" fmla="*/ 0 h 985"/>
              <a:gd name="T6" fmla="*/ 0 w 2068"/>
              <a:gd name="T7" fmla="*/ 0 h 985"/>
              <a:gd name="T8" fmla="*/ 430 w 2068"/>
              <a:gd name="T9" fmla="*/ 985 h 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68" h="985">
                <a:moveTo>
                  <a:pt x="430" y="985"/>
                </a:moveTo>
                <a:lnTo>
                  <a:pt x="2068" y="985"/>
                </a:lnTo>
                <a:lnTo>
                  <a:pt x="2068" y="0"/>
                </a:lnTo>
                <a:lnTo>
                  <a:pt x="0" y="0"/>
                </a:lnTo>
                <a:lnTo>
                  <a:pt x="430" y="985"/>
                </a:lnTo>
                <a:close/>
              </a:path>
            </a:pathLst>
          </a:custGeom>
          <a:solidFill>
            <a:srgbClr val="3F53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1" name="Rectangle 34">
            <a:extLst>
              <a:ext uri="{FF2B5EF4-FFF2-40B4-BE49-F238E27FC236}">
                <a16:creationId xmlns:a16="http://schemas.microsoft.com/office/drawing/2014/main" id="{A8E09F71-86C7-4D65-8F31-5F04DF052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725" y="517525"/>
            <a:ext cx="76200" cy="11636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2" name="Rectangle 35">
            <a:extLst>
              <a:ext uri="{FF2B5EF4-FFF2-40B4-BE49-F238E27FC236}">
                <a16:creationId xmlns:a16="http://schemas.microsoft.com/office/drawing/2014/main" id="{15D44760-8C35-4E16-BC99-4626A48DF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75" y="409575"/>
            <a:ext cx="4610686" cy="118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77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Chapter 4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3" name="Rectangle 36">
            <a:extLst>
              <a:ext uri="{FF2B5EF4-FFF2-40B4-BE49-F238E27FC236}">
                <a16:creationId xmlns:a16="http://schemas.microsoft.com/office/drawing/2014/main" id="{0B0D7AFE-B146-42FB-B95C-1B81F836D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5150" y="641350"/>
            <a:ext cx="811760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순열 중요도 </a:t>
            </a:r>
            <a:r>
              <a:rPr lang="en-US" altLang="ko-KR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- </a:t>
            </a:r>
            <a:r>
              <a:rPr lang="ko-KR" altLang="en-US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평균 직원 수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03" name="Rectangle 46">
            <a:extLst>
              <a:ext uri="{FF2B5EF4-FFF2-40B4-BE49-F238E27FC236}">
                <a16:creationId xmlns:a16="http://schemas.microsoft.com/office/drawing/2014/main" id="{007F679F-B748-492A-99C8-C5C6D0D89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6825" y="2840038"/>
            <a:ext cx="26804937" cy="1305242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464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3">
            <a:extLst>
              <a:ext uri="{FF2B5EF4-FFF2-40B4-BE49-F238E27FC236}">
                <a16:creationId xmlns:a16="http://schemas.microsoft.com/office/drawing/2014/main" id="{3150178F-79E4-4C4E-8F02-845B785A4513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4288" y="0"/>
            <a:ext cx="29144912" cy="1640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33023769-5DD3-4240-A72D-5B864EA24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8" y="0"/>
            <a:ext cx="29144912" cy="164099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89" name="Freeform 32">
            <a:extLst>
              <a:ext uri="{FF2B5EF4-FFF2-40B4-BE49-F238E27FC236}">
                <a16:creationId xmlns:a16="http://schemas.microsoft.com/office/drawing/2014/main" id="{9DEAC5AA-D060-44BB-8F27-75D3E88EEAEF}"/>
              </a:ext>
            </a:extLst>
          </p:cNvPr>
          <p:cNvSpPr>
            <a:spLocks/>
          </p:cNvSpPr>
          <p:nvPr/>
        </p:nvSpPr>
        <p:spPr bwMode="auto">
          <a:xfrm>
            <a:off x="14288" y="0"/>
            <a:ext cx="25477787" cy="2198688"/>
          </a:xfrm>
          <a:custGeom>
            <a:avLst/>
            <a:gdLst>
              <a:gd name="T0" fmla="*/ 16049 w 16049"/>
              <a:gd name="T1" fmla="*/ 1385 h 1385"/>
              <a:gd name="T2" fmla="*/ 0 w 16049"/>
              <a:gd name="T3" fmla="*/ 1385 h 1385"/>
              <a:gd name="T4" fmla="*/ 0 w 16049"/>
              <a:gd name="T5" fmla="*/ 0 h 1385"/>
              <a:gd name="T6" fmla="*/ 15446 w 16049"/>
              <a:gd name="T7" fmla="*/ 0 h 1385"/>
              <a:gd name="T8" fmla="*/ 16049 w 16049"/>
              <a:gd name="T9" fmla="*/ 1385 h 1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049" h="1385">
                <a:moveTo>
                  <a:pt x="16049" y="1385"/>
                </a:moveTo>
                <a:lnTo>
                  <a:pt x="0" y="1385"/>
                </a:lnTo>
                <a:lnTo>
                  <a:pt x="0" y="0"/>
                </a:lnTo>
                <a:lnTo>
                  <a:pt x="15446" y="0"/>
                </a:lnTo>
                <a:lnTo>
                  <a:pt x="16049" y="1385"/>
                </a:lnTo>
                <a:close/>
              </a:path>
            </a:pathLst>
          </a:custGeom>
          <a:solidFill>
            <a:srgbClr val="F4A60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0" name="Freeform 33">
            <a:extLst>
              <a:ext uri="{FF2B5EF4-FFF2-40B4-BE49-F238E27FC236}">
                <a16:creationId xmlns:a16="http://schemas.microsoft.com/office/drawing/2014/main" id="{85210BF4-7012-408F-AF8A-AC2434BF2F77}"/>
              </a:ext>
            </a:extLst>
          </p:cNvPr>
          <p:cNvSpPr>
            <a:spLocks/>
          </p:cNvSpPr>
          <p:nvPr/>
        </p:nvSpPr>
        <p:spPr bwMode="auto">
          <a:xfrm>
            <a:off x="25876250" y="317500"/>
            <a:ext cx="3282950" cy="1563688"/>
          </a:xfrm>
          <a:custGeom>
            <a:avLst/>
            <a:gdLst>
              <a:gd name="T0" fmla="*/ 430 w 2068"/>
              <a:gd name="T1" fmla="*/ 985 h 985"/>
              <a:gd name="T2" fmla="*/ 2068 w 2068"/>
              <a:gd name="T3" fmla="*/ 985 h 985"/>
              <a:gd name="T4" fmla="*/ 2068 w 2068"/>
              <a:gd name="T5" fmla="*/ 0 h 985"/>
              <a:gd name="T6" fmla="*/ 0 w 2068"/>
              <a:gd name="T7" fmla="*/ 0 h 985"/>
              <a:gd name="T8" fmla="*/ 430 w 2068"/>
              <a:gd name="T9" fmla="*/ 985 h 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68" h="985">
                <a:moveTo>
                  <a:pt x="430" y="985"/>
                </a:moveTo>
                <a:lnTo>
                  <a:pt x="2068" y="985"/>
                </a:lnTo>
                <a:lnTo>
                  <a:pt x="2068" y="0"/>
                </a:lnTo>
                <a:lnTo>
                  <a:pt x="0" y="0"/>
                </a:lnTo>
                <a:lnTo>
                  <a:pt x="430" y="985"/>
                </a:lnTo>
                <a:close/>
              </a:path>
            </a:pathLst>
          </a:custGeom>
          <a:solidFill>
            <a:srgbClr val="3F53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1" name="Rectangle 34">
            <a:extLst>
              <a:ext uri="{FF2B5EF4-FFF2-40B4-BE49-F238E27FC236}">
                <a16:creationId xmlns:a16="http://schemas.microsoft.com/office/drawing/2014/main" id="{A8E09F71-86C7-4D65-8F31-5F04DF052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725" y="517525"/>
            <a:ext cx="76200" cy="11636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2" name="Rectangle 35">
            <a:extLst>
              <a:ext uri="{FF2B5EF4-FFF2-40B4-BE49-F238E27FC236}">
                <a16:creationId xmlns:a16="http://schemas.microsoft.com/office/drawing/2014/main" id="{15D44760-8C35-4E16-BC99-4626A48DF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75" y="409575"/>
            <a:ext cx="4610686" cy="118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77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Chapter 4</a:t>
            </a:r>
          </a:p>
        </p:txBody>
      </p:sp>
      <p:sp>
        <p:nvSpPr>
          <p:cNvPr id="1093" name="Rectangle 36">
            <a:extLst>
              <a:ext uri="{FF2B5EF4-FFF2-40B4-BE49-F238E27FC236}">
                <a16:creationId xmlns:a16="http://schemas.microsoft.com/office/drawing/2014/main" id="{0B0D7AFE-B146-42FB-B95C-1B81F836D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5150" y="641350"/>
            <a:ext cx="565539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순열 중요도 </a:t>
            </a:r>
            <a:r>
              <a:rPr lang="en-US" altLang="ko-KR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- </a:t>
            </a:r>
            <a:r>
              <a:rPr lang="ko-KR" altLang="en-US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산업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03" name="Rectangle 46">
            <a:extLst>
              <a:ext uri="{FF2B5EF4-FFF2-40B4-BE49-F238E27FC236}">
                <a16:creationId xmlns:a16="http://schemas.microsoft.com/office/drawing/2014/main" id="{007F679F-B748-492A-99C8-C5C6D0D89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6825" y="2840039"/>
            <a:ext cx="26804937" cy="1074731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FE6355CD-23AA-3191-44E5-9C68B56D4F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145721"/>
              </p:ext>
            </p:extLst>
          </p:nvPr>
        </p:nvGraphicFramePr>
        <p:xfrm>
          <a:off x="1266825" y="13996194"/>
          <a:ext cx="26804935" cy="21336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360987">
                  <a:extLst>
                    <a:ext uri="{9D8B030D-6E8A-4147-A177-3AD203B41FA5}">
                      <a16:colId xmlns:a16="http://schemas.microsoft.com/office/drawing/2014/main" val="445073149"/>
                    </a:ext>
                  </a:extLst>
                </a:gridCol>
                <a:gridCol w="5360987">
                  <a:extLst>
                    <a:ext uri="{9D8B030D-6E8A-4147-A177-3AD203B41FA5}">
                      <a16:colId xmlns:a16="http://schemas.microsoft.com/office/drawing/2014/main" val="2475291018"/>
                    </a:ext>
                  </a:extLst>
                </a:gridCol>
                <a:gridCol w="5360987">
                  <a:extLst>
                    <a:ext uri="{9D8B030D-6E8A-4147-A177-3AD203B41FA5}">
                      <a16:colId xmlns:a16="http://schemas.microsoft.com/office/drawing/2014/main" val="3426709742"/>
                    </a:ext>
                  </a:extLst>
                </a:gridCol>
                <a:gridCol w="5360987">
                  <a:extLst>
                    <a:ext uri="{9D8B030D-6E8A-4147-A177-3AD203B41FA5}">
                      <a16:colId xmlns:a16="http://schemas.microsoft.com/office/drawing/2014/main" val="3136495921"/>
                    </a:ext>
                  </a:extLst>
                </a:gridCol>
                <a:gridCol w="5360987">
                  <a:extLst>
                    <a:ext uri="{9D8B030D-6E8A-4147-A177-3AD203B41FA5}">
                      <a16:colId xmlns:a16="http://schemas.microsoft.com/office/drawing/2014/main" val="1533226417"/>
                    </a:ext>
                  </a:extLst>
                </a:gridCol>
              </a:tblGrid>
              <a:tr h="474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900" b="1" dirty="0"/>
                        <a:t>AER : </a:t>
                      </a:r>
                      <a:r>
                        <a:rPr lang="ko-KR" altLang="en-US" sz="2900" b="1" dirty="0"/>
                        <a:t>예술</a:t>
                      </a:r>
                      <a:r>
                        <a:rPr lang="en-US" altLang="ko-KR" sz="2900" b="1" dirty="0"/>
                        <a:t>, </a:t>
                      </a:r>
                      <a:r>
                        <a:rPr lang="ko-KR" altLang="en-US" sz="2900" b="1" dirty="0"/>
                        <a:t>엔터테인먼트</a:t>
                      </a:r>
                      <a:r>
                        <a:rPr lang="en-US" altLang="ko-KR" sz="2900" b="1" dirty="0"/>
                        <a:t>  </a:t>
                      </a:r>
                      <a:endParaRPr lang="ko-KR" altLang="en-US" sz="2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900" b="1" dirty="0"/>
                        <a:t>AFFH</a:t>
                      </a:r>
                      <a:r>
                        <a:rPr lang="ko-KR" altLang="en-US" sz="2900" b="1" dirty="0"/>
                        <a:t> </a:t>
                      </a:r>
                      <a:r>
                        <a:rPr lang="en-US" altLang="ko-KR" sz="2900" b="1" dirty="0"/>
                        <a:t>:</a:t>
                      </a:r>
                      <a:r>
                        <a:rPr lang="ko-KR" altLang="en-US" sz="2900" b="1" dirty="0"/>
                        <a:t> 농업</a:t>
                      </a:r>
                      <a:r>
                        <a:rPr lang="en-US" altLang="ko-KR" sz="2900" b="1" dirty="0"/>
                        <a:t>, </a:t>
                      </a:r>
                      <a:r>
                        <a:rPr lang="ko-KR" altLang="en-US" sz="2900" b="1" dirty="0"/>
                        <a:t>임업</a:t>
                      </a:r>
                      <a:r>
                        <a:rPr lang="en-US" altLang="ko-KR" sz="2900" b="1" dirty="0"/>
                        <a:t>, </a:t>
                      </a:r>
                      <a:r>
                        <a:rPr lang="ko-KR" altLang="en-US" sz="2900" b="1" dirty="0"/>
                        <a:t>어업 및 사냥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900" b="1" dirty="0"/>
                        <a:t>AFS : </a:t>
                      </a:r>
                      <a:r>
                        <a:rPr lang="ko-KR" altLang="en-US" sz="2900" b="1" dirty="0"/>
                        <a:t>숙박 및 음식 서비스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900" b="1" dirty="0"/>
                        <a:t>ASWMRS : </a:t>
                      </a:r>
                      <a:r>
                        <a:rPr lang="ko-KR" altLang="en-US" sz="2900" b="1" dirty="0"/>
                        <a:t>행정 및 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900" b="1" dirty="0"/>
                        <a:t>CS : </a:t>
                      </a:r>
                      <a:r>
                        <a:rPr lang="ko-KR" altLang="en-US" sz="2900" b="1" dirty="0"/>
                        <a:t>건설업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48265"/>
                  </a:ext>
                </a:extLst>
              </a:tr>
              <a:tr h="474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900" b="1" dirty="0"/>
                        <a:t>ES</a:t>
                      </a:r>
                      <a:r>
                        <a:rPr lang="ko-KR" altLang="en-US" sz="2900" b="1" dirty="0"/>
                        <a:t> </a:t>
                      </a:r>
                      <a:r>
                        <a:rPr lang="en-US" altLang="ko-KR" sz="2900" b="1" dirty="0"/>
                        <a:t>:</a:t>
                      </a:r>
                      <a:r>
                        <a:rPr lang="ko-KR" altLang="en-US" sz="2900" b="1" dirty="0"/>
                        <a:t> 교육 서비스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900" b="1" dirty="0"/>
                        <a:t>FI : </a:t>
                      </a:r>
                      <a:r>
                        <a:rPr lang="ko-KR" altLang="en-US" sz="2900" b="1" dirty="0"/>
                        <a:t>금융 및 보험업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900" b="1" dirty="0"/>
                        <a:t>HCSA : </a:t>
                      </a:r>
                      <a:r>
                        <a:rPr lang="ko-KR" altLang="en-US" sz="2900" b="1" dirty="0"/>
                        <a:t>건강 관리 및 사회지원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900" b="1" dirty="0"/>
                        <a:t>IF : </a:t>
                      </a:r>
                      <a:r>
                        <a:rPr lang="ko-KR" altLang="en-US" sz="2900" b="1" dirty="0"/>
                        <a:t>정보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900" b="1" dirty="0"/>
                        <a:t>MCE : </a:t>
                      </a:r>
                      <a:r>
                        <a:rPr lang="ko-KR" altLang="en-US" sz="2900" b="1" dirty="0"/>
                        <a:t>기업 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719978"/>
                  </a:ext>
                </a:extLst>
              </a:tr>
              <a:tr h="474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900" b="1" dirty="0"/>
                        <a:t>MF : </a:t>
                      </a:r>
                      <a:r>
                        <a:rPr lang="ko-KR" altLang="en-US" sz="2900" b="1" dirty="0"/>
                        <a:t>제조업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900" b="1" dirty="0"/>
                        <a:t>MQOG : </a:t>
                      </a:r>
                      <a:r>
                        <a:rPr lang="ko-KR" altLang="en-US" sz="2900" b="1" dirty="0"/>
                        <a:t>채광</a:t>
                      </a:r>
                      <a:r>
                        <a:rPr lang="en-US" altLang="ko-KR" sz="2900" b="1" dirty="0"/>
                        <a:t>, </a:t>
                      </a:r>
                      <a:r>
                        <a:rPr lang="ko-KR" altLang="en-US" sz="2900" b="1" dirty="0"/>
                        <a:t>석유 및 가스 추출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900" b="1" dirty="0"/>
                        <a:t>OS(NOT PA) : </a:t>
                      </a:r>
                      <a:r>
                        <a:rPr lang="ko-KR" altLang="en-US" sz="2900" b="1" dirty="0"/>
                        <a:t>기타 서비스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900" b="1" dirty="0"/>
                        <a:t>PA</a:t>
                      </a:r>
                      <a:r>
                        <a:rPr lang="ko-KR" altLang="en-US" sz="2900" b="1" dirty="0"/>
                        <a:t> </a:t>
                      </a:r>
                      <a:r>
                        <a:rPr lang="en-US" altLang="ko-KR" sz="2900" b="1" dirty="0"/>
                        <a:t>:</a:t>
                      </a:r>
                      <a:r>
                        <a:rPr lang="ko-KR" altLang="en-US" sz="2900" b="1" dirty="0"/>
                        <a:t> 공공 행정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900" b="1" dirty="0"/>
                        <a:t>PST</a:t>
                      </a:r>
                      <a:r>
                        <a:rPr lang="ko-KR" altLang="en-US" sz="2900" b="1" dirty="0"/>
                        <a:t> </a:t>
                      </a:r>
                      <a:r>
                        <a:rPr lang="en-US" altLang="ko-KR" sz="2900" b="1" dirty="0"/>
                        <a:t>:</a:t>
                      </a:r>
                      <a:r>
                        <a:rPr lang="ko-KR" altLang="en-US" sz="2900" b="1" dirty="0"/>
                        <a:t> 전문과학 및 기술서비스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430316"/>
                  </a:ext>
                </a:extLst>
              </a:tr>
              <a:tr h="474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900" b="1" dirty="0"/>
                        <a:t>RE,</a:t>
                      </a:r>
                      <a:r>
                        <a:rPr lang="ko-KR" altLang="en-US" sz="2900" b="1" dirty="0"/>
                        <a:t> </a:t>
                      </a:r>
                      <a:r>
                        <a:rPr lang="en-US" altLang="ko-KR" sz="2900" b="1" dirty="0"/>
                        <a:t>RL</a:t>
                      </a:r>
                      <a:r>
                        <a:rPr lang="ko-KR" altLang="en-US" sz="2900" b="1" dirty="0"/>
                        <a:t> </a:t>
                      </a:r>
                      <a:r>
                        <a:rPr lang="en-US" altLang="ko-KR" sz="2900" b="1" dirty="0"/>
                        <a:t>:</a:t>
                      </a:r>
                      <a:r>
                        <a:rPr lang="ko-KR" altLang="en-US" sz="2900" b="1" dirty="0"/>
                        <a:t> 부동산 및 임대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900" b="1" dirty="0"/>
                        <a:t>RT : </a:t>
                      </a:r>
                      <a:r>
                        <a:rPr lang="ko-KR" altLang="en-US" sz="2900" b="1" dirty="0"/>
                        <a:t>소매업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900" b="1" dirty="0"/>
                        <a:t>TW</a:t>
                      </a:r>
                      <a:r>
                        <a:rPr lang="ko-KR" altLang="en-US" sz="2900" b="1" dirty="0"/>
                        <a:t> </a:t>
                      </a:r>
                      <a:r>
                        <a:rPr lang="en-US" altLang="ko-KR" sz="2900" b="1" dirty="0"/>
                        <a:t>:</a:t>
                      </a:r>
                      <a:r>
                        <a:rPr lang="ko-KR" altLang="en-US" sz="2900" b="1" dirty="0"/>
                        <a:t> 운송 및 창고업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900" b="1" dirty="0"/>
                        <a:t>UT : </a:t>
                      </a:r>
                      <a:r>
                        <a:rPr lang="ko-KR" altLang="en-US" sz="2900" b="1" dirty="0"/>
                        <a:t>유틸리티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900" b="1" dirty="0"/>
                        <a:t>WT : </a:t>
                      </a:r>
                      <a:r>
                        <a:rPr lang="ko-KR" altLang="en-US" sz="2900" b="1" dirty="0"/>
                        <a:t>도매업</a:t>
                      </a:r>
                      <a:r>
                        <a:rPr lang="en-US" altLang="ko-KR" sz="2900" b="1" dirty="0"/>
                        <a:t> </a:t>
                      </a:r>
                      <a:endParaRPr lang="ko-KR" altLang="en-US" sz="29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395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5655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3">
            <a:extLst>
              <a:ext uri="{FF2B5EF4-FFF2-40B4-BE49-F238E27FC236}">
                <a16:creationId xmlns:a16="http://schemas.microsoft.com/office/drawing/2014/main" id="{3150178F-79E4-4C4E-8F02-845B785A4513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4288" y="0"/>
            <a:ext cx="29144912" cy="1640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33023769-5DD3-4240-A72D-5B864EA24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8" y="0"/>
            <a:ext cx="29144912" cy="164099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89" name="Freeform 32">
            <a:extLst>
              <a:ext uri="{FF2B5EF4-FFF2-40B4-BE49-F238E27FC236}">
                <a16:creationId xmlns:a16="http://schemas.microsoft.com/office/drawing/2014/main" id="{9DEAC5AA-D060-44BB-8F27-75D3E88EEAEF}"/>
              </a:ext>
            </a:extLst>
          </p:cNvPr>
          <p:cNvSpPr>
            <a:spLocks/>
          </p:cNvSpPr>
          <p:nvPr/>
        </p:nvSpPr>
        <p:spPr bwMode="auto">
          <a:xfrm>
            <a:off x="14288" y="0"/>
            <a:ext cx="25477787" cy="2198688"/>
          </a:xfrm>
          <a:custGeom>
            <a:avLst/>
            <a:gdLst>
              <a:gd name="T0" fmla="*/ 16049 w 16049"/>
              <a:gd name="T1" fmla="*/ 1385 h 1385"/>
              <a:gd name="T2" fmla="*/ 0 w 16049"/>
              <a:gd name="T3" fmla="*/ 1385 h 1385"/>
              <a:gd name="T4" fmla="*/ 0 w 16049"/>
              <a:gd name="T5" fmla="*/ 0 h 1385"/>
              <a:gd name="T6" fmla="*/ 15446 w 16049"/>
              <a:gd name="T7" fmla="*/ 0 h 1385"/>
              <a:gd name="T8" fmla="*/ 16049 w 16049"/>
              <a:gd name="T9" fmla="*/ 1385 h 1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049" h="1385">
                <a:moveTo>
                  <a:pt x="16049" y="1385"/>
                </a:moveTo>
                <a:lnTo>
                  <a:pt x="0" y="1385"/>
                </a:lnTo>
                <a:lnTo>
                  <a:pt x="0" y="0"/>
                </a:lnTo>
                <a:lnTo>
                  <a:pt x="15446" y="0"/>
                </a:lnTo>
                <a:lnTo>
                  <a:pt x="16049" y="1385"/>
                </a:lnTo>
                <a:close/>
              </a:path>
            </a:pathLst>
          </a:custGeom>
          <a:solidFill>
            <a:srgbClr val="F4A60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0" name="Freeform 33">
            <a:extLst>
              <a:ext uri="{FF2B5EF4-FFF2-40B4-BE49-F238E27FC236}">
                <a16:creationId xmlns:a16="http://schemas.microsoft.com/office/drawing/2014/main" id="{85210BF4-7012-408F-AF8A-AC2434BF2F77}"/>
              </a:ext>
            </a:extLst>
          </p:cNvPr>
          <p:cNvSpPr>
            <a:spLocks/>
          </p:cNvSpPr>
          <p:nvPr/>
        </p:nvSpPr>
        <p:spPr bwMode="auto">
          <a:xfrm>
            <a:off x="25876250" y="317500"/>
            <a:ext cx="3282950" cy="1563688"/>
          </a:xfrm>
          <a:custGeom>
            <a:avLst/>
            <a:gdLst>
              <a:gd name="T0" fmla="*/ 430 w 2068"/>
              <a:gd name="T1" fmla="*/ 985 h 985"/>
              <a:gd name="T2" fmla="*/ 2068 w 2068"/>
              <a:gd name="T3" fmla="*/ 985 h 985"/>
              <a:gd name="T4" fmla="*/ 2068 w 2068"/>
              <a:gd name="T5" fmla="*/ 0 h 985"/>
              <a:gd name="T6" fmla="*/ 0 w 2068"/>
              <a:gd name="T7" fmla="*/ 0 h 985"/>
              <a:gd name="T8" fmla="*/ 430 w 2068"/>
              <a:gd name="T9" fmla="*/ 985 h 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68" h="985">
                <a:moveTo>
                  <a:pt x="430" y="985"/>
                </a:moveTo>
                <a:lnTo>
                  <a:pt x="2068" y="985"/>
                </a:lnTo>
                <a:lnTo>
                  <a:pt x="2068" y="0"/>
                </a:lnTo>
                <a:lnTo>
                  <a:pt x="0" y="0"/>
                </a:lnTo>
                <a:lnTo>
                  <a:pt x="430" y="985"/>
                </a:lnTo>
                <a:close/>
              </a:path>
            </a:pathLst>
          </a:custGeom>
          <a:solidFill>
            <a:srgbClr val="3F53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1" name="Rectangle 34">
            <a:extLst>
              <a:ext uri="{FF2B5EF4-FFF2-40B4-BE49-F238E27FC236}">
                <a16:creationId xmlns:a16="http://schemas.microsoft.com/office/drawing/2014/main" id="{A8E09F71-86C7-4D65-8F31-5F04DF052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725" y="517525"/>
            <a:ext cx="76200" cy="11636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2" name="Rectangle 35">
            <a:extLst>
              <a:ext uri="{FF2B5EF4-FFF2-40B4-BE49-F238E27FC236}">
                <a16:creationId xmlns:a16="http://schemas.microsoft.com/office/drawing/2014/main" id="{15D44760-8C35-4E16-BC99-4626A48DF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75" y="409575"/>
            <a:ext cx="4610686" cy="118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77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Chapter 4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3" name="Rectangle 36">
            <a:extLst>
              <a:ext uri="{FF2B5EF4-FFF2-40B4-BE49-F238E27FC236}">
                <a16:creationId xmlns:a16="http://schemas.microsoft.com/office/drawing/2014/main" id="{0B0D7AFE-B146-42FB-B95C-1B81F836D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5150" y="641350"/>
            <a:ext cx="704038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순열 중요도 </a:t>
            </a:r>
            <a:r>
              <a:rPr lang="en-US" altLang="ko-KR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- </a:t>
            </a:r>
            <a:r>
              <a:rPr lang="ko-KR" altLang="en-US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근로시간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03" name="Rectangle 46">
            <a:extLst>
              <a:ext uri="{FF2B5EF4-FFF2-40B4-BE49-F238E27FC236}">
                <a16:creationId xmlns:a16="http://schemas.microsoft.com/office/drawing/2014/main" id="{007F679F-B748-492A-99C8-C5C6D0D89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6825" y="2840038"/>
            <a:ext cx="26804937" cy="1305242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144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3">
            <a:extLst>
              <a:ext uri="{FF2B5EF4-FFF2-40B4-BE49-F238E27FC236}">
                <a16:creationId xmlns:a16="http://schemas.microsoft.com/office/drawing/2014/main" id="{3150178F-79E4-4C4E-8F02-845B785A4513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4288" y="0"/>
            <a:ext cx="29144912" cy="1640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33023769-5DD3-4240-A72D-5B864EA24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8" y="0"/>
            <a:ext cx="29144912" cy="164099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89" name="Freeform 32">
            <a:extLst>
              <a:ext uri="{FF2B5EF4-FFF2-40B4-BE49-F238E27FC236}">
                <a16:creationId xmlns:a16="http://schemas.microsoft.com/office/drawing/2014/main" id="{9DEAC5AA-D060-44BB-8F27-75D3E88EEAEF}"/>
              </a:ext>
            </a:extLst>
          </p:cNvPr>
          <p:cNvSpPr>
            <a:spLocks/>
          </p:cNvSpPr>
          <p:nvPr/>
        </p:nvSpPr>
        <p:spPr bwMode="auto">
          <a:xfrm>
            <a:off x="14288" y="0"/>
            <a:ext cx="25477787" cy="2198688"/>
          </a:xfrm>
          <a:custGeom>
            <a:avLst/>
            <a:gdLst>
              <a:gd name="T0" fmla="*/ 16049 w 16049"/>
              <a:gd name="T1" fmla="*/ 1385 h 1385"/>
              <a:gd name="T2" fmla="*/ 0 w 16049"/>
              <a:gd name="T3" fmla="*/ 1385 h 1385"/>
              <a:gd name="T4" fmla="*/ 0 w 16049"/>
              <a:gd name="T5" fmla="*/ 0 h 1385"/>
              <a:gd name="T6" fmla="*/ 15446 w 16049"/>
              <a:gd name="T7" fmla="*/ 0 h 1385"/>
              <a:gd name="T8" fmla="*/ 16049 w 16049"/>
              <a:gd name="T9" fmla="*/ 1385 h 1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049" h="1385">
                <a:moveTo>
                  <a:pt x="16049" y="1385"/>
                </a:moveTo>
                <a:lnTo>
                  <a:pt x="0" y="1385"/>
                </a:lnTo>
                <a:lnTo>
                  <a:pt x="0" y="0"/>
                </a:lnTo>
                <a:lnTo>
                  <a:pt x="15446" y="0"/>
                </a:lnTo>
                <a:lnTo>
                  <a:pt x="16049" y="1385"/>
                </a:lnTo>
                <a:close/>
              </a:path>
            </a:pathLst>
          </a:custGeom>
          <a:solidFill>
            <a:srgbClr val="F4A60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0" name="Freeform 33">
            <a:extLst>
              <a:ext uri="{FF2B5EF4-FFF2-40B4-BE49-F238E27FC236}">
                <a16:creationId xmlns:a16="http://schemas.microsoft.com/office/drawing/2014/main" id="{85210BF4-7012-408F-AF8A-AC2434BF2F77}"/>
              </a:ext>
            </a:extLst>
          </p:cNvPr>
          <p:cNvSpPr>
            <a:spLocks/>
          </p:cNvSpPr>
          <p:nvPr/>
        </p:nvSpPr>
        <p:spPr bwMode="auto">
          <a:xfrm>
            <a:off x="25876250" y="317500"/>
            <a:ext cx="3282950" cy="1563688"/>
          </a:xfrm>
          <a:custGeom>
            <a:avLst/>
            <a:gdLst>
              <a:gd name="T0" fmla="*/ 430 w 2068"/>
              <a:gd name="T1" fmla="*/ 985 h 985"/>
              <a:gd name="T2" fmla="*/ 2068 w 2068"/>
              <a:gd name="T3" fmla="*/ 985 h 985"/>
              <a:gd name="T4" fmla="*/ 2068 w 2068"/>
              <a:gd name="T5" fmla="*/ 0 h 985"/>
              <a:gd name="T6" fmla="*/ 0 w 2068"/>
              <a:gd name="T7" fmla="*/ 0 h 985"/>
              <a:gd name="T8" fmla="*/ 430 w 2068"/>
              <a:gd name="T9" fmla="*/ 985 h 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68" h="985">
                <a:moveTo>
                  <a:pt x="430" y="985"/>
                </a:moveTo>
                <a:lnTo>
                  <a:pt x="2068" y="985"/>
                </a:lnTo>
                <a:lnTo>
                  <a:pt x="2068" y="0"/>
                </a:lnTo>
                <a:lnTo>
                  <a:pt x="0" y="0"/>
                </a:lnTo>
                <a:lnTo>
                  <a:pt x="430" y="985"/>
                </a:lnTo>
                <a:close/>
              </a:path>
            </a:pathLst>
          </a:custGeom>
          <a:solidFill>
            <a:srgbClr val="3F53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1" name="Rectangle 34">
            <a:extLst>
              <a:ext uri="{FF2B5EF4-FFF2-40B4-BE49-F238E27FC236}">
                <a16:creationId xmlns:a16="http://schemas.microsoft.com/office/drawing/2014/main" id="{A8E09F71-86C7-4D65-8F31-5F04DF052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725" y="517525"/>
            <a:ext cx="76200" cy="11636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2" name="Rectangle 35">
            <a:extLst>
              <a:ext uri="{FF2B5EF4-FFF2-40B4-BE49-F238E27FC236}">
                <a16:creationId xmlns:a16="http://schemas.microsoft.com/office/drawing/2014/main" id="{15D44760-8C35-4E16-BC99-4626A48DF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75" y="409575"/>
            <a:ext cx="4610686" cy="118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77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Chapter 4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3" name="Rectangle 36">
            <a:extLst>
              <a:ext uri="{FF2B5EF4-FFF2-40B4-BE49-F238E27FC236}">
                <a16:creationId xmlns:a16="http://schemas.microsoft.com/office/drawing/2014/main" id="{0B0D7AFE-B146-42FB-B95C-1B81F836D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5150" y="641350"/>
            <a:ext cx="565539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순열 중요도 </a:t>
            </a:r>
            <a:r>
              <a:rPr lang="en-US" altLang="ko-KR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- </a:t>
            </a:r>
            <a:r>
              <a:rPr lang="ko-KR" altLang="en-US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연도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03" name="Rectangle 46">
            <a:extLst>
              <a:ext uri="{FF2B5EF4-FFF2-40B4-BE49-F238E27FC236}">
                <a16:creationId xmlns:a16="http://schemas.microsoft.com/office/drawing/2014/main" id="{007F679F-B748-492A-99C8-C5C6D0D89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6825" y="2840038"/>
            <a:ext cx="26804937" cy="1305242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2169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3">
            <a:extLst>
              <a:ext uri="{FF2B5EF4-FFF2-40B4-BE49-F238E27FC236}">
                <a16:creationId xmlns:a16="http://schemas.microsoft.com/office/drawing/2014/main" id="{3150178F-79E4-4C4E-8F02-845B785A4513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4288" y="0"/>
            <a:ext cx="29144912" cy="1640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33023769-5DD3-4240-A72D-5B864EA24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8" y="0"/>
            <a:ext cx="29144912" cy="164099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89" name="Freeform 32">
            <a:extLst>
              <a:ext uri="{FF2B5EF4-FFF2-40B4-BE49-F238E27FC236}">
                <a16:creationId xmlns:a16="http://schemas.microsoft.com/office/drawing/2014/main" id="{9DEAC5AA-D060-44BB-8F27-75D3E88EEAEF}"/>
              </a:ext>
            </a:extLst>
          </p:cNvPr>
          <p:cNvSpPr>
            <a:spLocks/>
          </p:cNvSpPr>
          <p:nvPr/>
        </p:nvSpPr>
        <p:spPr bwMode="auto">
          <a:xfrm>
            <a:off x="14288" y="0"/>
            <a:ext cx="25477787" cy="2198688"/>
          </a:xfrm>
          <a:custGeom>
            <a:avLst/>
            <a:gdLst>
              <a:gd name="T0" fmla="*/ 16049 w 16049"/>
              <a:gd name="T1" fmla="*/ 1385 h 1385"/>
              <a:gd name="T2" fmla="*/ 0 w 16049"/>
              <a:gd name="T3" fmla="*/ 1385 h 1385"/>
              <a:gd name="T4" fmla="*/ 0 w 16049"/>
              <a:gd name="T5" fmla="*/ 0 h 1385"/>
              <a:gd name="T6" fmla="*/ 15446 w 16049"/>
              <a:gd name="T7" fmla="*/ 0 h 1385"/>
              <a:gd name="T8" fmla="*/ 16049 w 16049"/>
              <a:gd name="T9" fmla="*/ 1385 h 1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049" h="1385">
                <a:moveTo>
                  <a:pt x="16049" y="1385"/>
                </a:moveTo>
                <a:lnTo>
                  <a:pt x="0" y="1385"/>
                </a:lnTo>
                <a:lnTo>
                  <a:pt x="0" y="0"/>
                </a:lnTo>
                <a:lnTo>
                  <a:pt x="15446" y="0"/>
                </a:lnTo>
                <a:lnTo>
                  <a:pt x="16049" y="1385"/>
                </a:lnTo>
                <a:close/>
              </a:path>
            </a:pathLst>
          </a:custGeom>
          <a:solidFill>
            <a:srgbClr val="F4A60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0" name="Freeform 33">
            <a:extLst>
              <a:ext uri="{FF2B5EF4-FFF2-40B4-BE49-F238E27FC236}">
                <a16:creationId xmlns:a16="http://schemas.microsoft.com/office/drawing/2014/main" id="{85210BF4-7012-408F-AF8A-AC2434BF2F77}"/>
              </a:ext>
            </a:extLst>
          </p:cNvPr>
          <p:cNvSpPr>
            <a:spLocks/>
          </p:cNvSpPr>
          <p:nvPr/>
        </p:nvSpPr>
        <p:spPr bwMode="auto">
          <a:xfrm>
            <a:off x="25876250" y="317500"/>
            <a:ext cx="3282950" cy="1563688"/>
          </a:xfrm>
          <a:custGeom>
            <a:avLst/>
            <a:gdLst>
              <a:gd name="T0" fmla="*/ 430 w 2068"/>
              <a:gd name="T1" fmla="*/ 985 h 985"/>
              <a:gd name="T2" fmla="*/ 2068 w 2068"/>
              <a:gd name="T3" fmla="*/ 985 h 985"/>
              <a:gd name="T4" fmla="*/ 2068 w 2068"/>
              <a:gd name="T5" fmla="*/ 0 h 985"/>
              <a:gd name="T6" fmla="*/ 0 w 2068"/>
              <a:gd name="T7" fmla="*/ 0 h 985"/>
              <a:gd name="T8" fmla="*/ 430 w 2068"/>
              <a:gd name="T9" fmla="*/ 985 h 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68" h="985">
                <a:moveTo>
                  <a:pt x="430" y="985"/>
                </a:moveTo>
                <a:lnTo>
                  <a:pt x="2068" y="985"/>
                </a:lnTo>
                <a:lnTo>
                  <a:pt x="2068" y="0"/>
                </a:lnTo>
                <a:lnTo>
                  <a:pt x="0" y="0"/>
                </a:lnTo>
                <a:lnTo>
                  <a:pt x="430" y="985"/>
                </a:lnTo>
                <a:close/>
              </a:path>
            </a:pathLst>
          </a:custGeom>
          <a:solidFill>
            <a:srgbClr val="3F53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1" name="Rectangle 34">
            <a:extLst>
              <a:ext uri="{FF2B5EF4-FFF2-40B4-BE49-F238E27FC236}">
                <a16:creationId xmlns:a16="http://schemas.microsoft.com/office/drawing/2014/main" id="{A8E09F71-86C7-4D65-8F31-5F04DF052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725" y="517525"/>
            <a:ext cx="76200" cy="11636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2" name="Rectangle 35">
            <a:extLst>
              <a:ext uri="{FF2B5EF4-FFF2-40B4-BE49-F238E27FC236}">
                <a16:creationId xmlns:a16="http://schemas.microsoft.com/office/drawing/2014/main" id="{15D44760-8C35-4E16-BC99-4626A48DF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75" y="409575"/>
            <a:ext cx="4610686" cy="118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77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Chapter 4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3" name="Rectangle 36">
            <a:extLst>
              <a:ext uri="{FF2B5EF4-FFF2-40B4-BE49-F238E27FC236}">
                <a16:creationId xmlns:a16="http://schemas.microsoft.com/office/drawing/2014/main" id="{0B0D7AFE-B146-42FB-B95C-1B81F836D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5150" y="641350"/>
            <a:ext cx="704038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순열 중요도 </a:t>
            </a:r>
            <a:r>
              <a:rPr kumimoji="0" lang="en-US" altLang="ko-KR" sz="5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- </a:t>
            </a:r>
            <a:r>
              <a:rPr kumimoji="0" lang="ko-KR" altLang="en-US" sz="5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운영기관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03" name="Rectangle 46">
            <a:extLst>
              <a:ext uri="{FF2B5EF4-FFF2-40B4-BE49-F238E27FC236}">
                <a16:creationId xmlns:a16="http://schemas.microsoft.com/office/drawing/2014/main" id="{007F679F-B748-492A-99C8-C5C6D0D89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6825" y="2840038"/>
            <a:ext cx="26804937" cy="1305242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0497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3">
            <a:extLst>
              <a:ext uri="{FF2B5EF4-FFF2-40B4-BE49-F238E27FC236}">
                <a16:creationId xmlns:a16="http://schemas.microsoft.com/office/drawing/2014/main" id="{3150178F-79E4-4C4E-8F02-845B785A4513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4288" y="0"/>
            <a:ext cx="29144912" cy="1640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33023769-5DD3-4240-A72D-5B864EA24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8" y="0"/>
            <a:ext cx="29144912" cy="164099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89" name="Freeform 32">
            <a:extLst>
              <a:ext uri="{FF2B5EF4-FFF2-40B4-BE49-F238E27FC236}">
                <a16:creationId xmlns:a16="http://schemas.microsoft.com/office/drawing/2014/main" id="{9DEAC5AA-D060-44BB-8F27-75D3E88EEAEF}"/>
              </a:ext>
            </a:extLst>
          </p:cNvPr>
          <p:cNvSpPr>
            <a:spLocks/>
          </p:cNvSpPr>
          <p:nvPr/>
        </p:nvSpPr>
        <p:spPr bwMode="auto">
          <a:xfrm>
            <a:off x="14288" y="0"/>
            <a:ext cx="25477787" cy="2198688"/>
          </a:xfrm>
          <a:custGeom>
            <a:avLst/>
            <a:gdLst>
              <a:gd name="T0" fmla="*/ 16049 w 16049"/>
              <a:gd name="T1" fmla="*/ 1385 h 1385"/>
              <a:gd name="T2" fmla="*/ 0 w 16049"/>
              <a:gd name="T3" fmla="*/ 1385 h 1385"/>
              <a:gd name="T4" fmla="*/ 0 w 16049"/>
              <a:gd name="T5" fmla="*/ 0 h 1385"/>
              <a:gd name="T6" fmla="*/ 15446 w 16049"/>
              <a:gd name="T7" fmla="*/ 0 h 1385"/>
              <a:gd name="T8" fmla="*/ 16049 w 16049"/>
              <a:gd name="T9" fmla="*/ 1385 h 1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049" h="1385">
                <a:moveTo>
                  <a:pt x="16049" y="1385"/>
                </a:moveTo>
                <a:lnTo>
                  <a:pt x="0" y="1385"/>
                </a:lnTo>
                <a:lnTo>
                  <a:pt x="0" y="0"/>
                </a:lnTo>
                <a:lnTo>
                  <a:pt x="15446" y="0"/>
                </a:lnTo>
                <a:lnTo>
                  <a:pt x="16049" y="1385"/>
                </a:lnTo>
                <a:close/>
              </a:path>
            </a:pathLst>
          </a:custGeom>
          <a:solidFill>
            <a:srgbClr val="F4A60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0" name="Freeform 33">
            <a:extLst>
              <a:ext uri="{FF2B5EF4-FFF2-40B4-BE49-F238E27FC236}">
                <a16:creationId xmlns:a16="http://schemas.microsoft.com/office/drawing/2014/main" id="{85210BF4-7012-408F-AF8A-AC2434BF2F77}"/>
              </a:ext>
            </a:extLst>
          </p:cNvPr>
          <p:cNvSpPr>
            <a:spLocks/>
          </p:cNvSpPr>
          <p:nvPr/>
        </p:nvSpPr>
        <p:spPr bwMode="auto">
          <a:xfrm>
            <a:off x="25876250" y="317500"/>
            <a:ext cx="3282950" cy="1563688"/>
          </a:xfrm>
          <a:custGeom>
            <a:avLst/>
            <a:gdLst>
              <a:gd name="T0" fmla="*/ 430 w 2068"/>
              <a:gd name="T1" fmla="*/ 985 h 985"/>
              <a:gd name="T2" fmla="*/ 2068 w 2068"/>
              <a:gd name="T3" fmla="*/ 985 h 985"/>
              <a:gd name="T4" fmla="*/ 2068 w 2068"/>
              <a:gd name="T5" fmla="*/ 0 h 985"/>
              <a:gd name="T6" fmla="*/ 0 w 2068"/>
              <a:gd name="T7" fmla="*/ 0 h 985"/>
              <a:gd name="T8" fmla="*/ 430 w 2068"/>
              <a:gd name="T9" fmla="*/ 985 h 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68" h="985">
                <a:moveTo>
                  <a:pt x="430" y="985"/>
                </a:moveTo>
                <a:lnTo>
                  <a:pt x="2068" y="985"/>
                </a:lnTo>
                <a:lnTo>
                  <a:pt x="2068" y="0"/>
                </a:lnTo>
                <a:lnTo>
                  <a:pt x="0" y="0"/>
                </a:lnTo>
                <a:lnTo>
                  <a:pt x="430" y="985"/>
                </a:lnTo>
                <a:close/>
              </a:path>
            </a:pathLst>
          </a:custGeom>
          <a:solidFill>
            <a:srgbClr val="3F53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1" name="Rectangle 34">
            <a:extLst>
              <a:ext uri="{FF2B5EF4-FFF2-40B4-BE49-F238E27FC236}">
                <a16:creationId xmlns:a16="http://schemas.microsoft.com/office/drawing/2014/main" id="{A8E09F71-86C7-4D65-8F31-5F04DF052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725" y="517525"/>
            <a:ext cx="76200" cy="11636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2" name="Rectangle 35">
            <a:extLst>
              <a:ext uri="{FF2B5EF4-FFF2-40B4-BE49-F238E27FC236}">
                <a16:creationId xmlns:a16="http://schemas.microsoft.com/office/drawing/2014/main" id="{15D44760-8C35-4E16-BC99-4626A48DF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75" y="409575"/>
            <a:ext cx="4610686" cy="118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77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Chapter 4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3" name="Rectangle 36">
            <a:extLst>
              <a:ext uri="{FF2B5EF4-FFF2-40B4-BE49-F238E27FC236}">
                <a16:creationId xmlns:a16="http://schemas.microsoft.com/office/drawing/2014/main" id="{0B0D7AFE-B146-42FB-B95C-1B81F836D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5150" y="641350"/>
            <a:ext cx="1025954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5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PD</a:t>
            </a:r>
            <a:r>
              <a:rPr lang="en-US" altLang="ko-KR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P 2</a:t>
            </a:r>
            <a:r>
              <a:rPr lang="ko-KR" altLang="en-US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특성 </a:t>
            </a:r>
            <a:r>
              <a:rPr lang="en-US" altLang="ko-KR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– </a:t>
            </a:r>
            <a:r>
              <a:rPr lang="ko-KR" altLang="en-US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평균 직원 수와 산업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03" name="Rectangle 46">
            <a:extLst>
              <a:ext uri="{FF2B5EF4-FFF2-40B4-BE49-F238E27FC236}">
                <a16:creationId xmlns:a16="http://schemas.microsoft.com/office/drawing/2014/main" id="{007F679F-B748-492A-99C8-C5C6D0D89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6825" y="2840038"/>
            <a:ext cx="13319919" cy="1305242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Freeform 94">
            <a:extLst>
              <a:ext uri="{FF2B5EF4-FFF2-40B4-BE49-F238E27FC236}">
                <a16:creationId xmlns:a16="http://schemas.microsoft.com/office/drawing/2014/main" id="{8F1D6599-99B6-FEA3-EC1A-054E849B7EA4}"/>
              </a:ext>
            </a:extLst>
          </p:cNvPr>
          <p:cNvSpPr>
            <a:spLocks/>
          </p:cNvSpPr>
          <p:nvPr/>
        </p:nvSpPr>
        <p:spPr bwMode="auto">
          <a:xfrm>
            <a:off x="25145879" y="15354300"/>
            <a:ext cx="3787896" cy="703263"/>
          </a:xfrm>
          <a:custGeom>
            <a:avLst/>
            <a:gdLst>
              <a:gd name="T0" fmla="*/ 222 w 1556"/>
              <a:gd name="T1" fmla="*/ 443 h 443"/>
              <a:gd name="T2" fmla="*/ 200 w 1556"/>
              <a:gd name="T3" fmla="*/ 443 h 443"/>
              <a:gd name="T4" fmla="*/ 156 w 1556"/>
              <a:gd name="T5" fmla="*/ 433 h 443"/>
              <a:gd name="T6" fmla="*/ 116 w 1556"/>
              <a:gd name="T7" fmla="*/ 417 h 443"/>
              <a:gd name="T8" fmla="*/ 82 w 1556"/>
              <a:gd name="T9" fmla="*/ 393 h 443"/>
              <a:gd name="T10" fmla="*/ 50 w 1556"/>
              <a:gd name="T11" fmla="*/ 363 h 443"/>
              <a:gd name="T12" fmla="*/ 26 w 1556"/>
              <a:gd name="T13" fmla="*/ 327 h 443"/>
              <a:gd name="T14" fmla="*/ 10 w 1556"/>
              <a:gd name="T15" fmla="*/ 287 h 443"/>
              <a:gd name="T16" fmla="*/ 2 w 1556"/>
              <a:gd name="T17" fmla="*/ 245 h 443"/>
              <a:gd name="T18" fmla="*/ 0 w 1556"/>
              <a:gd name="T19" fmla="*/ 221 h 443"/>
              <a:gd name="T20" fmla="*/ 2 w 1556"/>
              <a:gd name="T21" fmla="*/ 199 h 443"/>
              <a:gd name="T22" fmla="*/ 10 w 1556"/>
              <a:gd name="T23" fmla="*/ 156 h 443"/>
              <a:gd name="T24" fmla="*/ 26 w 1556"/>
              <a:gd name="T25" fmla="*/ 116 h 443"/>
              <a:gd name="T26" fmla="*/ 50 w 1556"/>
              <a:gd name="T27" fmla="*/ 80 h 443"/>
              <a:gd name="T28" fmla="*/ 82 w 1556"/>
              <a:gd name="T29" fmla="*/ 50 h 443"/>
              <a:gd name="T30" fmla="*/ 116 w 1556"/>
              <a:gd name="T31" fmla="*/ 26 h 443"/>
              <a:gd name="T32" fmla="*/ 156 w 1556"/>
              <a:gd name="T33" fmla="*/ 10 h 443"/>
              <a:gd name="T34" fmla="*/ 200 w 1556"/>
              <a:gd name="T35" fmla="*/ 2 h 443"/>
              <a:gd name="T36" fmla="*/ 1334 w 1556"/>
              <a:gd name="T37" fmla="*/ 0 h 443"/>
              <a:gd name="T38" fmla="*/ 1358 w 1556"/>
              <a:gd name="T39" fmla="*/ 2 h 443"/>
              <a:gd name="T40" fmla="*/ 1400 w 1556"/>
              <a:gd name="T41" fmla="*/ 10 h 443"/>
              <a:gd name="T42" fmla="*/ 1440 w 1556"/>
              <a:gd name="T43" fmla="*/ 26 h 443"/>
              <a:gd name="T44" fmla="*/ 1476 w 1556"/>
              <a:gd name="T45" fmla="*/ 50 h 443"/>
              <a:gd name="T46" fmla="*/ 1506 w 1556"/>
              <a:gd name="T47" fmla="*/ 80 h 443"/>
              <a:gd name="T48" fmla="*/ 1530 w 1556"/>
              <a:gd name="T49" fmla="*/ 116 h 443"/>
              <a:gd name="T50" fmla="*/ 1546 w 1556"/>
              <a:gd name="T51" fmla="*/ 156 h 443"/>
              <a:gd name="T52" fmla="*/ 1556 w 1556"/>
              <a:gd name="T53" fmla="*/ 199 h 443"/>
              <a:gd name="T54" fmla="*/ 1556 w 1556"/>
              <a:gd name="T55" fmla="*/ 221 h 443"/>
              <a:gd name="T56" fmla="*/ 1556 w 1556"/>
              <a:gd name="T57" fmla="*/ 245 h 443"/>
              <a:gd name="T58" fmla="*/ 1546 w 1556"/>
              <a:gd name="T59" fmla="*/ 287 h 443"/>
              <a:gd name="T60" fmla="*/ 1530 w 1556"/>
              <a:gd name="T61" fmla="*/ 327 h 443"/>
              <a:gd name="T62" fmla="*/ 1506 w 1556"/>
              <a:gd name="T63" fmla="*/ 363 h 443"/>
              <a:gd name="T64" fmla="*/ 1476 w 1556"/>
              <a:gd name="T65" fmla="*/ 393 h 443"/>
              <a:gd name="T66" fmla="*/ 1440 w 1556"/>
              <a:gd name="T67" fmla="*/ 417 h 443"/>
              <a:gd name="T68" fmla="*/ 1400 w 1556"/>
              <a:gd name="T69" fmla="*/ 433 h 443"/>
              <a:gd name="T70" fmla="*/ 1358 w 1556"/>
              <a:gd name="T71" fmla="*/ 443 h 443"/>
              <a:gd name="T72" fmla="*/ 1334 w 1556"/>
              <a:gd name="T73" fmla="*/ 443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556" h="443">
                <a:moveTo>
                  <a:pt x="1334" y="443"/>
                </a:moveTo>
                <a:lnTo>
                  <a:pt x="222" y="443"/>
                </a:lnTo>
                <a:lnTo>
                  <a:pt x="222" y="443"/>
                </a:lnTo>
                <a:lnTo>
                  <a:pt x="200" y="443"/>
                </a:lnTo>
                <a:lnTo>
                  <a:pt x="178" y="439"/>
                </a:lnTo>
                <a:lnTo>
                  <a:pt x="156" y="433"/>
                </a:lnTo>
                <a:lnTo>
                  <a:pt x="136" y="427"/>
                </a:lnTo>
                <a:lnTo>
                  <a:pt x="116" y="417"/>
                </a:lnTo>
                <a:lnTo>
                  <a:pt x="98" y="405"/>
                </a:lnTo>
                <a:lnTo>
                  <a:pt x="82" y="393"/>
                </a:lnTo>
                <a:lnTo>
                  <a:pt x="66" y="379"/>
                </a:lnTo>
                <a:lnTo>
                  <a:pt x="50" y="363"/>
                </a:lnTo>
                <a:lnTo>
                  <a:pt x="38" y="345"/>
                </a:lnTo>
                <a:lnTo>
                  <a:pt x="26" y="327"/>
                </a:lnTo>
                <a:lnTo>
                  <a:pt x="18" y="307"/>
                </a:lnTo>
                <a:lnTo>
                  <a:pt x="10" y="287"/>
                </a:lnTo>
                <a:lnTo>
                  <a:pt x="4" y="267"/>
                </a:lnTo>
                <a:lnTo>
                  <a:pt x="2" y="245"/>
                </a:lnTo>
                <a:lnTo>
                  <a:pt x="0" y="221"/>
                </a:lnTo>
                <a:lnTo>
                  <a:pt x="0" y="221"/>
                </a:lnTo>
                <a:lnTo>
                  <a:pt x="0" y="221"/>
                </a:lnTo>
                <a:lnTo>
                  <a:pt x="2" y="199"/>
                </a:lnTo>
                <a:lnTo>
                  <a:pt x="4" y="178"/>
                </a:lnTo>
                <a:lnTo>
                  <a:pt x="10" y="156"/>
                </a:lnTo>
                <a:lnTo>
                  <a:pt x="18" y="136"/>
                </a:lnTo>
                <a:lnTo>
                  <a:pt x="26" y="116"/>
                </a:lnTo>
                <a:lnTo>
                  <a:pt x="38" y="98"/>
                </a:lnTo>
                <a:lnTo>
                  <a:pt x="50" y="80"/>
                </a:lnTo>
                <a:lnTo>
                  <a:pt x="66" y="66"/>
                </a:lnTo>
                <a:lnTo>
                  <a:pt x="82" y="50"/>
                </a:lnTo>
                <a:lnTo>
                  <a:pt x="98" y="38"/>
                </a:lnTo>
                <a:lnTo>
                  <a:pt x="116" y="26"/>
                </a:lnTo>
                <a:lnTo>
                  <a:pt x="136" y="18"/>
                </a:lnTo>
                <a:lnTo>
                  <a:pt x="156" y="10"/>
                </a:lnTo>
                <a:lnTo>
                  <a:pt x="178" y="4"/>
                </a:lnTo>
                <a:lnTo>
                  <a:pt x="200" y="2"/>
                </a:lnTo>
                <a:lnTo>
                  <a:pt x="222" y="0"/>
                </a:lnTo>
                <a:lnTo>
                  <a:pt x="1334" y="0"/>
                </a:lnTo>
                <a:lnTo>
                  <a:pt x="1334" y="0"/>
                </a:lnTo>
                <a:lnTo>
                  <a:pt x="1358" y="2"/>
                </a:lnTo>
                <a:lnTo>
                  <a:pt x="1380" y="4"/>
                </a:lnTo>
                <a:lnTo>
                  <a:pt x="1400" y="10"/>
                </a:lnTo>
                <a:lnTo>
                  <a:pt x="1422" y="18"/>
                </a:lnTo>
                <a:lnTo>
                  <a:pt x="1440" y="26"/>
                </a:lnTo>
                <a:lnTo>
                  <a:pt x="1458" y="38"/>
                </a:lnTo>
                <a:lnTo>
                  <a:pt x="1476" y="50"/>
                </a:lnTo>
                <a:lnTo>
                  <a:pt x="1492" y="66"/>
                </a:lnTo>
                <a:lnTo>
                  <a:pt x="1506" y="80"/>
                </a:lnTo>
                <a:lnTo>
                  <a:pt x="1518" y="98"/>
                </a:lnTo>
                <a:lnTo>
                  <a:pt x="1530" y="116"/>
                </a:lnTo>
                <a:lnTo>
                  <a:pt x="1540" y="136"/>
                </a:lnTo>
                <a:lnTo>
                  <a:pt x="1546" y="156"/>
                </a:lnTo>
                <a:lnTo>
                  <a:pt x="1552" y="178"/>
                </a:lnTo>
                <a:lnTo>
                  <a:pt x="1556" y="199"/>
                </a:lnTo>
                <a:lnTo>
                  <a:pt x="1556" y="221"/>
                </a:lnTo>
                <a:lnTo>
                  <a:pt x="1556" y="221"/>
                </a:lnTo>
                <a:lnTo>
                  <a:pt x="1556" y="221"/>
                </a:lnTo>
                <a:lnTo>
                  <a:pt x="1556" y="245"/>
                </a:lnTo>
                <a:lnTo>
                  <a:pt x="1552" y="267"/>
                </a:lnTo>
                <a:lnTo>
                  <a:pt x="1546" y="287"/>
                </a:lnTo>
                <a:lnTo>
                  <a:pt x="1540" y="307"/>
                </a:lnTo>
                <a:lnTo>
                  <a:pt x="1530" y="327"/>
                </a:lnTo>
                <a:lnTo>
                  <a:pt x="1518" y="345"/>
                </a:lnTo>
                <a:lnTo>
                  <a:pt x="1506" y="363"/>
                </a:lnTo>
                <a:lnTo>
                  <a:pt x="1492" y="379"/>
                </a:lnTo>
                <a:lnTo>
                  <a:pt x="1476" y="393"/>
                </a:lnTo>
                <a:lnTo>
                  <a:pt x="1458" y="405"/>
                </a:lnTo>
                <a:lnTo>
                  <a:pt x="1440" y="417"/>
                </a:lnTo>
                <a:lnTo>
                  <a:pt x="1422" y="427"/>
                </a:lnTo>
                <a:lnTo>
                  <a:pt x="1400" y="433"/>
                </a:lnTo>
                <a:lnTo>
                  <a:pt x="1380" y="439"/>
                </a:lnTo>
                <a:lnTo>
                  <a:pt x="1358" y="443"/>
                </a:lnTo>
                <a:lnTo>
                  <a:pt x="1334" y="443"/>
                </a:lnTo>
                <a:lnTo>
                  <a:pt x="1334" y="443"/>
                </a:lnTo>
                <a:close/>
              </a:path>
            </a:pathLst>
          </a:custGeom>
          <a:solidFill>
            <a:srgbClr val="FAA6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Rectangle 96">
            <a:extLst>
              <a:ext uri="{FF2B5EF4-FFF2-40B4-BE49-F238E27FC236}">
                <a16:creationId xmlns:a16="http://schemas.microsoft.com/office/drawing/2014/main" id="{B60EA01A-7F90-F8E7-BA0B-22763CC141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6250" y="15411232"/>
            <a:ext cx="23923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SATETY !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F4020679-A965-F586-2F5E-AED68B50A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562633"/>
              </p:ext>
            </p:extLst>
          </p:nvPr>
        </p:nvGraphicFramePr>
        <p:xfrm>
          <a:off x="15501144" y="2840038"/>
          <a:ext cx="13658056" cy="643794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14514">
                  <a:extLst>
                    <a:ext uri="{9D8B030D-6E8A-4147-A177-3AD203B41FA5}">
                      <a16:colId xmlns:a16="http://schemas.microsoft.com/office/drawing/2014/main" val="3477884469"/>
                    </a:ext>
                  </a:extLst>
                </a:gridCol>
                <a:gridCol w="3414514">
                  <a:extLst>
                    <a:ext uri="{9D8B030D-6E8A-4147-A177-3AD203B41FA5}">
                      <a16:colId xmlns:a16="http://schemas.microsoft.com/office/drawing/2014/main" val="2617245559"/>
                    </a:ext>
                  </a:extLst>
                </a:gridCol>
                <a:gridCol w="3414514">
                  <a:extLst>
                    <a:ext uri="{9D8B030D-6E8A-4147-A177-3AD203B41FA5}">
                      <a16:colId xmlns:a16="http://schemas.microsoft.com/office/drawing/2014/main" val="1904296626"/>
                    </a:ext>
                  </a:extLst>
                </a:gridCol>
                <a:gridCol w="3414514">
                  <a:extLst>
                    <a:ext uri="{9D8B030D-6E8A-4147-A177-3AD203B41FA5}">
                      <a16:colId xmlns:a16="http://schemas.microsoft.com/office/drawing/2014/main" val="3892536998"/>
                    </a:ext>
                  </a:extLst>
                </a:gridCol>
              </a:tblGrid>
              <a:tr h="10729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1 : </a:t>
                      </a:r>
                      <a:r>
                        <a:rPr lang="ko-KR" altLang="en-US" sz="3000" b="1" dirty="0">
                          <a:solidFill>
                            <a:schemeClr val="tx1"/>
                          </a:solidFill>
                        </a:rPr>
                        <a:t>농림어업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2 : </a:t>
                      </a:r>
                      <a:r>
                        <a:rPr lang="ko-KR" altLang="en-US" sz="3000" b="1" dirty="0">
                          <a:solidFill>
                            <a:schemeClr val="tx1"/>
                          </a:solidFill>
                        </a:rPr>
                        <a:t>도매업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3 : </a:t>
                      </a:r>
                      <a:r>
                        <a:rPr lang="ko-KR" altLang="en-US" sz="3000" b="1" dirty="0">
                          <a:solidFill>
                            <a:schemeClr val="tx1"/>
                          </a:solidFill>
                        </a:rPr>
                        <a:t>운송 및 창고업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4 : </a:t>
                      </a:r>
                      <a:r>
                        <a:rPr lang="ko-KR" altLang="en-US" sz="3000" b="1" dirty="0">
                          <a:solidFill>
                            <a:schemeClr val="tx1"/>
                          </a:solidFill>
                        </a:rPr>
                        <a:t>건설업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5642817"/>
                  </a:ext>
                </a:extLst>
              </a:tr>
              <a:tr h="10729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5 : </a:t>
                      </a:r>
                      <a:r>
                        <a:rPr lang="ko-KR" altLang="en-US" sz="3000" b="1" dirty="0">
                          <a:solidFill>
                            <a:schemeClr val="tx1"/>
                          </a:solidFill>
                        </a:rPr>
                        <a:t>기업 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6 : </a:t>
                      </a:r>
                      <a:r>
                        <a:rPr lang="ko-KR" altLang="en-US" sz="3000" b="1" dirty="0">
                          <a:solidFill>
                            <a:schemeClr val="tx1"/>
                          </a:solidFill>
                        </a:rPr>
                        <a:t>소매업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7 : </a:t>
                      </a:r>
                      <a:r>
                        <a:rPr lang="ko-KR" altLang="en-US" sz="3000" b="1" dirty="0">
                          <a:solidFill>
                            <a:schemeClr val="tx1"/>
                          </a:solidFill>
                        </a:rPr>
                        <a:t>제조업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8: </a:t>
                      </a:r>
                      <a:r>
                        <a:rPr lang="ko-KR" altLang="en-US" sz="3000" b="1" dirty="0">
                          <a:solidFill>
                            <a:schemeClr val="tx1"/>
                          </a:solidFill>
                        </a:rPr>
                        <a:t>부동산 및 임대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382347"/>
                  </a:ext>
                </a:extLst>
              </a:tr>
              <a:tr h="10729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9 : </a:t>
                      </a:r>
                      <a:r>
                        <a:rPr lang="ko-KR" altLang="en-US" sz="3000" b="1" dirty="0">
                          <a:solidFill>
                            <a:schemeClr val="tx1"/>
                          </a:solidFill>
                        </a:rPr>
                        <a:t>기타 서비스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10 : </a:t>
                      </a:r>
                      <a:r>
                        <a:rPr lang="ko-KR" altLang="en-US" sz="3000" b="1" dirty="0">
                          <a:solidFill>
                            <a:schemeClr val="tx1"/>
                          </a:solidFill>
                        </a:rPr>
                        <a:t>행정 및 지원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11 : </a:t>
                      </a:r>
                      <a:r>
                        <a:rPr lang="ko-KR" altLang="en-US" sz="3000" b="1" dirty="0">
                          <a:solidFill>
                            <a:schemeClr val="tx1"/>
                          </a:solidFill>
                        </a:rPr>
                        <a:t>숙박 및 </a:t>
                      </a:r>
                      <a:r>
                        <a:rPr lang="ko-KR" altLang="en-US" sz="3000" b="1" dirty="0" err="1">
                          <a:solidFill>
                            <a:schemeClr val="tx1"/>
                          </a:solidFill>
                        </a:rPr>
                        <a:t>음식업</a:t>
                      </a:r>
                      <a:endParaRPr lang="ko-KR" altLang="en-US" sz="3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12 : </a:t>
                      </a:r>
                      <a:r>
                        <a:rPr lang="ko-KR" altLang="en-US" sz="3000" b="1" dirty="0">
                          <a:solidFill>
                            <a:schemeClr val="tx1"/>
                          </a:solidFill>
                        </a:rPr>
                        <a:t>건강 관리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7268323"/>
                  </a:ext>
                </a:extLst>
              </a:tr>
              <a:tr h="10729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13 : </a:t>
                      </a:r>
                      <a:r>
                        <a:rPr lang="ko-KR" altLang="en-US" sz="3000" b="1" dirty="0">
                          <a:solidFill>
                            <a:schemeClr val="tx1"/>
                          </a:solidFill>
                        </a:rPr>
                        <a:t>유틸리티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14 : </a:t>
                      </a:r>
                      <a:r>
                        <a:rPr lang="ko-KR" altLang="en-US" sz="3000" b="1" dirty="0">
                          <a:solidFill>
                            <a:schemeClr val="tx1"/>
                          </a:solidFill>
                        </a:rPr>
                        <a:t>채광</a:t>
                      </a:r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3000" b="1" dirty="0">
                          <a:solidFill>
                            <a:schemeClr val="tx1"/>
                          </a:solidFill>
                        </a:rPr>
                        <a:t>석유 추출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15 : </a:t>
                      </a:r>
                      <a:r>
                        <a:rPr lang="ko-KR" altLang="en-US" sz="3000" b="1" dirty="0">
                          <a:solidFill>
                            <a:schemeClr val="tx1"/>
                          </a:solidFill>
                        </a:rPr>
                        <a:t>공공 행정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16 : </a:t>
                      </a:r>
                      <a:r>
                        <a:rPr lang="ko-KR" altLang="en-US" sz="3000" b="1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2921993"/>
                  </a:ext>
                </a:extLst>
              </a:tr>
              <a:tr h="10729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17 : </a:t>
                      </a:r>
                      <a:r>
                        <a:rPr lang="ko-KR" altLang="en-US" sz="3000" b="1" dirty="0">
                          <a:solidFill>
                            <a:schemeClr val="tx1"/>
                          </a:solidFill>
                        </a:rPr>
                        <a:t>전문과학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18 : </a:t>
                      </a:r>
                      <a:r>
                        <a:rPr lang="ko-KR" altLang="en-US" sz="3000" b="1" dirty="0">
                          <a:solidFill>
                            <a:schemeClr val="tx1"/>
                          </a:solidFill>
                        </a:rPr>
                        <a:t>교육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19 : </a:t>
                      </a:r>
                      <a:r>
                        <a:rPr lang="ko-KR" altLang="en-US" sz="3000" b="1" dirty="0">
                          <a:solidFill>
                            <a:schemeClr val="tx1"/>
                          </a:solidFill>
                        </a:rPr>
                        <a:t>예술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20 : </a:t>
                      </a:r>
                      <a:r>
                        <a:rPr lang="ko-KR" altLang="en-US" sz="3000" b="1" dirty="0">
                          <a:solidFill>
                            <a:schemeClr val="tx1"/>
                          </a:solidFill>
                        </a:rPr>
                        <a:t>금융업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1806451"/>
                  </a:ext>
                </a:extLst>
              </a:tr>
              <a:tr h="1072991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Industry</a:t>
                      </a:r>
                      <a:endParaRPr lang="ko-KR" altLang="en-US" sz="3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9800773"/>
                  </a:ext>
                </a:extLst>
              </a:tr>
            </a:tbl>
          </a:graphicData>
        </a:graphic>
      </p:graphicFrame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95F23C3F-8680-291C-26CF-9CE3ED6FD0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943172"/>
              </p:ext>
            </p:extLst>
          </p:nvPr>
        </p:nvGraphicFramePr>
        <p:xfrm>
          <a:off x="15527195" y="11935616"/>
          <a:ext cx="13658055" cy="312737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731611">
                  <a:extLst>
                    <a:ext uri="{9D8B030D-6E8A-4147-A177-3AD203B41FA5}">
                      <a16:colId xmlns:a16="http://schemas.microsoft.com/office/drawing/2014/main" val="839302456"/>
                    </a:ext>
                  </a:extLst>
                </a:gridCol>
                <a:gridCol w="2731611">
                  <a:extLst>
                    <a:ext uri="{9D8B030D-6E8A-4147-A177-3AD203B41FA5}">
                      <a16:colId xmlns:a16="http://schemas.microsoft.com/office/drawing/2014/main" val="2380708102"/>
                    </a:ext>
                  </a:extLst>
                </a:gridCol>
                <a:gridCol w="2731611">
                  <a:extLst>
                    <a:ext uri="{9D8B030D-6E8A-4147-A177-3AD203B41FA5}">
                      <a16:colId xmlns:a16="http://schemas.microsoft.com/office/drawing/2014/main" val="977209785"/>
                    </a:ext>
                  </a:extLst>
                </a:gridCol>
                <a:gridCol w="2731611">
                  <a:extLst>
                    <a:ext uri="{9D8B030D-6E8A-4147-A177-3AD203B41FA5}">
                      <a16:colId xmlns:a16="http://schemas.microsoft.com/office/drawing/2014/main" val="2074499248"/>
                    </a:ext>
                  </a:extLst>
                </a:gridCol>
                <a:gridCol w="2731611">
                  <a:extLst>
                    <a:ext uri="{9D8B030D-6E8A-4147-A177-3AD203B41FA5}">
                      <a16:colId xmlns:a16="http://schemas.microsoft.com/office/drawing/2014/main" val="4202661802"/>
                    </a:ext>
                  </a:extLst>
                </a:gridCol>
              </a:tblGrid>
              <a:tr h="15636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solidFill>
                            <a:schemeClr val="tx1"/>
                          </a:solidFill>
                        </a:rPr>
                        <a:t>1 : 1 ~  10 </a:t>
                      </a:r>
                      <a:r>
                        <a:rPr lang="ko-KR" altLang="en-US" sz="3000" dirty="0">
                          <a:solidFill>
                            <a:schemeClr val="tx1"/>
                          </a:solidFill>
                        </a:rPr>
                        <a:t>명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solidFill>
                            <a:schemeClr val="tx1"/>
                          </a:solidFill>
                        </a:rPr>
                        <a:t>2 : 10 ~ 25 </a:t>
                      </a:r>
                      <a:r>
                        <a:rPr lang="ko-KR" altLang="en-US" sz="3000" dirty="0">
                          <a:solidFill>
                            <a:schemeClr val="tx1"/>
                          </a:solidFill>
                        </a:rPr>
                        <a:t>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solidFill>
                            <a:schemeClr val="tx1"/>
                          </a:solidFill>
                        </a:rPr>
                        <a:t>3 : 25 ~ 50 </a:t>
                      </a:r>
                      <a:r>
                        <a:rPr lang="ko-KR" altLang="en-US" sz="3000" dirty="0">
                          <a:solidFill>
                            <a:schemeClr val="tx1"/>
                          </a:solidFill>
                        </a:rPr>
                        <a:t>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solidFill>
                            <a:schemeClr val="tx1"/>
                          </a:solidFill>
                        </a:rPr>
                        <a:t>4 :  50 ~ 150 </a:t>
                      </a:r>
                      <a:r>
                        <a:rPr lang="ko-KR" altLang="en-US" sz="3000" dirty="0">
                          <a:solidFill>
                            <a:schemeClr val="tx1"/>
                          </a:solidFill>
                        </a:rPr>
                        <a:t>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solidFill>
                            <a:schemeClr val="tx1"/>
                          </a:solidFill>
                        </a:rPr>
                        <a:t>5 :  150 </a:t>
                      </a:r>
                      <a:r>
                        <a:rPr lang="ko-KR" altLang="en-US" sz="3000" dirty="0">
                          <a:solidFill>
                            <a:schemeClr val="tx1"/>
                          </a:solidFill>
                        </a:rPr>
                        <a:t>명</a:t>
                      </a:r>
                      <a:r>
                        <a:rPr lang="en-US" altLang="ko-KR" sz="3000" dirty="0">
                          <a:solidFill>
                            <a:schemeClr val="tx1"/>
                          </a:solidFill>
                        </a:rPr>
                        <a:t> ~</a:t>
                      </a:r>
                      <a:endParaRPr lang="ko-KR" alt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1999009"/>
                  </a:ext>
                </a:extLst>
              </a:tr>
              <a:tr h="1563689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Average employee</a:t>
                      </a:r>
                      <a:endParaRPr lang="ko-KR" altLang="en-US" sz="3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89504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0407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3">
            <a:extLst>
              <a:ext uri="{FF2B5EF4-FFF2-40B4-BE49-F238E27FC236}">
                <a16:creationId xmlns:a16="http://schemas.microsoft.com/office/drawing/2014/main" id="{3150178F-79E4-4C4E-8F02-845B785A4513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4288" y="0"/>
            <a:ext cx="29144912" cy="1640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33023769-5DD3-4240-A72D-5B864EA24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670" y="0"/>
            <a:ext cx="29144912" cy="164099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89" name="Freeform 32">
            <a:extLst>
              <a:ext uri="{FF2B5EF4-FFF2-40B4-BE49-F238E27FC236}">
                <a16:creationId xmlns:a16="http://schemas.microsoft.com/office/drawing/2014/main" id="{9DEAC5AA-D060-44BB-8F27-75D3E88EEAEF}"/>
              </a:ext>
            </a:extLst>
          </p:cNvPr>
          <p:cNvSpPr>
            <a:spLocks/>
          </p:cNvSpPr>
          <p:nvPr/>
        </p:nvSpPr>
        <p:spPr bwMode="auto">
          <a:xfrm>
            <a:off x="14288" y="0"/>
            <a:ext cx="25477787" cy="2198688"/>
          </a:xfrm>
          <a:custGeom>
            <a:avLst/>
            <a:gdLst>
              <a:gd name="T0" fmla="*/ 16049 w 16049"/>
              <a:gd name="T1" fmla="*/ 1385 h 1385"/>
              <a:gd name="T2" fmla="*/ 0 w 16049"/>
              <a:gd name="T3" fmla="*/ 1385 h 1385"/>
              <a:gd name="T4" fmla="*/ 0 w 16049"/>
              <a:gd name="T5" fmla="*/ 0 h 1385"/>
              <a:gd name="T6" fmla="*/ 15446 w 16049"/>
              <a:gd name="T7" fmla="*/ 0 h 1385"/>
              <a:gd name="T8" fmla="*/ 16049 w 16049"/>
              <a:gd name="T9" fmla="*/ 1385 h 1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049" h="1385">
                <a:moveTo>
                  <a:pt x="16049" y="1385"/>
                </a:moveTo>
                <a:lnTo>
                  <a:pt x="0" y="1385"/>
                </a:lnTo>
                <a:lnTo>
                  <a:pt x="0" y="0"/>
                </a:lnTo>
                <a:lnTo>
                  <a:pt x="15446" y="0"/>
                </a:lnTo>
                <a:lnTo>
                  <a:pt x="16049" y="1385"/>
                </a:lnTo>
                <a:close/>
              </a:path>
            </a:pathLst>
          </a:custGeom>
          <a:solidFill>
            <a:srgbClr val="F4A60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0" name="Freeform 33">
            <a:extLst>
              <a:ext uri="{FF2B5EF4-FFF2-40B4-BE49-F238E27FC236}">
                <a16:creationId xmlns:a16="http://schemas.microsoft.com/office/drawing/2014/main" id="{85210BF4-7012-408F-AF8A-AC2434BF2F77}"/>
              </a:ext>
            </a:extLst>
          </p:cNvPr>
          <p:cNvSpPr>
            <a:spLocks/>
          </p:cNvSpPr>
          <p:nvPr/>
        </p:nvSpPr>
        <p:spPr bwMode="auto">
          <a:xfrm>
            <a:off x="25876250" y="317500"/>
            <a:ext cx="3282950" cy="1563688"/>
          </a:xfrm>
          <a:custGeom>
            <a:avLst/>
            <a:gdLst>
              <a:gd name="T0" fmla="*/ 430 w 2068"/>
              <a:gd name="T1" fmla="*/ 985 h 985"/>
              <a:gd name="T2" fmla="*/ 2068 w 2068"/>
              <a:gd name="T3" fmla="*/ 985 h 985"/>
              <a:gd name="T4" fmla="*/ 2068 w 2068"/>
              <a:gd name="T5" fmla="*/ 0 h 985"/>
              <a:gd name="T6" fmla="*/ 0 w 2068"/>
              <a:gd name="T7" fmla="*/ 0 h 985"/>
              <a:gd name="T8" fmla="*/ 430 w 2068"/>
              <a:gd name="T9" fmla="*/ 985 h 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68" h="985">
                <a:moveTo>
                  <a:pt x="430" y="985"/>
                </a:moveTo>
                <a:lnTo>
                  <a:pt x="2068" y="985"/>
                </a:lnTo>
                <a:lnTo>
                  <a:pt x="2068" y="0"/>
                </a:lnTo>
                <a:lnTo>
                  <a:pt x="0" y="0"/>
                </a:lnTo>
                <a:lnTo>
                  <a:pt x="430" y="985"/>
                </a:lnTo>
                <a:close/>
              </a:path>
            </a:pathLst>
          </a:custGeom>
          <a:solidFill>
            <a:srgbClr val="3F53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1" name="Rectangle 34">
            <a:extLst>
              <a:ext uri="{FF2B5EF4-FFF2-40B4-BE49-F238E27FC236}">
                <a16:creationId xmlns:a16="http://schemas.microsoft.com/office/drawing/2014/main" id="{A8E09F71-86C7-4D65-8F31-5F04DF052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725" y="517525"/>
            <a:ext cx="76200" cy="11636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2" name="Rectangle 35">
            <a:extLst>
              <a:ext uri="{FF2B5EF4-FFF2-40B4-BE49-F238E27FC236}">
                <a16:creationId xmlns:a16="http://schemas.microsoft.com/office/drawing/2014/main" id="{15D44760-8C35-4E16-BC99-4626A48DF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75" y="409575"/>
            <a:ext cx="4555734" cy="118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700" b="1" dirty="0">
                <a:solidFill>
                  <a:srgbClr val="FFFFFF"/>
                </a:solidFill>
                <a:ea typeface="에스코어 드림 7 ExtraBold" panose="020B0803030302020204" pitchFamily="34" charset="-127"/>
              </a:rPr>
              <a:t>Chapter 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3" name="Rectangle 36">
            <a:extLst>
              <a:ext uri="{FF2B5EF4-FFF2-40B4-BE49-F238E27FC236}">
                <a16:creationId xmlns:a16="http://schemas.microsoft.com/office/drawing/2014/main" id="{0B0D7AFE-B146-42FB-B95C-1B81F836D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5150" y="641350"/>
            <a:ext cx="434734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프로젝트 정의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00" name="Rectangle 43">
            <a:extLst>
              <a:ext uri="{FF2B5EF4-FFF2-40B4-BE49-F238E27FC236}">
                <a16:creationId xmlns:a16="http://schemas.microsoft.com/office/drawing/2014/main" id="{03A94531-B26E-4E6D-BE41-81301C195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8035" y="11622671"/>
            <a:ext cx="2687915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이에 따라 기업과 정부를 상대로 산업 재해 관련 컨설팅을 하고 있는 우리 회사는 미국 시장에 진출하고자 하는 </a:t>
            </a:r>
            <a:endParaRPr lang="en-US" altLang="ko-KR" sz="4300" b="1" dirty="0">
              <a:solidFill>
                <a:srgbClr val="3F5368"/>
              </a:solidFill>
              <a:ea typeface="에스코어 드림 5 Medium" panose="020B0503030302020204" pitchFamily="34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회사를 위해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, 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미국의 산업 재해에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 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관련하여 주요 발생 원인에 대하여 파악해달라는 한국 정부의 요청을 받았음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02" name="Rectangle 45">
            <a:extLst>
              <a:ext uri="{FF2B5EF4-FFF2-40B4-BE49-F238E27FC236}">
                <a16:creationId xmlns:a16="http://schemas.microsoft.com/office/drawing/2014/main" id="{66887DD6-047E-4FB1-B97C-26D1504C2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8035" y="10202910"/>
            <a:ext cx="21146815" cy="66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최근 기업의 노동자 안전 확보에 대한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 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기업의 책임의식이 중요한 과제로 강조되고 있음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Freeform 94">
            <a:extLst>
              <a:ext uri="{FF2B5EF4-FFF2-40B4-BE49-F238E27FC236}">
                <a16:creationId xmlns:a16="http://schemas.microsoft.com/office/drawing/2014/main" id="{93A538E9-3DBD-1D63-8669-47DE296B3E49}"/>
              </a:ext>
            </a:extLst>
          </p:cNvPr>
          <p:cNvSpPr>
            <a:spLocks/>
          </p:cNvSpPr>
          <p:nvPr/>
        </p:nvSpPr>
        <p:spPr bwMode="auto">
          <a:xfrm>
            <a:off x="25145879" y="15354300"/>
            <a:ext cx="3787896" cy="703263"/>
          </a:xfrm>
          <a:custGeom>
            <a:avLst/>
            <a:gdLst>
              <a:gd name="T0" fmla="*/ 222 w 1556"/>
              <a:gd name="T1" fmla="*/ 443 h 443"/>
              <a:gd name="T2" fmla="*/ 200 w 1556"/>
              <a:gd name="T3" fmla="*/ 443 h 443"/>
              <a:gd name="T4" fmla="*/ 156 w 1556"/>
              <a:gd name="T5" fmla="*/ 433 h 443"/>
              <a:gd name="T6" fmla="*/ 116 w 1556"/>
              <a:gd name="T7" fmla="*/ 417 h 443"/>
              <a:gd name="T8" fmla="*/ 82 w 1556"/>
              <a:gd name="T9" fmla="*/ 393 h 443"/>
              <a:gd name="T10" fmla="*/ 50 w 1556"/>
              <a:gd name="T11" fmla="*/ 363 h 443"/>
              <a:gd name="T12" fmla="*/ 26 w 1556"/>
              <a:gd name="T13" fmla="*/ 327 h 443"/>
              <a:gd name="T14" fmla="*/ 10 w 1556"/>
              <a:gd name="T15" fmla="*/ 287 h 443"/>
              <a:gd name="T16" fmla="*/ 2 w 1556"/>
              <a:gd name="T17" fmla="*/ 245 h 443"/>
              <a:gd name="T18" fmla="*/ 0 w 1556"/>
              <a:gd name="T19" fmla="*/ 221 h 443"/>
              <a:gd name="T20" fmla="*/ 2 w 1556"/>
              <a:gd name="T21" fmla="*/ 199 h 443"/>
              <a:gd name="T22" fmla="*/ 10 w 1556"/>
              <a:gd name="T23" fmla="*/ 156 h 443"/>
              <a:gd name="T24" fmla="*/ 26 w 1556"/>
              <a:gd name="T25" fmla="*/ 116 h 443"/>
              <a:gd name="T26" fmla="*/ 50 w 1556"/>
              <a:gd name="T27" fmla="*/ 80 h 443"/>
              <a:gd name="T28" fmla="*/ 82 w 1556"/>
              <a:gd name="T29" fmla="*/ 50 h 443"/>
              <a:gd name="T30" fmla="*/ 116 w 1556"/>
              <a:gd name="T31" fmla="*/ 26 h 443"/>
              <a:gd name="T32" fmla="*/ 156 w 1556"/>
              <a:gd name="T33" fmla="*/ 10 h 443"/>
              <a:gd name="T34" fmla="*/ 200 w 1556"/>
              <a:gd name="T35" fmla="*/ 2 h 443"/>
              <a:gd name="T36" fmla="*/ 1334 w 1556"/>
              <a:gd name="T37" fmla="*/ 0 h 443"/>
              <a:gd name="T38" fmla="*/ 1358 w 1556"/>
              <a:gd name="T39" fmla="*/ 2 h 443"/>
              <a:gd name="T40" fmla="*/ 1400 w 1556"/>
              <a:gd name="T41" fmla="*/ 10 h 443"/>
              <a:gd name="T42" fmla="*/ 1440 w 1556"/>
              <a:gd name="T43" fmla="*/ 26 h 443"/>
              <a:gd name="T44" fmla="*/ 1476 w 1556"/>
              <a:gd name="T45" fmla="*/ 50 h 443"/>
              <a:gd name="T46" fmla="*/ 1506 w 1556"/>
              <a:gd name="T47" fmla="*/ 80 h 443"/>
              <a:gd name="T48" fmla="*/ 1530 w 1556"/>
              <a:gd name="T49" fmla="*/ 116 h 443"/>
              <a:gd name="T50" fmla="*/ 1546 w 1556"/>
              <a:gd name="T51" fmla="*/ 156 h 443"/>
              <a:gd name="T52" fmla="*/ 1556 w 1556"/>
              <a:gd name="T53" fmla="*/ 199 h 443"/>
              <a:gd name="T54" fmla="*/ 1556 w 1556"/>
              <a:gd name="T55" fmla="*/ 221 h 443"/>
              <a:gd name="T56" fmla="*/ 1556 w 1556"/>
              <a:gd name="T57" fmla="*/ 245 h 443"/>
              <a:gd name="T58" fmla="*/ 1546 w 1556"/>
              <a:gd name="T59" fmla="*/ 287 h 443"/>
              <a:gd name="T60" fmla="*/ 1530 w 1556"/>
              <a:gd name="T61" fmla="*/ 327 h 443"/>
              <a:gd name="T62" fmla="*/ 1506 w 1556"/>
              <a:gd name="T63" fmla="*/ 363 h 443"/>
              <a:gd name="T64" fmla="*/ 1476 w 1556"/>
              <a:gd name="T65" fmla="*/ 393 h 443"/>
              <a:gd name="T66" fmla="*/ 1440 w 1556"/>
              <a:gd name="T67" fmla="*/ 417 h 443"/>
              <a:gd name="T68" fmla="*/ 1400 w 1556"/>
              <a:gd name="T69" fmla="*/ 433 h 443"/>
              <a:gd name="T70" fmla="*/ 1358 w 1556"/>
              <a:gd name="T71" fmla="*/ 443 h 443"/>
              <a:gd name="T72" fmla="*/ 1334 w 1556"/>
              <a:gd name="T73" fmla="*/ 443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556" h="443">
                <a:moveTo>
                  <a:pt x="1334" y="443"/>
                </a:moveTo>
                <a:lnTo>
                  <a:pt x="222" y="443"/>
                </a:lnTo>
                <a:lnTo>
                  <a:pt x="222" y="443"/>
                </a:lnTo>
                <a:lnTo>
                  <a:pt x="200" y="443"/>
                </a:lnTo>
                <a:lnTo>
                  <a:pt x="178" y="439"/>
                </a:lnTo>
                <a:lnTo>
                  <a:pt x="156" y="433"/>
                </a:lnTo>
                <a:lnTo>
                  <a:pt x="136" y="427"/>
                </a:lnTo>
                <a:lnTo>
                  <a:pt x="116" y="417"/>
                </a:lnTo>
                <a:lnTo>
                  <a:pt x="98" y="405"/>
                </a:lnTo>
                <a:lnTo>
                  <a:pt x="82" y="393"/>
                </a:lnTo>
                <a:lnTo>
                  <a:pt x="66" y="379"/>
                </a:lnTo>
                <a:lnTo>
                  <a:pt x="50" y="363"/>
                </a:lnTo>
                <a:lnTo>
                  <a:pt x="38" y="345"/>
                </a:lnTo>
                <a:lnTo>
                  <a:pt x="26" y="327"/>
                </a:lnTo>
                <a:lnTo>
                  <a:pt x="18" y="307"/>
                </a:lnTo>
                <a:lnTo>
                  <a:pt x="10" y="287"/>
                </a:lnTo>
                <a:lnTo>
                  <a:pt x="4" y="267"/>
                </a:lnTo>
                <a:lnTo>
                  <a:pt x="2" y="245"/>
                </a:lnTo>
                <a:lnTo>
                  <a:pt x="0" y="221"/>
                </a:lnTo>
                <a:lnTo>
                  <a:pt x="0" y="221"/>
                </a:lnTo>
                <a:lnTo>
                  <a:pt x="0" y="221"/>
                </a:lnTo>
                <a:lnTo>
                  <a:pt x="2" y="199"/>
                </a:lnTo>
                <a:lnTo>
                  <a:pt x="4" y="178"/>
                </a:lnTo>
                <a:lnTo>
                  <a:pt x="10" y="156"/>
                </a:lnTo>
                <a:lnTo>
                  <a:pt x="18" y="136"/>
                </a:lnTo>
                <a:lnTo>
                  <a:pt x="26" y="116"/>
                </a:lnTo>
                <a:lnTo>
                  <a:pt x="38" y="98"/>
                </a:lnTo>
                <a:lnTo>
                  <a:pt x="50" y="80"/>
                </a:lnTo>
                <a:lnTo>
                  <a:pt x="66" y="66"/>
                </a:lnTo>
                <a:lnTo>
                  <a:pt x="82" y="50"/>
                </a:lnTo>
                <a:lnTo>
                  <a:pt x="98" y="38"/>
                </a:lnTo>
                <a:lnTo>
                  <a:pt x="116" y="26"/>
                </a:lnTo>
                <a:lnTo>
                  <a:pt x="136" y="18"/>
                </a:lnTo>
                <a:lnTo>
                  <a:pt x="156" y="10"/>
                </a:lnTo>
                <a:lnTo>
                  <a:pt x="178" y="4"/>
                </a:lnTo>
                <a:lnTo>
                  <a:pt x="200" y="2"/>
                </a:lnTo>
                <a:lnTo>
                  <a:pt x="222" y="0"/>
                </a:lnTo>
                <a:lnTo>
                  <a:pt x="1334" y="0"/>
                </a:lnTo>
                <a:lnTo>
                  <a:pt x="1334" y="0"/>
                </a:lnTo>
                <a:lnTo>
                  <a:pt x="1358" y="2"/>
                </a:lnTo>
                <a:lnTo>
                  <a:pt x="1380" y="4"/>
                </a:lnTo>
                <a:lnTo>
                  <a:pt x="1400" y="10"/>
                </a:lnTo>
                <a:lnTo>
                  <a:pt x="1422" y="18"/>
                </a:lnTo>
                <a:lnTo>
                  <a:pt x="1440" y="26"/>
                </a:lnTo>
                <a:lnTo>
                  <a:pt x="1458" y="38"/>
                </a:lnTo>
                <a:lnTo>
                  <a:pt x="1476" y="50"/>
                </a:lnTo>
                <a:lnTo>
                  <a:pt x="1492" y="66"/>
                </a:lnTo>
                <a:lnTo>
                  <a:pt x="1506" y="80"/>
                </a:lnTo>
                <a:lnTo>
                  <a:pt x="1518" y="98"/>
                </a:lnTo>
                <a:lnTo>
                  <a:pt x="1530" y="116"/>
                </a:lnTo>
                <a:lnTo>
                  <a:pt x="1540" y="136"/>
                </a:lnTo>
                <a:lnTo>
                  <a:pt x="1546" y="156"/>
                </a:lnTo>
                <a:lnTo>
                  <a:pt x="1552" y="178"/>
                </a:lnTo>
                <a:lnTo>
                  <a:pt x="1556" y="199"/>
                </a:lnTo>
                <a:lnTo>
                  <a:pt x="1556" y="221"/>
                </a:lnTo>
                <a:lnTo>
                  <a:pt x="1556" y="221"/>
                </a:lnTo>
                <a:lnTo>
                  <a:pt x="1556" y="221"/>
                </a:lnTo>
                <a:lnTo>
                  <a:pt x="1556" y="245"/>
                </a:lnTo>
                <a:lnTo>
                  <a:pt x="1552" y="267"/>
                </a:lnTo>
                <a:lnTo>
                  <a:pt x="1546" y="287"/>
                </a:lnTo>
                <a:lnTo>
                  <a:pt x="1540" y="307"/>
                </a:lnTo>
                <a:lnTo>
                  <a:pt x="1530" y="327"/>
                </a:lnTo>
                <a:lnTo>
                  <a:pt x="1518" y="345"/>
                </a:lnTo>
                <a:lnTo>
                  <a:pt x="1506" y="363"/>
                </a:lnTo>
                <a:lnTo>
                  <a:pt x="1492" y="379"/>
                </a:lnTo>
                <a:lnTo>
                  <a:pt x="1476" y="393"/>
                </a:lnTo>
                <a:lnTo>
                  <a:pt x="1458" y="405"/>
                </a:lnTo>
                <a:lnTo>
                  <a:pt x="1440" y="417"/>
                </a:lnTo>
                <a:lnTo>
                  <a:pt x="1422" y="427"/>
                </a:lnTo>
                <a:lnTo>
                  <a:pt x="1400" y="433"/>
                </a:lnTo>
                <a:lnTo>
                  <a:pt x="1380" y="439"/>
                </a:lnTo>
                <a:lnTo>
                  <a:pt x="1358" y="443"/>
                </a:lnTo>
                <a:lnTo>
                  <a:pt x="1334" y="443"/>
                </a:lnTo>
                <a:lnTo>
                  <a:pt x="1334" y="443"/>
                </a:lnTo>
                <a:close/>
              </a:path>
            </a:pathLst>
          </a:custGeom>
          <a:solidFill>
            <a:srgbClr val="FAA6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Rectangle 96">
            <a:extLst>
              <a:ext uri="{FF2B5EF4-FFF2-40B4-BE49-F238E27FC236}">
                <a16:creationId xmlns:a16="http://schemas.microsoft.com/office/drawing/2014/main" id="{5271AE3B-A67F-AEDC-9AF3-08D6064F34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6250" y="15411232"/>
            <a:ext cx="23923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SATETY !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43">
            <a:extLst>
              <a:ext uri="{FF2B5EF4-FFF2-40B4-BE49-F238E27FC236}">
                <a16:creationId xmlns:a16="http://schemas.microsoft.com/office/drawing/2014/main" id="{86EF74BA-A9DF-6AF9-7E85-71A6EF23B2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7133" y="13625123"/>
            <a:ext cx="2586605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따라서 미국의 산업 재해와 관련된 데이터셋을 분석하여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, 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특성별로 어떠한 요인이 산업 재해 발생 가능성을 </a:t>
            </a:r>
            <a:endParaRPr lang="en-US" altLang="ko-KR" sz="4300" b="1" dirty="0">
              <a:solidFill>
                <a:srgbClr val="3F5368"/>
              </a:solidFill>
              <a:ea typeface="에스코어 드림 5 Medium" panose="020B0503030302020204" pitchFamily="34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높이는지 확인할 수 있는 모델을 개발하여 사고 방지 대책을 미국 진출 기업이 미리 세울 수 있도록 함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507484-1EE0-B23C-4DAA-840B5E9A0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035" y="3463879"/>
            <a:ext cx="26130577" cy="633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550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3">
            <a:extLst>
              <a:ext uri="{FF2B5EF4-FFF2-40B4-BE49-F238E27FC236}">
                <a16:creationId xmlns:a16="http://schemas.microsoft.com/office/drawing/2014/main" id="{3150178F-79E4-4C4E-8F02-845B785A4513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4288" y="0"/>
            <a:ext cx="29144912" cy="1640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33023769-5DD3-4240-A72D-5B864EA24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8" y="0"/>
            <a:ext cx="29144912" cy="164099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89" name="Freeform 32">
            <a:extLst>
              <a:ext uri="{FF2B5EF4-FFF2-40B4-BE49-F238E27FC236}">
                <a16:creationId xmlns:a16="http://schemas.microsoft.com/office/drawing/2014/main" id="{9DEAC5AA-D060-44BB-8F27-75D3E88EEAEF}"/>
              </a:ext>
            </a:extLst>
          </p:cNvPr>
          <p:cNvSpPr>
            <a:spLocks/>
          </p:cNvSpPr>
          <p:nvPr/>
        </p:nvSpPr>
        <p:spPr bwMode="auto">
          <a:xfrm>
            <a:off x="14288" y="0"/>
            <a:ext cx="25477787" cy="2198688"/>
          </a:xfrm>
          <a:custGeom>
            <a:avLst/>
            <a:gdLst>
              <a:gd name="T0" fmla="*/ 16049 w 16049"/>
              <a:gd name="T1" fmla="*/ 1385 h 1385"/>
              <a:gd name="T2" fmla="*/ 0 w 16049"/>
              <a:gd name="T3" fmla="*/ 1385 h 1385"/>
              <a:gd name="T4" fmla="*/ 0 w 16049"/>
              <a:gd name="T5" fmla="*/ 0 h 1385"/>
              <a:gd name="T6" fmla="*/ 15446 w 16049"/>
              <a:gd name="T7" fmla="*/ 0 h 1385"/>
              <a:gd name="T8" fmla="*/ 16049 w 16049"/>
              <a:gd name="T9" fmla="*/ 1385 h 1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049" h="1385">
                <a:moveTo>
                  <a:pt x="16049" y="1385"/>
                </a:moveTo>
                <a:lnTo>
                  <a:pt x="0" y="1385"/>
                </a:lnTo>
                <a:lnTo>
                  <a:pt x="0" y="0"/>
                </a:lnTo>
                <a:lnTo>
                  <a:pt x="15446" y="0"/>
                </a:lnTo>
                <a:lnTo>
                  <a:pt x="16049" y="1385"/>
                </a:lnTo>
                <a:close/>
              </a:path>
            </a:pathLst>
          </a:custGeom>
          <a:solidFill>
            <a:srgbClr val="F4A60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0" name="Freeform 33">
            <a:extLst>
              <a:ext uri="{FF2B5EF4-FFF2-40B4-BE49-F238E27FC236}">
                <a16:creationId xmlns:a16="http://schemas.microsoft.com/office/drawing/2014/main" id="{85210BF4-7012-408F-AF8A-AC2434BF2F77}"/>
              </a:ext>
            </a:extLst>
          </p:cNvPr>
          <p:cNvSpPr>
            <a:spLocks/>
          </p:cNvSpPr>
          <p:nvPr/>
        </p:nvSpPr>
        <p:spPr bwMode="auto">
          <a:xfrm>
            <a:off x="25876250" y="317500"/>
            <a:ext cx="3282950" cy="1563688"/>
          </a:xfrm>
          <a:custGeom>
            <a:avLst/>
            <a:gdLst>
              <a:gd name="T0" fmla="*/ 430 w 2068"/>
              <a:gd name="T1" fmla="*/ 985 h 985"/>
              <a:gd name="T2" fmla="*/ 2068 w 2068"/>
              <a:gd name="T3" fmla="*/ 985 h 985"/>
              <a:gd name="T4" fmla="*/ 2068 w 2068"/>
              <a:gd name="T5" fmla="*/ 0 h 985"/>
              <a:gd name="T6" fmla="*/ 0 w 2068"/>
              <a:gd name="T7" fmla="*/ 0 h 985"/>
              <a:gd name="T8" fmla="*/ 430 w 2068"/>
              <a:gd name="T9" fmla="*/ 985 h 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68" h="985">
                <a:moveTo>
                  <a:pt x="430" y="985"/>
                </a:moveTo>
                <a:lnTo>
                  <a:pt x="2068" y="985"/>
                </a:lnTo>
                <a:lnTo>
                  <a:pt x="2068" y="0"/>
                </a:lnTo>
                <a:lnTo>
                  <a:pt x="0" y="0"/>
                </a:lnTo>
                <a:lnTo>
                  <a:pt x="430" y="985"/>
                </a:lnTo>
                <a:close/>
              </a:path>
            </a:pathLst>
          </a:custGeom>
          <a:solidFill>
            <a:srgbClr val="3F53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1" name="Rectangle 34">
            <a:extLst>
              <a:ext uri="{FF2B5EF4-FFF2-40B4-BE49-F238E27FC236}">
                <a16:creationId xmlns:a16="http://schemas.microsoft.com/office/drawing/2014/main" id="{A8E09F71-86C7-4D65-8F31-5F04DF052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725" y="517525"/>
            <a:ext cx="76200" cy="11636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2" name="Rectangle 35">
            <a:extLst>
              <a:ext uri="{FF2B5EF4-FFF2-40B4-BE49-F238E27FC236}">
                <a16:creationId xmlns:a16="http://schemas.microsoft.com/office/drawing/2014/main" id="{15D44760-8C35-4E16-BC99-4626A48DF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75" y="409575"/>
            <a:ext cx="4610686" cy="118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77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Chapter 4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3" name="Rectangle 36">
            <a:extLst>
              <a:ext uri="{FF2B5EF4-FFF2-40B4-BE49-F238E27FC236}">
                <a16:creationId xmlns:a16="http://schemas.microsoft.com/office/drawing/2014/main" id="{0B0D7AFE-B146-42FB-B95C-1B81F836D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5150" y="641350"/>
            <a:ext cx="918232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5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PDP</a:t>
            </a:r>
            <a:r>
              <a:rPr kumimoji="0" lang="ko-KR" altLang="en-US" sz="5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 </a:t>
            </a:r>
            <a:r>
              <a:rPr kumimoji="0" lang="en-US" altLang="ko-KR" sz="5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2</a:t>
            </a:r>
            <a:r>
              <a:rPr kumimoji="0" lang="ko-KR" altLang="en-US" sz="5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특성 </a:t>
            </a:r>
            <a:r>
              <a:rPr kumimoji="0" lang="en-US" altLang="ko-KR" sz="5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– </a:t>
            </a:r>
            <a:r>
              <a:rPr lang="ko-KR" altLang="en-US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근로시간과 산업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03" name="Rectangle 46">
            <a:extLst>
              <a:ext uri="{FF2B5EF4-FFF2-40B4-BE49-F238E27FC236}">
                <a16:creationId xmlns:a16="http://schemas.microsoft.com/office/drawing/2014/main" id="{007F679F-B748-492A-99C8-C5C6D0D89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6825" y="2840038"/>
            <a:ext cx="13319919" cy="1305242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Freeform 94">
            <a:extLst>
              <a:ext uri="{FF2B5EF4-FFF2-40B4-BE49-F238E27FC236}">
                <a16:creationId xmlns:a16="http://schemas.microsoft.com/office/drawing/2014/main" id="{2DFB6474-9235-03D5-BE1B-28E9C61616DE}"/>
              </a:ext>
            </a:extLst>
          </p:cNvPr>
          <p:cNvSpPr>
            <a:spLocks/>
          </p:cNvSpPr>
          <p:nvPr/>
        </p:nvSpPr>
        <p:spPr bwMode="auto">
          <a:xfrm>
            <a:off x="25145879" y="15354300"/>
            <a:ext cx="3787896" cy="703263"/>
          </a:xfrm>
          <a:custGeom>
            <a:avLst/>
            <a:gdLst>
              <a:gd name="T0" fmla="*/ 222 w 1556"/>
              <a:gd name="T1" fmla="*/ 443 h 443"/>
              <a:gd name="T2" fmla="*/ 200 w 1556"/>
              <a:gd name="T3" fmla="*/ 443 h 443"/>
              <a:gd name="T4" fmla="*/ 156 w 1556"/>
              <a:gd name="T5" fmla="*/ 433 h 443"/>
              <a:gd name="T6" fmla="*/ 116 w 1556"/>
              <a:gd name="T7" fmla="*/ 417 h 443"/>
              <a:gd name="T8" fmla="*/ 82 w 1556"/>
              <a:gd name="T9" fmla="*/ 393 h 443"/>
              <a:gd name="T10" fmla="*/ 50 w 1556"/>
              <a:gd name="T11" fmla="*/ 363 h 443"/>
              <a:gd name="T12" fmla="*/ 26 w 1556"/>
              <a:gd name="T13" fmla="*/ 327 h 443"/>
              <a:gd name="T14" fmla="*/ 10 w 1556"/>
              <a:gd name="T15" fmla="*/ 287 h 443"/>
              <a:gd name="T16" fmla="*/ 2 w 1556"/>
              <a:gd name="T17" fmla="*/ 245 h 443"/>
              <a:gd name="T18" fmla="*/ 0 w 1556"/>
              <a:gd name="T19" fmla="*/ 221 h 443"/>
              <a:gd name="T20" fmla="*/ 2 w 1556"/>
              <a:gd name="T21" fmla="*/ 199 h 443"/>
              <a:gd name="T22" fmla="*/ 10 w 1556"/>
              <a:gd name="T23" fmla="*/ 156 h 443"/>
              <a:gd name="T24" fmla="*/ 26 w 1556"/>
              <a:gd name="T25" fmla="*/ 116 h 443"/>
              <a:gd name="T26" fmla="*/ 50 w 1556"/>
              <a:gd name="T27" fmla="*/ 80 h 443"/>
              <a:gd name="T28" fmla="*/ 82 w 1556"/>
              <a:gd name="T29" fmla="*/ 50 h 443"/>
              <a:gd name="T30" fmla="*/ 116 w 1556"/>
              <a:gd name="T31" fmla="*/ 26 h 443"/>
              <a:gd name="T32" fmla="*/ 156 w 1556"/>
              <a:gd name="T33" fmla="*/ 10 h 443"/>
              <a:gd name="T34" fmla="*/ 200 w 1556"/>
              <a:gd name="T35" fmla="*/ 2 h 443"/>
              <a:gd name="T36" fmla="*/ 1334 w 1556"/>
              <a:gd name="T37" fmla="*/ 0 h 443"/>
              <a:gd name="T38" fmla="*/ 1358 w 1556"/>
              <a:gd name="T39" fmla="*/ 2 h 443"/>
              <a:gd name="T40" fmla="*/ 1400 w 1556"/>
              <a:gd name="T41" fmla="*/ 10 h 443"/>
              <a:gd name="T42" fmla="*/ 1440 w 1556"/>
              <a:gd name="T43" fmla="*/ 26 h 443"/>
              <a:gd name="T44" fmla="*/ 1476 w 1556"/>
              <a:gd name="T45" fmla="*/ 50 h 443"/>
              <a:gd name="T46" fmla="*/ 1506 w 1556"/>
              <a:gd name="T47" fmla="*/ 80 h 443"/>
              <a:gd name="T48" fmla="*/ 1530 w 1556"/>
              <a:gd name="T49" fmla="*/ 116 h 443"/>
              <a:gd name="T50" fmla="*/ 1546 w 1556"/>
              <a:gd name="T51" fmla="*/ 156 h 443"/>
              <a:gd name="T52" fmla="*/ 1556 w 1556"/>
              <a:gd name="T53" fmla="*/ 199 h 443"/>
              <a:gd name="T54" fmla="*/ 1556 w 1556"/>
              <a:gd name="T55" fmla="*/ 221 h 443"/>
              <a:gd name="T56" fmla="*/ 1556 w 1556"/>
              <a:gd name="T57" fmla="*/ 245 h 443"/>
              <a:gd name="T58" fmla="*/ 1546 w 1556"/>
              <a:gd name="T59" fmla="*/ 287 h 443"/>
              <a:gd name="T60" fmla="*/ 1530 w 1556"/>
              <a:gd name="T61" fmla="*/ 327 h 443"/>
              <a:gd name="T62" fmla="*/ 1506 w 1556"/>
              <a:gd name="T63" fmla="*/ 363 h 443"/>
              <a:gd name="T64" fmla="*/ 1476 w 1556"/>
              <a:gd name="T65" fmla="*/ 393 h 443"/>
              <a:gd name="T66" fmla="*/ 1440 w 1556"/>
              <a:gd name="T67" fmla="*/ 417 h 443"/>
              <a:gd name="T68" fmla="*/ 1400 w 1556"/>
              <a:gd name="T69" fmla="*/ 433 h 443"/>
              <a:gd name="T70" fmla="*/ 1358 w 1556"/>
              <a:gd name="T71" fmla="*/ 443 h 443"/>
              <a:gd name="T72" fmla="*/ 1334 w 1556"/>
              <a:gd name="T73" fmla="*/ 443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556" h="443">
                <a:moveTo>
                  <a:pt x="1334" y="443"/>
                </a:moveTo>
                <a:lnTo>
                  <a:pt x="222" y="443"/>
                </a:lnTo>
                <a:lnTo>
                  <a:pt x="222" y="443"/>
                </a:lnTo>
                <a:lnTo>
                  <a:pt x="200" y="443"/>
                </a:lnTo>
                <a:lnTo>
                  <a:pt x="178" y="439"/>
                </a:lnTo>
                <a:lnTo>
                  <a:pt x="156" y="433"/>
                </a:lnTo>
                <a:lnTo>
                  <a:pt x="136" y="427"/>
                </a:lnTo>
                <a:lnTo>
                  <a:pt x="116" y="417"/>
                </a:lnTo>
                <a:lnTo>
                  <a:pt x="98" y="405"/>
                </a:lnTo>
                <a:lnTo>
                  <a:pt x="82" y="393"/>
                </a:lnTo>
                <a:lnTo>
                  <a:pt x="66" y="379"/>
                </a:lnTo>
                <a:lnTo>
                  <a:pt x="50" y="363"/>
                </a:lnTo>
                <a:lnTo>
                  <a:pt x="38" y="345"/>
                </a:lnTo>
                <a:lnTo>
                  <a:pt x="26" y="327"/>
                </a:lnTo>
                <a:lnTo>
                  <a:pt x="18" y="307"/>
                </a:lnTo>
                <a:lnTo>
                  <a:pt x="10" y="287"/>
                </a:lnTo>
                <a:lnTo>
                  <a:pt x="4" y="267"/>
                </a:lnTo>
                <a:lnTo>
                  <a:pt x="2" y="245"/>
                </a:lnTo>
                <a:lnTo>
                  <a:pt x="0" y="221"/>
                </a:lnTo>
                <a:lnTo>
                  <a:pt x="0" y="221"/>
                </a:lnTo>
                <a:lnTo>
                  <a:pt x="0" y="221"/>
                </a:lnTo>
                <a:lnTo>
                  <a:pt x="2" y="199"/>
                </a:lnTo>
                <a:lnTo>
                  <a:pt x="4" y="178"/>
                </a:lnTo>
                <a:lnTo>
                  <a:pt x="10" y="156"/>
                </a:lnTo>
                <a:lnTo>
                  <a:pt x="18" y="136"/>
                </a:lnTo>
                <a:lnTo>
                  <a:pt x="26" y="116"/>
                </a:lnTo>
                <a:lnTo>
                  <a:pt x="38" y="98"/>
                </a:lnTo>
                <a:lnTo>
                  <a:pt x="50" y="80"/>
                </a:lnTo>
                <a:lnTo>
                  <a:pt x="66" y="66"/>
                </a:lnTo>
                <a:lnTo>
                  <a:pt x="82" y="50"/>
                </a:lnTo>
                <a:lnTo>
                  <a:pt x="98" y="38"/>
                </a:lnTo>
                <a:lnTo>
                  <a:pt x="116" y="26"/>
                </a:lnTo>
                <a:lnTo>
                  <a:pt x="136" y="18"/>
                </a:lnTo>
                <a:lnTo>
                  <a:pt x="156" y="10"/>
                </a:lnTo>
                <a:lnTo>
                  <a:pt x="178" y="4"/>
                </a:lnTo>
                <a:lnTo>
                  <a:pt x="200" y="2"/>
                </a:lnTo>
                <a:lnTo>
                  <a:pt x="222" y="0"/>
                </a:lnTo>
                <a:lnTo>
                  <a:pt x="1334" y="0"/>
                </a:lnTo>
                <a:lnTo>
                  <a:pt x="1334" y="0"/>
                </a:lnTo>
                <a:lnTo>
                  <a:pt x="1358" y="2"/>
                </a:lnTo>
                <a:lnTo>
                  <a:pt x="1380" y="4"/>
                </a:lnTo>
                <a:lnTo>
                  <a:pt x="1400" y="10"/>
                </a:lnTo>
                <a:lnTo>
                  <a:pt x="1422" y="18"/>
                </a:lnTo>
                <a:lnTo>
                  <a:pt x="1440" y="26"/>
                </a:lnTo>
                <a:lnTo>
                  <a:pt x="1458" y="38"/>
                </a:lnTo>
                <a:lnTo>
                  <a:pt x="1476" y="50"/>
                </a:lnTo>
                <a:lnTo>
                  <a:pt x="1492" y="66"/>
                </a:lnTo>
                <a:lnTo>
                  <a:pt x="1506" y="80"/>
                </a:lnTo>
                <a:lnTo>
                  <a:pt x="1518" y="98"/>
                </a:lnTo>
                <a:lnTo>
                  <a:pt x="1530" y="116"/>
                </a:lnTo>
                <a:lnTo>
                  <a:pt x="1540" y="136"/>
                </a:lnTo>
                <a:lnTo>
                  <a:pt x="1546" y="156"/>
                </a:lnTo>
                <a:lnTo>
                  <a:pt x="1552" y="178"/>
                </a:lnTo>
                <a:lnTo>
                  <a:pt x="1556" y="199"/>
                </a:lnTo>
                <a:lnTo>
                  <a:pt x="1556" y="221"/>
                </a:lnTo>
                <a:lnTo>
                  <a:pt x="1556" y="221"/>
                </a:lnTo>
                <a:lnTo>
                  <a:pt x="1556" y="221"/>
                </a:lnTo>
                <a:lnTo>
                  <a:pt x="1556" y="245"/>
                </a:lnTo>
                <a:lnTo>
                  <a:pt x="1552" y="267"/>
                </a:lnTo>
                <a:lnTo>
                  <a:pt x="1546" y="287"/>
                </a:lnTo>
                <a:lnTo>
                  <a:pt x="1540" y="307"/>
                </a:lnTo>
                <a:lnTo>
                  <a:pt x="1530" y="327"/>
                </a:lnTo>
                <a:lnTo>
                  <a:pt x="1518" y="345"/>
                </a:lnTo>
                <a:lnTo>
                  <a:pt x="1506" y="363"/>
                </a:lnTo>
                <a:lnTo>
                  <a:pt x="1492" y="379"/>
                </a:lnTo>
                <a:lnTo>
                  <a:pt x="1476" y="393"/>
                </a:lnTo>
                <a:lnTo>
                  <a:pt x="1458" y="405"/>
                </a:lnTo>
                <a:lnTo>
                  <a:pt x="1440" y="417"/>
                </a:lnTo>
                <a:lnTo>
                  <a:pt x="1422" y="427"/>
                </a:lnTo>
                <a:lnTo>
                  <a:pt x="1400" y="433"/>
                </a:lnTo>
                <a:lnTo>
                  <a:pt x="1380" y="439"/>
                </a:lnTo>
                <a:lnTo>
                  <a:pt x="1358" y="443"/>
                </a:lnTo>
                <a:lnTo>
                  <a:pt x="1334" y="443"/>
                </a:lnTo>
                <a:lnTo>
                  <a:pt x="1334" y="443"/>
                </a:lnTo>
                <a:close/>
              </a:path>
            </a:pathLst>
          </a:custGeom>
          <a:solidFill>
            <a:srgbClr val="FAA6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Rectangle 96">
            <a:extLst>
              <a:ext uri="{FF2B5EF4-FFF2-40B4-BE49-F238E27FC236}">
                <a16:creationId xmlns:a16="http://schemas.microsoft.com/office/drawing/2014/main" id="{F92EF7FE-6573-D4C0-86C6-65B3CB343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6250" y="15411232"/>
            <a:ext cx="23923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SATETY !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A2D9D595-3ED8-4823-E151-0E37550B91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292569"/>
              </p:ext>
            </p:extLst>
          </p:nvPr>
        </p:nvGraphicFramePr>
        <p:xfrm>
          <a:off x="15501144" y="11405394"/>
          <a:ext cx="13658056" cy="351901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414514">
                  <a:extLst>
                    <a:ext uri="{9D8B030D-6E8A-4147-A177-3AD203B41FA5}">
                      <a16:colId xmlns:a16="http://schemas.microsoft.com/office/drawing/2014/main" val="1579510076"/>
                    </a:ext>
                  </a:extLst>
                </a:gridCol>
                <a:gridCol w="3414514">
                  <a:extLst>
                    <a:ext uri="{9D8B030D-6E8A-4147-A177-3AD203B41FA5}">
                      <a16:colId xmlns:a16="http://schemas.microsoft.com/office/drawing/2014/main" val="3647492667"/>
                    </a:ext>
                  </a:extLst>
                </a:gridCol>
                <a:gridCol w="3414514">
                  <a:extLst>
                    <a:ext uri="{9D8B030D-6E8A-4147-A177-3AD203B41FA5}">
                      <a16:colId xmlns:a16="http://schemas.microsoft.com/office/drawing/2014/main" val="2290295602"/>
                    </a:ext>
                  </a:extLst>
                </a:gridCol>
                <a:gridCol w="3414514">
                  <a:extLst>
                    <a:ext uri="{9D8B030D-6E8A-4147-A177-3AD203B41FA5}">
                      <a16:colId xmlns:a16="http://schemas.microsoft.com/office/drawing/2014/main" val="3236542561"/>
                    </a:ext>
                  </a:extLst>
                </a:gridCol>
              </a:tblGrid>
              <a:tr h="11730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1 : 1 ~ 1000 </a:t>
                      </a:r>
                      <a:r>
                        <a:rPr lang="en-US" altLang="ko-KR" sz="3000" b="1" dirty="0" err="1">
                          <a:solidFill>
                            <a:schemeClr val="tx1"/>
                          </a:solidFill>
                        </a:rPr>
                        <a:t>hr</a:t>
                      </a:r>
                      <a:endParaRPr lang="ko-KR" altLang="en-US" sz="3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2 : 1000 ~ 1200 </a:t>
                      </a:r>
                      <a:r>
                        <a:rPr lang="en-US" altLang="ko-KR" sz="3000" b="1" dirty="0" err="1">
                          <a:solidFill>
                            <a:schemeClr val="tx1"/>
                          </a:solidFill>
                        </a:rPr>
                        <a:t>hr</a:t>
                      </a:r>
                      <a:endParaRPr lang="ko-KR" altLang="en-US" sz="3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3 : 1200 ~ 1400 </a:t>
                      </a:r>
                      <a:r>
                        <a:rPr lang="en-US" altLang="ko-KR" sz="3000" b="1" dirty="0" err="1">
                          <a:solidFill>
                            <a:schemeClr val="tx1"/>
                          </a:solidFill>
                        </a:rPr>
                        <a:t>hr</a:t>
                      </a:r>
                      <a:endParaRPr lang="ko-KR" altLang="en-US" sz="3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4 : 1400 ~ 1600 </a:t>
                      </a:r>
                      <a:r>
                        <a:rPr lang="en-US" altLang="ko-KR" sz="3000" b="1" dirty="0" err="1">
                          <a:solidFill>
                            <a:schemeClr val="tx1"/>
                          </a:solidFill>
                        </a:rPr>
                        <a:t>hr</a:t>
                      </a:r>
                      <a:endParaRPr lang="ko-KR" altLang="en-US" sz="3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530880"/>
                  </a:ext>
                </a:extLst>
              </a:tr>
              <a:tr h="11730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5 : 1600 ~ 1800 </a:t>
                      </a:r>
                      <a:r>
                        <a:rPr lang="en-US" altLang="ko-KR" sz="3000" b="1" dirty="0" err="1">
                          <a:solidFill>
                            <a:schemeClr val="tx1"/>
                          </a:solidFill>
                        </a:rPr>
                        <a:t>hr</a:t>
                      </a:r>
                      <a:endParaRPr lang="ko-KR" altLang="en-US" sz="3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6 : 1800 ~ 2000 </a:t>
                      </a:r>
                      <a:r>
                        <a:rPr lang="en-US" altLang="ko-KR" sz="3000" b="1" dirty="0" err="1">
                          <a:solidFill>
                            <a:schemeClr val="tx1"/>
                          </a:solidFill>
                        </a:rPr>
                        <a:t>hr</a:t>
                      </a:r>
                      <a:endParaRPr lang="ko-KR" altLang="en-US" sz="3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7 : 2000 ~ 2400 </a:t>
                      </a:r>
                      <a:r>
                        <a:rPr lang="en-US" altLang="ko-KR" sz="3000" b="1" dirty="0" err="1">
                          <a:solidFill>
                            <a:schemeClr val="tx1"/>
                          </a:solidFill>
                        </a:rPr>
                        <a:t>hr</a:t>
                      </a:r>
                      <a:endParaRPr lang="ko-KR" altLang="en-US" sz="3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8 : 2400 </a:t>
                      </a:r>
                      <a:r>
                        <a:rPr lang="en-US" altLang="ko-KR" sz="3000" b="1" dirty="0" err="1">
                          <a:solidFill>
                            <a:schemeClr val="tx1"/>
                          </a:solidFill>
                        </a:rPr>
                        <a:t>hr</a:t>
                      </a:r>
                      <a:endParaRPr lang="ko-KR" altLang="en-US" sz="3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1266908"/>
                  </a:ext>
                </a:extLst>
              </a:tr>
              <a:tr h="11730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 err="1">
                          <a:solidFill>
                            <a:schemeClr val="tx1"/>
                          </a:solidFill>
                        </a:rPr>
                        <a:t>Emplyee</a:t>
                      </a:r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 working hours</a:t>
                      </a:r>
                      <a:endParaRPr lang="ko-KR" altLang="en-US" sz="3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6456809"/>
                  </a:ext>
                </a:extLst>
              </a:tr>
            </a:tbl>
          </a:graphicData>
        </a:graphic>
      </p:graphicFrame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0F3B2DF3-948F-0F2E-0875-5D742B7C11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389897"/>
              </p:ext>
            </p:extLst>
          </p:nvPr>
        </p:nvGraphicFramePr>
        <p:xfrm>
          <a:off x="15501144" y="2840038"/>
          <a:ext cx="13658056" cy="643794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14514">
                  <a:extLst>
                    <a:ext uri="{9D8B030D-6E8A-4147-A177-3AD203B41FA5}">
                      <a16:colId xmlns:a16="http://schemas.microsoft.com/office/drawing/2014/main" val="3477884469"/>
                    </a:ext>
                  </a:extLst>
                </a:gridCol>
                <a:gridCol w="3414514">
                  <a:extLst>
                    <a:ext uri="{9D8B030D-6E8A-4147-A177-3AD203B41FA5}">
                      <a16:colId xmlns:a16="http://schemas.microsoft.com/office/drawing/2014/main" val="2617245559"/>
                    </a:ext>
                  </a:extLst>
                </a:gridCol>
                <a:gridCol w="3414514">
                  <a:extLst>
                    <a:ext uri="{9D8B030D-6E8A-4147-A177-3AD203B41FA5}">
                      <a16:colId xmlns:a16="http://schemas.microsoft.com/office/drawing/2014/main" val="1904296626"/>
                    </a:ext>
                  </a:extLst>
                </a:gridCol>
                <a:gridCol w="3414514">
                  <a:extLst>
                    <a:ext uri="{9D8B030D-6E8A-4147-A177-3AD203B41FA5}">
                      <a16:colId xmlns:a16="http://schemas.microsoft.com/office/drawing/2014/main" val="3892536998"/>
                    </a:ext>
                  </a:extLst>
                </a:gridCol>
              </a:tblGrid>
              <a:tr h="10729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1 : </a:t>
                      </a:r>
                      <a:r>
                        <a:rPr lang="ko-KR" altLang="en-US" sz="3000" b="1" dirty="0">
                          <a:solidFill>
                            <a:schemeClr val="tx1"/>
                          </a:solidFill>
                        </a:rPr>
                        <a:t>농림어업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2 : </a:t>
                      </a:r>
                      <a:r>
                        <a:rPr lang="ko-KR" altLang="en-US" sz="3000" b="1" dirty="0">
                          <a:solidFill>
                            <a:schemeClr val="tx1"/>
                          </a:solidFill>
                        </a:rPr>
                        <a:t>도매업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3 : </a:t>
                      </a:r>
                      <a:r>
                        <a:rPr lang="ko-KR" altLang="en-US" sz="3000" b="1" dirty="0">
                          <a:solidFill>
                            <a:schemeClr val="tx1"/>
                          </a:solidFill>
                        </a:rPr>
                        <a:t>운송 및 창고업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4 : </a:t>
                      </a:r>
                      <a:r>
                        <a:rPr lang="ko-KR" altLang="en-US" sz="3000" b="1" dirty="0">
                          <a:solidFill>
                            <a:schemeClr val="tx1"/>
                          </a:solidFill>
                        </a:rPr>
                        <a:t>건설업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5642817"/>
                  </a:ext>
                </a:extLst>
              </a:tr>
              <a:tr h="10729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5 : </a:t>
                      </a:r>
                      <a:r>
                        <a:rPr lang="ko-KR" altLang="en-US" sz="3000" b="1" dirty="0">
                          <a:solidFill>
                            <a:schemeClr val="tx1"/>
                          </a:solidFill>
                        </a:rPr>
                        <a:t>기업 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6 : </a:t>
                      </a:r>
                      <a:r>
                        <a:rPr lang="ko-KR" altLang="en-US" sz="3000" b="1" dirty="0">
                          <a:solidFill>
                            <a:schemeClr val="tx1"/>
                          </a:solidFill>
                        </a:rPr>
                        <a:t>소매업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7 : </a:t>
                      </a:r>
                      <a:r>
                        <a:rPr lang="ko-KR" altLang="en-US" sz="3000" b="1" dirty="0">
                          <a:solidFill>
                            <a:schemeClr val="tx1"/>
                          </a:solidFill>
                        </a:rPr>
                        <a:t>제조업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8: </a:t>
                      </a:r>
                      <a:r>
                        <a:rPr lang="ko-KR" altLang="en-US" sz="3000" b="1" dirty="0">
                          <a:solidFill>
                            <a:schemeClr val="tx1"/>
                          </a:solidFill>
                        </a:rPr>
                        <a:t>부동산 및 임대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382347"/>
                  </a:ext>
                </a:extLst>
              </a:tr>
              <a:tr h="10729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9 : </a:t>
                      </a:r>
                      <a:r>
                        <a:rPr lang="ko-KR" altLang="en-US" sz="3000" b="1" dirty="0">
                          <a:solidFill>
                            <a:schemeClr val="tx1"/>
                          </a:solidFill>
                        </a:rPr>
                        <a:t>기타 서비스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10 : </a:t>
                      </a:r>
                      <a:r>
                        <a:rPr lang="ko-KR" altLang="en-US" sz="3000" b="1" dirty="0">
                          <a:solidFill>
                            <a:schemeClr val="tx1"/>
                          </a:solidFill>
                        </a:rPr>
                        <a:t>행정 및 지원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11 : </a:t>
                      </a:r>
                      <a:r>
                        <a:rPr lang="ko-KR" altLang="en-US" sz="3000" b="1" dirty="0">
                          <a:solidFill>
                            <a:schemeClr val="tx1"/>
                          </a:solidFill>
                        </a:rPr>
                        <a:t>숙박 및 </a:t>
                      </a:r>
                      <a:r>
                        <a:rPr lang="ko-KR" altLang="en-US" sz="3000" b="1" dirty="0" err="1">
                          <a:solidFill>
                            <a:schemeClr val="tx1"/>
                          </a:solidFill>
                        </a:rPr>
                        <a:t>음식업</a:t>
                      </a:r>
                      <a:endParaRPr lang="ko-KR" altLang="en-US" sz="3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12 : </a:t>
                      </a:r>
                      <a:r>
                        <a:rPr lang="ko-KR" altLang="en-US" sz="3000" b="1" dirty="0">
                          <a:solidFill>
                            <a:schemeClr val="tx1"/>
                          </a:solidFill>
                        </a:rPr>
                        <a:t>건강 관리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7268323"/>
                  </a:ext>
                </a:extLst>
              </a:tr>
              <a:tr h="10729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13 : </a:t>
                      </a:r>
                      <a:r>
                        <a:rPr lang="ko-KR" altLang="en-US" sz="3000" b="1" dirty="0">
                          <a:solidFill>
                            <a:schemeClr val="tx1"/>
                          </a:solidFill>
                        </a:rPr>
                        <a:t>유틸리티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14 : </a:t>
                      </a:r>
                      <a:r>
                        <a:rPr lang="ko-KR" altLang="en-US" sz="3000" b="1" dirty="0">
                          <a:solidFill>
                            <a:schemeClr val="tx1"/>
                          </a:solidFill>
                        </a:rPr>
                        <a:t>채광</a:t>
                      </a:r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3000" b="1" dirty="0">
                          <a:solidFill>
                            <a:schemeClr val="tx1"/>
                          </a:solidFill>
                        </a:rPr>
                        <a:t>석유 추출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15 : </a:t>
                      </a:r>
                      <a:r>
                        <a:rPr lang="ko-KR" altLang="en-US" sz="3000" b="1" dirty="0">
                          <a:solidFill>
                            <a:schemeClr val="tx1"/>
                          </a:solidFill>
                        </a:rPr>
                        <a:t>공공 행정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16 : </a:t>
                      </a:r>
                      <a:r>
                        <a:rPr lang="ko-KR" altLang="en-US" sz="3000" b="1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2921993"/>
                  </a:ext>
                </a:extLst>
              </a:tr>
              <a:tr h="10729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17 : </a:t>
                      </a:r>
                      <a:r>
                        <a:rPr lang="ko-KR" altLang="en-US" sz="3000" b="1" dirty="0">
                          <a:solidFill>
                            <a:schemeClr val="tx1"/>
                          </a:solidFill>
                        </a:rPr>
                        <a:t>전문과학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18 : </a:t>
                      </a:r>
                      <a:r>
                        <a:rPr lang="ko-KR" altLang="en-US" sz="3000" b="1" dirty="0">
                          <a:solidFill>
                            <a:schemeClr val="tx1"/>
                          </a:solidFill>
                        </a:rPr>
                        <a:t>교육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19 : </a:t>
                      </a:r>
                      <a:r>
                        <a:rPr lang="ko-KR" altLang="en-US" sz="3000" b="1" dirty="0">
                          <a:solidFill>
                            <a:schemeClr val="tx1"/>
                          </a:solidFill>
                        </a:rPr>
                        <a:t>예술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20 : </a:t>
                      </a:r>
                      <a:r>
                        <a:rPr lang="ko-KR" altLang="en-US" sz="3000" b="1" dirty="0">
                          <a:solidFill>
                            <a:schemeClr val="tx1"/>
                          </a:solidFill>
                        </a:rPr>
                        <a:t>금융업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1806451"/>
                  </a:ext>
                </a:extLst>
              </a:tr>
              <a:tr h="1072991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Industry</a:t>
                      </a:r>
                      <a:endParaRPr lang="ko-KR" altLang="en-US" sz="3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9800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26592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3">
            <a:extLst>
              <a:ext uri="{FF2B5EF4-FFF2-40B4-BE49-F238E27FC236}">
                <a16:creationId xmlns:a16="http://schemas.microsoft.com/office/drawing/2014/main" id="{3150178F-79E4-4C4E-8F02-845B785A4513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4288" y="0"/>
            <a:ext cx="29144912" cy="1640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33023769-5DD3-4240-A72D-5B864EA24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8" y="0"/>
            <a:ext cx="29144912" cy="164099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89" name="Freeform 32">
            <a:extLst>
              <a:ext uri="{FF2B5EF4-FFF2-40B4-BE49-F238E27FC236}">
                <a16:creationId xmlns:a16="http://schemas.microsoft.com/office/drawing/2014/main" id="{9DEAC5AA-D060-44BB-8F27-75D3E88EEAEF}"/>
              </a:ext>
            </a:extLst>
          </p:cNvPr>
          <p:cNvSpPr>
            <a:spLocks/>
          </p:cNvSpPr>
          <p:nvPr/>
        </p:nvSpPr>
        <p:spPr bwMode="auto">
          <a:xfrm>
            <a:off x="14288" y="0"/>
            <a:ext cx="25477787" cy="2198688"/>
          </a:xfrm>
          <a:custGeom>
            <a:avLst/>
            <a:gdLst>
              <a:gd name="T0" fmla="*/ 16049 w 16049"/>
              <a:gd name="T1" fmla="*/ 1385 h 1385"/>
              <a:gd name="T2" fmla="*/ 0 w 16049"/>
              <a:gd name="T3" fmla="*/ 1385 h 1385"/>
              <a:gd name="T4" fmla="*/ 0 w 16049"/>
              <a:gd name="T5" fmla="*/ 0 h 1385"/>
              <a:gd name="T6" fmla="*/ 15446 w 16049"/>
              <a:gd name="T7" fmla="*/ 0 h 1385"/>
              <a:gd name="T8" fmla="*/ 16049 w 16049"/>
              <a:gd name="T9" fmla="*/ 1385 h 1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049" h="1385">
                <a:moveTo>
                  <a:pt x="16049" y="1385"/>
                </a:moveTo>
                <a:lnTo>
                  <a:pt x="0" y="1385"/>
                </a:lnTo>
                <a:lnTo>
                  <a:pt x="0" y="0"/>
                </a:lnTo>
                <a:lnTo>
                  <a:pt x="15446" y="0"/>
                </a:lnTo>
                <a:lnTo>
                  <a:pt x="16049" y="1385"/>
                </a:lnTo>
                <a:close/>
              </a:path>
            </a:pathLst>
          </a:custGeom>
          <a:solidFill>
            <a:srgbClr val="F4A60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0" name="Freeform 33">
            <a:extLst>
              <a:ext uri="{FF2B5EF4-FFF2-40B4-BE49-F238E27FC236}">
                <a16:creationId xmlns:a16="http://schemas.microsoft.com/office/drawing/2014/main" id="{85210BF4-7012-408F-AF8A-AC2434BF2F77}"/>
              </a:ext>
            </a:extLst>
          </p:cNvPr>
          <p:cNvSpPr>
            <a:spLocks/>
          </p:cNvSpPr>
          <p:nvPr/>
        </p:nvSpPr>
        <p:spPr bwMode="auto">
          <a:xfrm>
            <a:off x="25876250" y="317500"/>
            <a:ext cx="3282950" cy="1563688"/>
          </a:xfrm>
          <a:custGeom>
            <a:avLst/>
            <a:gdLst>
              <a:gd name="T0" fmla="*/ 430 w 2068"/>
              <a:gd name="T1" fmla="*/ 985 h 985"/>
              <a:gd name="T2" fmla="*/ 2068 w 2068"/>
              <a:gd name="T3" fmla="*/ 985 h 985"/>
              <a:gd name="T4" fmla="*/ 2068 w 2068"/>
              <a:gd name="T5" fmla="*/ 0 h 985"/>
              <a:gd name="T6" fmla="*/ 0 w 2068"/>
              <a:gd name="T7" fmla="*/ 0 h 985"/>
              <a:gd name="T8" fmla="*/ 430 w 2068"/>
              <a:gd name="T9" fmla="*/ 985 h 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68" h="985">
                <a:moveTo>
                  <a:pt x="430" y="985"/>
                </a:moveTo>
                <a:lnTo>
                  <a:pt x="2068" y="985"/>
                </a:lnTo>
                <a:lnTo>
                  <a:pt x="2068" y="0"/>
                </a:lnTo>
                <a:lnTo>
                  <a:pt x="0" y="0"/>
                </a:lnTo>
                <a:lnTo>
                  <a:pt x="430" y="985"/>
                </a:lnTo>
                <a:close/>
              </a:path>
            </a:pathLst>
          </a:custGeom>
          <a:solidFill>
            <a:srgbClr val="3F53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1" name="Rectangle 34">
            <a:extLst>
              <a:ext uri="{FF2B5EF4-FFF2-40B4-BE49-F238E27FC236}">
                <a16:creationId xmlns:a16="http://schemas.microsoft.com/office/drawing/2014/main" id="{A8E09F71-86C7-4D65-8F31-5F04DF052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725" y="517525"/>
            <a:ext cx="76200" cy="11636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2" name="Rectangle 35">
            <a:extLst>
              <a:ext uri="{FF2B5EF4-FFF2-40B4-BE49-F238E27FC236}">
                <a16:creationId xmlns:a16="http://schemas.microsoft.com/office/drawing/2014/main" id="{15D44760-8C35-4E16-BC99-4626A48DF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75" y="409575"/>
            <a:ext cx="4610686" cy="118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77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Chapter 4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3" name="Rectangle 36">
            <a:extLst>
              <a:ext uri="{FF2B5EF4-FFF2-40B4-BE49-F238E27FC236}">
                <a16:creationId xmlns:a16="http://schemas.microsoft.com/office/drawing/2014/main" id="{0B0D7AFE-B146-42FB-B95C-1B81F836D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5150" y="641350"/>
            <a:ext cx="1183689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PDP 2</a:t>
            </a:r>
            <a:r>
              <a:rPr lang="ko-KR" altLang="en-US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특성 </a:t>
            </a:r>
            <a:r>
              <a:rPr lang="en-US" altLang="ko-KR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– </a:t>
            </a:r>
            <a:r>
              <a:rPr lang="ko-KR" altLang="en-US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평균 직원 수와 근로시간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03" name="Rectangle 46">
            <a:extLst>
              <a:ext uri="{FF2B5EF4-FFF2-40B4-BE49-F238E27FC236}">
                <a16:creationId xmlns:a16="http://schemas.microsoft.com/office/drawing/2014/main" id="{007F679F-B748-492A-99C8-C5C6D0D89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6825" y="2840038"/>
            <a:ext cx="13319919" cy="1305242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Freeform 94">
            <a:extLst>
              <a:ext uri="{FF2B5EF4-FFF2-40B4-BE49-F238E27FC236}">
                <a16:creationId xmlns:a16="http://schemas.microsoft.com/office/drawing/2014/main" id="{995DED41-DC73-3845-4C9E-BEB519D80381}"/>
              </a:ext>
            </a:extLst>
          </p:cNvPr>
          <p:cNvSpPr>
            <a:spLocks/>
          </p:cNvSpPr>
          <p:nvPr/>
        </p:nvSpPr>
        <p:spPr bwMode="auto">
          <a:xfrm>
            <a:off x="25145879" y="15354300"/>
            <a:ext cx="3787896" cy="703263"/>
          </a:xfrm>
          <a:custGeom>
            <a:avLst/>
            <a:gdLst>
              <a:gd name="T0" fmla="*/ 222 w 1556"/>
              <a:gd name="T1" fmla="*/ 443 h 443"/>
              <a:gd name="T2" fmla="*/ 200 w 1556"/>
              <a:gd name="T3" fmla="*/ 443 h 443"/>
              <a:gd name="T4" fmla="*/ 156 w 1556"/>
              <a:gd name="T5" fmla="*/ 433 h 443"/>
              <a:gd name="T6" fmla="*/ 116 w 1556"/>
              <a:gd name="T7" fmla="*/ 417 h 443"/>
              <a:gd name="T8" fmla="*/ 82 w 1556"/>
              <a:gd name="T9" fmla="*/ 393 h 443"/>
              <a:gd name="T10" fmla="*/ 50 w 1556"/>
              <a:gd name="T11" fmla="*/ 363 h 443"/>
              <a:gd name="T12" fmla="*/ 26 w 1556"/>
              <a:gd name="T13" fmla="*/ 327 h 443"/>
              <a:gd name="T14" fmla="*/ 10 w 1556"/>
              <a:gd name="T15" fmla="*/ 287 h 443"/>
              <a:gd name="T16" fmla="*/ 2 w 1556"/>
              <a:gd name="T17" fmla="*/ 245 h 443"/>
              <a:gd name="T18" fmla="*/ 0 w 1556"/>
              <a:gd name="T19" fmla="*/ 221 h 443"/>
              <a:gd name="T20" fmla="*/ 2 w 1556"/>
              <a:gd name="T21" fmla="*/ 199 h 443"/>
              <a:gd name="T22" fmla="*/ 10 w 1556"/>
              <a:gd name="T23" fmla="*/ 156 h 443"/>
              <a:gd name="T24" fmla="*/ 26 w 1556"/>
              <a:gd name="T25" fmla="*/ 116 h 443"/>
              <a:gd name="T26" fmla="*/ 50 w 1556"/>
              <a:gd name="T27" fmla="*/ 80 h 443"/>
              <a:gd name="T28" fmla="*/ 82 w 1556"/>
              <a:gd name="T29" fmla="*/ 50 h 443"/>
              <a:gd name="T30" fmla="*/ 116 w 1556"/>
              <a:gd name="T31" fmla="*/ 26 h 443"/>
              <a:gd name="T32" fmla="*/ 156 w 1556"/>
              <a:gd name="T33" fmla="*/ 10 h 443"/>
              <a:gd name="T34" fmla="*/ 200 w 1556"/>
              <a:gd name="T35" fmla="*/ 2 h 443"/>
              <a:gd name="T36" fmla="*/ 1334 w 1556"/>
              <a:gd name="T37" fmla="*/ 0 h 443"/>
              <a:gd name="T38" fmla="*/ 1358 w 1556"/>
              <a:gd name="T39" fmla="*/ 2 h 443"/>
              <a:gd name="T40" fmla="*/ 1400 w 1556"/>
              <a:gd name="T41" fmla="*/ 10 h 443"/>
              <a:gd name="T42" fmla="*/ 1440 w 1556"/>
              <a:gd name="T43" fmla="*/ 26 h 443"/>
              <a:gd name="T44" fmla="*/ 1476 w 1556"/>
              <a:gd name="T45" fmla="*/ 50 h 443"/>
              <a:gd name="T46" fmla="*/ 1506 w 1556"/>
              <a:gd name="T47" fmla="*/ 80 h 443"/>
              <a:gd name="T48" fmla="*/ 1530 w 1556"/>
              <a:gd name="T49" fmla="*/ 116 h 443"/>
              <a:gd name="T50" fmla="*/ 1546 w 1556"/>
              <a:gd name="T51" fmla="*/ 156 h 443"/>
              <a:gd name="T52" fmla="*/ 1556 w 1556"/>
              <a:gd name="T53" fmla="*/ 199 h 443"/>
              <a:gd name="T54" fmla="*/ 1556 w 1556"/>
              <a:gd name="T55" fmla="*/ 221 h 443"/>
              <a:gd name="T56" fmla="*/ 1556 w 1556"/>
              <a:gd name="T57" fmla="*/ 245 h 443"/>
              <a:gd name="T58" fmla="*/ 1546 w 1556"/>
              <a:gd name="T59" fmla="*/ 287 h 443"/>
              <a:gd name="T60" fmla="*/ 1530 w 1556"/>
              <a:gd name="T61" fmla="*/ 327 h 443"/>
              <a:gd name="T62" fmla="*/ 1506 w 1556"/>
              <a:gd name="T63" fmla="*/ 363 h 443"/>
              <a:gd name="T64" fmla="*/ 1476 w 1556"/>
              <a:gd name="T65" fmla="*/ 393 h 443"/>
              <a:gd name="T66" fmla="*/ 1440 w 1556"/>
              <a:gd name="T67" fmla="*/ 417 h 443"/>
              <a:gd name="T68" fmla="*/ 1400 w 1556"/>
              <a:gd name="T69" fmla="*/ 433 h 443"/>
              <a:gd name="T70" fmla="*/ 1358 w 1556"/>
              <a:gd name="T71" fmla="*/ 443 h 443"/>
              <a:gd name="T72" fmla="*/ 1334 w 1556"/>
              <a:gd name="T73" fmla="*/ 443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556" h="443">
                <a:moveTo>
                  <a:pt x="1334" y="443"/>
                </a:moveTo>
                <a:lnTo>
                  <a:pt x="222" y="443"/>
                </a:lnTo>
                <a:lnTo>
                  <a:pt x="222" y="443"/>
                </a:lnTo>
                <a:lnTo>
                  <a:pt x="200" y="443"/>
                </a:lnTo>
                <a:lnTo>
                  <a:pt x="178" y="439"/>
                </a:lnTo>
                <a:lnTo>
                  <a:pt x="156" y="433"/>
                </a:lnTo>
                <a:lnTo>
                  <a:pt x="136" y="427"/>
                </a:lnTo>
                <a:lnTo>
                  <a:pt x="116" y="417"/>
                </a:lnTo>
                <a:lnTo>
                  <a:pt x="98" y="405"/>
                </a:lnTo>
                <a:lnTo>
                  <a:pt x="82" y="393"/>
                </a:lnTo>
                <a:lnTo>
                  <a:pt x="66" y="379"/>
                </a:lnTo>
                <a:lnTo>
                  <a:pt x="50" y="363"/>
                </a:lnTo>
                <a:lnTo>
                  <a:pt x="38" y="345"/>
                </a:lnTo>
                <a:lnTo>
                  <a:pt x="26" y="327"/>
                </a:lnTo>
                <a:lnTo>
                  <a:pt x="18" y="307"/>
                </a:lnTo>
                <a:lnTo>
                  <a:pt x="10" y="287"/>
                </a:lnTo>
                <a:lnTo>
                  <a:pt x="4" y="267"/>
                </a:lnTo>
                <a:lnTo>
                  <a:pt x="2" y="245"/>
                </a:lnTo>
                <a:lnTo>
                  <a:pt x="0" y="221"/>
                </a:lnTo>
                <a:lnTo>
                  <a:pt x="0" y="221"/>
                </a:lnTo>
                <a:lnTo>
                  <a:pt x="0" y="221"/>
                </a:lnTo>
                <a:lnTo>
                  <a:pt x="2" y="199"/>
                </a:lnTo>
                <a:lnTo>
                  <a:pt x="4" y="178"/>
                </a:lnTo>
                <a:lnTo>
                  <a:pt x="10" y="156"/>
                </a:lnTo>
                <a:lnTo>
                  <a:pt x="18" y="136"/>
                </a:lnTo>
                <a:lnTo>
                  <a:pt x="26" y="116"/>
                </a:lnTo>
                <a:lnTo>
                  <a:pt x="38" y="98"/>
                </a:lnTo>
                <a:lnTo>
                  <a:pt x="50" y="80"/>
                </a:lnTo>
                <a:lnTo>
                  <a:pt x="66" y="66"/>
                </a:lnTo>
                <a:lnTo>
                  <a:pt x="82" y="50"/>
                </a:lnTo>
                <a:lnTo>
                  <a:pt x="98" y="38"/>
                </a:lnTo>
                <a:lnTo>
                  <a:pt x="116" y="26"/>
                </a:lnTo>
                <a:lnTo>
                  <a:pt x="136" y="18"/>
                </a:lnTo>
                <a:lnTo>
                  <a:pt x="156" y="10"/>
                </a:lnTo>
                <a:lnTo>
                  <a:pt x="178" y="4"/>
                </a:lnTo>
                <a:lnTo>
                  <a:pt x="200" y="2"/>
                </a:lnTo>
                <a:lnTo>
                  <a:pt x="222" y="0"/>
                </a:lnTo>
                <a:lnTo>
                  <a:pt x="1334" y="0"/>
                </a:lnTo>
                <a:lnTo>
                  <a:pt x="1334" y="0"/>
                </a:lnTo>
                <a:lnTo>
                  <a:pt x="1358" y="2"/>
                </a:lnTo>
                <a:lnTo>
                  <a:pt x="1380" y="4"/>
                </a:lnTo>
                <a:lnTo>
                  <a:pt x="1400" y="10"/>
                </a:lnTo>
                <a:lnTo>
                  <a:pt x="1422" y="18"/>
                </a:lnTo>
                <a:lnTo>
                  <a:pt x="1440" y="26"/>
                </a:lnTo>
                <a:lnTo>
                  <a:pt x="1458" y="38"/>
                </a:lnTo>
                <a:lnTo>
                  <a:pt x="1476" y="50"/>
                </a:lnTo>
                <a:lnTo>
                  <a:pt x="1492" y="66"/>
                </a:lnTo>
                <a:lnTo>
                  <a:pt x="1506" y="80"/>
                </a:lnTo>
                <a:lnTo>
                  <a:pt x="1518" y="98"/>
                </a:lnTo>
                <a:lnTo>
                  <a:pt x="1530" y="116"/>
                </a:lnTo>
                <a:lnTo>
                  <a:pt x="1540" y="136"/>
                </a:lnTo>
                <a:lnTo>
                  <a:pt x="1546" y="156"/>
                </a:lnTo>
                <a:lnTo>
                  <a:pt x="1552" y="178"/>
                </a:lnTo>
                <a:lnTo>
                  <a:pt x="1556" y="199"/>
                </a:lnTo>
                <a:lnTo>
                  <a:pt x="1556" y="221"/>
                </a:lnTo>
                <a:lnTo>
                  <a:pt x="1556" y="221"/>
                </a:lnTo>
                <a:lnTo>
                  <a:pt x="1556" y="221"/>
                </a:lnTo>
                <a:lnTo>
                  <a:pt x="1556" y="245"/>
                </a:lnTo>
                <a:lnTo>
                  <a:pt x="1552" y="267"/>
                </a:lnTo>
                <a:lnTo>
                  <a:pt x="1546" y="287"/>
                </a:lnTo>
                <a:lnTo>
                  <a:pt x="1540" y="307"/>
                </a:lnTo>
                <a:lnTo>
                  <a:pt x="1530" y="327"/>
                </a:lnTo>
                <a:lnTo>
                  <a:pt x="1518" y="345"/>
                </a:lnTo>
                <a:lnTo>
                  <a:pt x="1506" y="363"/>
                </a:lnTo>
                <a:lnTo>
                  <a:pt x="1492" y="379"/>
                </a:lnTo>
                <a:lnTo>
                  <a:pt x="1476" y="393"/>
                </a:lnTo>
                <a:lnTo>
                  <a:pt x="1458" y="405"/>
                </a:lnTo>
                <a:lnTo>
                  <a:pt x="1440" y="417"/>
                </a:lnTo>
                <a:lnTo>
                  <a:pt x="1422" y="427"/>
                </a:lnTo>
                <a:lnTo>
                  <a:pt x="1400" y="433"/>
                </a:lnTo>
                <a:lnTo>
                  <a:pt x="1380" y="439"/>
                </a:lnTo>
                <a:lnTo>
                  <a:pt x="1358" y="443"/>
                </a:lnTo>
                <a:lnTo>
                  <a:pt x="1334" y="443"/>
                </a:lnTo>
                <a:lnTo>
                  <a:pt x="1334" y="443"/>
                </a:lnTo>
                <a:close/>
              </a:path>
            </a:pathLst>
          </a:custGeom>
          <a:solidFill>
            <a:srgbClr val="FAA6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Rectangle 96">
            <a:extLst>
              <a:ext uri="{FF2B5EF4-FFF2-40B4-BE49-F238E27FC236}">
                <a16:creationId xmlns:a16="http://schemas.microsoft.com/office/drawing/2014/main" id="{CD0A0624-D531-37C2-D28E-8A85550EC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6250" y="15411232"/>
            <a:ext cx="23923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SATETY !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4AFBE70C-2059-AABB-9C48-BE3321C4DF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554913"/>
              </p:ext>
            </p:extLst>
          </p:nvPr>
        </p:nvGraphicFramePr>
        <p:xfrm>
          <a:off x="15527195" y="11935616"/>
          <a:ext cx="13658055" cy="312737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731611">
                  <a:extLst>
                    <a:ext uri="{9D8B030D-6E8A-4147-A177-3AD203B41FA5}">
                      <a16:colId xmlns:a16="http://schemas.microsoft.com/office/drawing/2014/main" val="839302456"/>
                    </a:ext>
                  </a:extLst>
                </a:gridCol>
                <a:gridCol w="2731611">
                  <a:extLst>
                    <a:ext uri="{9D8B030D-6E8A-4147-A177-3AD203B41FA5}">
                      <a16:colId xmlns:a16="http://schemas.microsoft.com/office/drawing/2014/main" val="2380708102"/>
                    </a:ext>
                  </a:extLst>
                </a:gridCol>
                <a:gridCol w="2731611">
                  <a:extLst>
                    <a:ext uri="{9D8B030D-6E8A-4147-A177-3AD203B41FA5}">
                      <a16:colId xmlns:a16="http://schemas.microsoft.com/office/drawing/2014/main" val="977209785"/>
                    </a:ext>
                  </a:extLst>
                </a:gridCol>
                <a:gridCol w="2731611">
                  <a:extLst>
                    <a:ext uri="{9D8B030D-6E8A-4147-A177-3AD203B41FA5}">
                      <a16:colId xmlns:a16="http://schemas.microsoft.com/office/drawing/2014/main" val="2074499248"/>
                    </a:ext>
                  </a:extLst>
                </a:gridCol>
                <a:gridCol w="2731611">
                  <a:extLst>
                    <a:ext uri="{9D8B030D-6E8A-4147-A177-3AD203B41FA5}">
                      <a16:colId xmlns:a16="http://schemas.microsoft.com/office/drawing/2014/main" val="4202661802"/>
                    </a:ext>
                  </a:extLst>
                </a:gridCol>
              </a:tblGrid>
              <a:tr h="15636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solidFill>
                            <a:schemeClr val="tx1"/>
                          </a:solidFill>
                        </a:rPr>
                        <a:t>1 : 1 ~  10 </a:t>
                      </a:r>
                      <a:r>
                        <a:rPr lang="ko-KR" altLang="en-US" sz="3000" dirty="0">
                          <a:solidFill>
                            <a:schemeClr val="tx1"/>
                          </a:solidFill>
                        </a:rPr>
                        <a:t>명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solidFill>
                            <a:schemeClr val="tx1"/>
                          </a:solidFill>
                        </a:rPr>
                        <a:t>2 : 10 ~ 25 </a:t>
                      </a:r>
                      <a:r>
                        <a:rPr lang="ko-KR" altLang="en-US" sz="3000" dirty="0">
                          <a:solidFill>
                            <a:schemeClr val="tx1"/>
                          </a:solidFill>
                        </a:rPr>
                        <a:t>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solidFill>
                            <a:schemeClr val="tx1"/>
                          </a:solidFill>
                        </a:rPr>
                        <a:t>3 : 25 ~ 50 </a:t>
                      </a:r>
                      <a:r>
                        <a:rPr lang="ko-KR" altLang="en-US" sz="3000" dirty="0">
                          <a:solidFill>
                            <a:schemeClr val="tx1"/>
                          </a:solidFill>
                        </a:rPr>
                        <a:t>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solidFill>
                            <a:schemeClr val="tx1"/>
                          </a:solidFill>
                        </a:rPr>
                        <a:t>4 :  50 ~ 150 </a:t>
                      </a:r>
                      <a:r>
                        <a:rPr lang="ko-KR" altLang="en-US" sz="3000" dirty="0">
                          <a:solidFill>
                            <a:schemeClr val="tx1"/>
                          </a:solidFill>
                        </a:rPr>
                        <a:t>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solidFill>
                            <a:schemeClr val="tx1"/>
                          </a:solidFill>
                        </a:rPr>
                        <a:t>5 :  150 </a:t>
                      </a:r>
                      <a:r>
                        <a:rPr lang="ko-KR" altLang="en-US" sz="3000" dirty="0">
                          <a:solidFill>
                            <a:schemeClr val="tx1"/>
                          </a:solidFill>
                        </a:rPr>
                        <a:t>명</a:t>
                      </a:r>
                      <a:r>
                        <a:rPr lang="en-US" altLang="ko-KR" sz="3000" dirty="0">
                          <a:solidFill>
                            <a:schemeClr val="tx1"/>
                          </a:solidFill>
                        </a:rPr>
                        <a:t> ~</a:t>
                      </a:r>
                      <a:endParaRPr lang="ko-KR" alt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1999009"/>
                  </a:ext>
                </a:extLst>
              </a:tr>
              <a:tr h="1563689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Average employee</a:t>
                      </a:r>
                      <a:endParaRPr lang="ko-KR" altLang="en-US" sz="3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8950495"/>
                  </a:ext>
                </a:extLst>
              </a:tr>
            </a:tbl>
          </a:graphicData>
        </a:graphic>
      </p:graphicFrame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1AEFA16B-04E6-71FA-3259-6F4BD1C30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405459"/>
              </p:ext>
            </p:extLst>
          </p:nvPr>
        </p:nvGraphicFramePr>
        <p:xfrm>
          <a:off x="15043944" y="2840038"/>
          <a:ext cx="13658056" cy="351901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414514">
                  <a:extLst>
                    <a:ext uri="{9D8B030D-6E8A-4147-A177-3AD203B41FA5}">
                      <a16:colId xmlns:a16="http://schemas.microsoft.com/office/drawing/2014/main" val="1579510076"/>
                    </a:ext>
                  </a:extLst>
                </a:gridCol>
                <a:gridCol w="3414514">
                  <a:extLst>
                    <a:ext uri="{9D8B030D-6E8A-4147-A177-3AD203B41FA5}">
                      <a16:colId xmlns:a16="http://schemas.microsoft.com/office/drawing/2014/main" val="3647492667"/>
                    </a:ext>
                  </a:extLst>
                </a:gridCol>
                <a:gridCol w="3414514">
                  <a:extLst>
                    <a:ext uri="{9D8B030D-6E8A-4147-A177-3AD203B41FA5}">
                      <a16:colId xmlns:a16="http://schemas.microsoft.com/office/drawing/2014/main" val="2290295602"/>
                    </a:ext>
                  </a:extLst>
                </a:gridCol>
                <a:gridCol w="3414514">
                  <a:extLst>
                    <a:ext uri="{9D8B030D-6E8A-4147-A177-3AD203B41FA5}">
                      <a16:colId xmlns:a16="http://schemas.microsoft.com/office/drawing/2014/main" val="3236542561"/>
                    </a:ext>
                  </a:extLst>
                </a:gridCol>
              </a:tblGrid>
              <a:tr h="11730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1 : 1 ~ 1000 </a:t>
                      </a:r>
                      <a:r>
                        <a:rPr lang="en-US" altLang="ko-KR" sz="3000" b="1" dirty="0" err="1">
                          <a:solidFill>
                            <a:schemeClr val="tx1"/>
                          </a:solidFill>
                        </a:rPr>
                        <a:t>hr</a:t>
                      </a:r>
                      <a:endParaRPr lang="ko-KR" altLang="en-US" sz="3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2 : 1000 ~ 1200 </a:t>
                      </a:r>
                      <a:r>
                        <a:rPr lang="en-US" altLang="ko-KR" sz="3000" b="1" dirty="0" err="1">
                          <a:solidFill>
                            <a:schemeClr val="tx1"/>
                          </a:solidFill>
                        </a:rPr>
                        <a:t>hr</a:t>
                      </a:r>
                      <a:endParaRPr lang="ko-KR" altLang="en-US" sz="3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3 : 1200 ~ 1400 </a:t>
                      </a:r>
                      <a:r>
                        <a:rPr lang="en-US" altLang="ko-KR" sz="3000" b="1" dirty="0" err="1">
                          <a:solidFill>
                            <a:schemeClr val="tx1"/>
                          </a:solidFill>
                        </a:rPr>
                        <a:t>hr</a:t>
                      </a:r>
                      <a:endParaRPr lang="ko-KR" altLang="en-US" sz="3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4 : 1400 ~ 1600 </a:t>
                      </a:r>
                      <a:r>
                        <a:rPr lang="en-US" altLang="ko-KR" sz="3000" b="1" dirty="0" err="1">
                          <a:solidFill>
                            <a:schemeClr val="tx1"/>
                          </a:solidFill>
                        </a:rPr>
                        <a:t>hr</a:t>
                      </a:r>
                      <a:endParaRPr lang="ko-KR" altLang="en-US" sz="3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530880"/>
                  </a:ext>
                </a:extLst>
              </a:tr>
              <a:tr h="11730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5 : 1600 ~ 1800 </a:t>
                      </a:r>
                      <a:r>
                        <a:rPr lang="en-US" altLang="ko-KR" sz="3000" b="1" dirty="0" err="1">
                          <a:solidFill>
                            <a:schemeClr val="tx1"/>
                          </a:solidFill>
                        </a:rPr>
                        <a:t>hr</a:t>
                      </a:r>
                      <a:endParaRPr lang="ko-KR" altLang="en-US" sz="3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6 : 1800 ~ 2000 </a:t>
                      </a:r>
                      <a:r>
                        <a:rPr lang="en-US" altLang="ko-KR" sz="3000" b="1" dirty="0" err="1">
                          <a:solidFill>
                            <a:schemeClr val="tx1"/>
                          </a:solidFill>
                        </a:rPr>
                        <a:t>hr</a:t>
                      </a:r>
                      <a:endParaRPr lang="ko-KR" altLang="en-US" sz="3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7 : 2000 ~ 2400 </a:t>
                      </a:r>
                      <a:r>
                        <a:rPr lang="en-US" altLang="ko-KR" sz="3000" b="1" dirty="0" err="1">
                          <a:solidFill>
                            <a:schemeClr val="tx1"/>
                          </a:solidFill>
                        </a:rPr>
                        <a:t>hr</a:t>
                      </a:r>
                      <a:endParaRPr lang="ko-KR" altLang="en-US" sz="3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8 : 2400 </a:t>
                      </a:r>
                      <a:r>
                        <a:rPr lang="en-US" altLang="ko-KR" sz="3000" b="1" dirty="0" err="1">
                          <a:solidFill>
                            <a:schemeClr val="tx1"/>
                          </a:solidFill>
                        </a:rPr>
                        <a:t>hr</a:t>
                      </a:r>
                      <a:endParaRPr lang="ko-KR" altLang="en-US" sz="3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1266908"/>
                  </a:ext>
                </a:extLst>
              </a:tr>
              <a:tr h="11730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 err="1">
                          <a:solidFill>
                            <a:schemeClr val="tx1"/>
                          </a:solidFill>
                        </a:rPr>
                        <a:t>Emplyee</a:t>
                      </a:r>
                      <a:r>
                        <a:rPr lang="en-US" altLang="ko-KR" sz="3000" b="1" dirty="0">
                          <a:solidFill>
                            <a:schemeClr val="tx1"/>
                          </a:solidFill>
                        </a:rPr>
                        <a:t> working hours</a:t>
                      </a:r>
                      <a:endParaRPr lang="ko-KR" altLang="en-US" sz="3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64568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14096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3">
            <a:extLst>
              <a:ext uri="{FF2B5EF4-FFF2-40B4-BE49-F238E27FC236}">
                <a16:creationId xmlns:a16="http://schemas.microsoft.com/office/drawing/2014/main" id="{3150178F-79E4-4C4E-8F02-845B785A4513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4288" y="0"/>
            <a:ext cx="29144912" cy="1640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33023769-5DD3-4240-A72D-5B864EA24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670" y="0"/>
            <a:ext cx="29144912" cy="164099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89" name="Freeform 32">
            <a:extLst>
              <a:ext uri="{FF2B5EF4-FFF2-40B4-BE49-F238E27FC236}">
                <a16:creationId xmlns:a16="http://schemas.microsoft.com/office/drawing/2014/main" id="{9DEAC5AA-D060-44BB-8F27-75D3E88EEAEF}"/>
              </a:ext>
            </a:extLst>
          </p:cNvPr>
          <p:cNvSpPr>
            <a:spLocks/>
          </p:cNvSpPr>
          <p:nvPr/>
        </p:nvSpPr>
        <p:spPr bwMode="auto">
          <a:xfrm>
            <a:off x="-63118" y="0"/>
            <a:ext cx="25477787" cy="2198688"/>
          </a:xfrm>
          <a:custGeom>
            <a:avLst/>
            <a:gdLst>
              <a:gd name="T0" fmla="*/ 16049 w 16049"/>
              <a:gd name="T1" fmla="*/ 1385 h 1385"/>
              <a:gd name="T2" fmla="*/ 0 w 16049"/>
              <a:gd name="T3" fmla="*/ 1385 h 1385"/>
              <a:gd name="T4" fmla="*/ 0 w 16049"/>
              <a:gd name="T5" fmla="*/ 0 h 1385"/>
              <a:gd name="T6" fmla="*/ 15446 w 16049"/>
              <a:gd name="T7" fmla="*/ 0 h 1385"/>
              <a:gd name="T8" fmla="*/ 16049 w 16049"/>
              <a:gd name="T9" fmla="*/ 1385 h 1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049" h="1385">
                <a:moveTo>
                  <a:pt x="16049" y="1385"/>
                </a:moveTo>
                <a:lnTo>
                  <a:pt x="0" y="1385"/>
                </a:lnTo>
                <a:lnTo>
                  <a:pt x="0" y="0"/>
                </a:lnTo>
                <a:lnTo>
                  <a:pt x="15446" y="0"/>
                </a:lnTo>
                <a:lnTo>
                  <a:pt x="16049" y="1385"/>
                </a:lnTo>
                <a:close/>
              </a:path>
            </a:pathLst>
          </a:custGeom>
          <a:solidFill>
            <a:srgbClr val="F4A60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0" name="Freeform 33">
            <a:extLst>
              <a:ext uri="{FF2B5EF4-FFF2-40B4-BE49-F238E27FC236}">
                <a16:creationId xmlns:a16="http://schemas.microsoft.com/office/drawing/2014/main" id="{85210BF4-7012-408F-AF8A-AC2434BF2F77}"/>
              </a:ext>
            </a:extLst>
          </p:cNvPr>
          <p:cNvSpPr>
            <a:spLocks/>
          </p:cNvSpPr>
          <p:nvPr/>
        </p:nvSpPr>
        <p:spPr bwMode="auto">
          <a:xfrm>
            <a:off x="25876250" y="317500"/>
            <a:ext cx="3282950" cy="1563688"/>
          </a:xfrm>
          <a:custGeom>
            <a:avLst/>
            <a:gdLst>
              <a:gd name="T0" fmla="*/ 430 w 2068"/>
              <a:gd name="T1" fmla="*/ 985 h 985"/>
              <a:gd name="T2" fmla="*/ 2068 w 2068"/>
              <a:gd name="T3" fmla="*/ 985 h 985"/>
              <a:gd name="T4" fmla="*/ 2068 w 2068"/>
              <a:gd name="T5" fmla="*/ 0 h 985"/>
              <a:gd name="T6" fmla="*/ 0 w 2068"/>
              <a:gd name="T7" fmla="*/ 0 h 985"/>
              <a:gd name="T8" fmla="*/ 430 w 2068"/>
              <a:gd name="T9" fmla="*/ 985 h 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68" h="985">
                <a:moveTo>
                  <a:pt x="430" y="985"/>
                </a:moveTo>
                <a:lnTo>
                  <a:pt x="2068" y="985"/>
                </a:lnTo>
                <a:lnTo>
                  <a:pt x="2068" y="0"/>
                </a:lnTo>
                <a:lnTo>
                  <a:pt x="0" y="0"/>
                </a:lnTo>
                <a:lnTo>
                  <a:pt x="430" y="985"/>
                </a:lnTo>
                <a:close/>
              </a:path>
            </a:pathLst>
          </a:custGeom>
          <a:solidFill>
            <a:srgbClr val="3F53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1" name="Rectangle 34">
            <a:extLst>
              <a:ext uri="{FF2B5EF4-FFF2-40B4-BE49-F238E27FC236}">
                <a16:creationId xmlns:a16="http://schemas.microsoft.com/office/drawing/2014/main" id="{A8E09F71-86C7-4D65-8F31-5F04DF052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725" y="517525"/>
            <a:ext cx="76200" cy="11636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2" name="Rectangle 35">
            <a:extLst>
              <a:ext uri="{FF2B5EF4-FFF2-40B4-BE49-F238E27FC236}">
                <a16:creationId xmlns:a16="http://schemas.microsoft.com/office/drawing/2014/main" id="{15D44760-8C35-4E16-BC99-4626A48DF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75" y="409575"/>
            <a:ext cx="4555734" cy="118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700" b="1" dirty="0">
                <a:solidFill>
                  <a:srgbClr val="FFFFFF"/>
                </a:solidFill>
                <a:ea typeface="에스코어 드림 7 ExtraBold" panose="020B0803030302020204" pitchFamily="34" charset="-127"/>
              </a:rPr>
              <a:t>Chapter 5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3" name="Rectangle 36">
            <a:extLst>
              <a:ext uri="{FF2B5EF4-FFF2-40B4-BE49-F238E27FC236}">
                <a16:creationId xmlns:a16="http://schemas.microsoft.com/office/drawing/2014/main" id="{0B0D7AFE-B146-42FB-B95C-1B81F836D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5150" y="641350"/>
            <a:ext cx="138499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결론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00" name="Rectangle 43">
            <a:extLst>
              <a:ext uri="{FF2B5EF4-FFF2-40B4-BE49-F238E27FC236}">
                <a16:creationId xmlns:a16="http://schemas.microsoft.com/office/drawing/2014/main" id="{03A94531-B26E-4E6D-BE41-81301C195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886" y="12601352"/>
            <a:ext cx="28117800" cy="198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따라서 안전 설비를 제대로 갖추고 있는지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, 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작업방법이 적합한지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, 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안전관리 교육을 실시하였으며 교육의 주기가 어떻게 되는지에 대한 추가적인 데이터를 구비하지 못한 것이 아쉬우며 모델에 해당 특성들이 추가되었다면 모델의 성능이 좀 더 개선될 수 있었을 거라 보임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02" name="Rectangle 45">
            <a:extLst>
              <a:ext uri="{FF2B5EF4-FFF2-40B4-BE49-F238E27FC236}">
                <a16:creationId xmlns:a16="http://schemas.microsoft.com/office/drawing/2014/main" id="{66887DD6-047E-4FB1-B97C-26D1504C2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886" y="9725035"/>
            <a:ext cx="28117800" cy="198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직원의 근무 시간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, 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기업의 규모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, 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산업별 등 해당 특성들이 진행한 모델에 반영되어 그 정도에 따라 산재발생 여부의 전반적인 차이를 알 수 있었으나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, 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산업재해는 앞서 소개한 특성 이외로 불완전한 사회 환경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, 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노동자의 부주의 및 기기 상태나 안전 설비 유무에 따라서도 발생 할 수 있음</a:t>
            </a:r>
            <a:endParaRPr lang="en-US" altLang="ko-KR" sz="4300" b="1" dirty="0">
              <a:solidFill>
                <a:srgbClr val="3F5368"/>
              </a:solidFill>
              <a:ea typeface="에스코어 드림 5 Medium" panose="020B0503030302020204" pitchFamily="34" charset="-127"/>
            </a:endParaRPr>
          </a:p>
        </p:txBody>
      </p:sp>
      <p:sp>
        <p:nvSpPr>
          <p:cNvPr id="2" name="Freeform 94">
            <a:extLst>
              <a:ext uri="{FF2B5EF4-FFF2-40B4-BE49-F238E27FC236}">
                <a16:creationId xmlns:a16="http://schemas.microsoft.com/office/drawing/2014/main" id="{93A538E9-3DBD-1D63-8669-47DE296B3E49}"/>
              </a:ext>
            </a:extLst>
          </p:cNvPr>
          <p:cNvSpPr>
            <a:spLocks/>
          </p:cNvSpPr>
          <p:nvPr/>
        </p:nvSpPr>
        <p:spPr bwMode="auto">
          <a:xfrm>
            <a:off x="25145879" y="15354300"/>
            <a:ext cx="3787896" cy="703263"/>
          </a:xfrm>
          <a:custGeom>
            <a:avLst/>
            <a:gdLst>
              <a:gd name="T0" fmla="*/ 222 w 1556"/>
              <a:gd name="T1" fmla="*/ 443 h 443"/>
              <a:gd name="T2" fmla="*/ 200 w 1556"/>
              <a:gd name="T3" fmla="*/ 443 h 443"/>
              <a:gd name="T4" fmla="*/ 156 w 1556"/>
              <a:gd name="T5" fmla="*/ 433 h 443"/>
              <a:gd name="T6" fmla="*/ 116 w 1556"/>
              <a:gd name="T7" fmla="*/ 417 h 443"/>
              <a:gd name="T8" fmla="*/ 82 w 1556"/>
              <a:gd name="T9" fmla="*/ 393 h 443"/>
              <a:gd name="T10" fmla="*/ 50 w 1556"/>
              <a:gd name="T11" fmla="*/ 363 h 443"/>
              <a:gd name="T12" fmla="*/ 26 w 1556"/>
              <a:gd name="T13" fmla="*/ 327 h 443"/>
              <a:gd name="T14" fmla="*/ 10 w 1556"/>
              <a:gd name="T15" fmla="*/ 287 h 443"/>
              <a:gd name="T16" fmla="*/ 2 w 1556"/>
              <a:gd name="T17" fmla="*/ 245 h 443"/>
              <a:gd name="T18" fmla="*/ 0 w 1556"/>
              <a:gd name="T19" fmla="*/ 221 h 443"/>
              <a:gd name="T20" fmla="*/ 2 w 1556"/>
              <a:gd name="T21" fmla="*/ 199 h 443"/>
              <a:gd name="T22" fmla="*/ 10 w 1556"/>
              <a:gd name="T23" fmla="*/ 156 h 443"/>
              <a:gd name="T24" fmla="*/ 26 w 1556"/>
              <a:gd name="T25" fmla="*/ 116 h 443"/>
              <a:gd name="T26" fmla="*/ 50 w 1556"/>
              <a:gd name="T27" fmla="*/ 80 h 443"/>
              <a:gd name="T28" fmla="*/ 82 w 1556"/>
              <a:gd name="T29" fmla="*/ 50 h 443"/>
              <a:gd name="T30" fmla="*/ 116 w 1556"/>
              <a:gd name="T31" fmla="*/ 26 h 443"/>
              <a:gd name="T32" fmla="*/ 156 w 1556"/>
              <a:gd name="T33" fmla="*/ 10 h 443"/>
              <a:gd name="T34" fmla="*/ 200 w 1556"/>
              <a:gd name="T35" fmla="*/ 2 h 443"/>
              <a:gd name="T36" fmla="*/ 1334 w 1556"/>
              <a:gd name="T37" fmla="*/ 0 h 443"/>
              <a:gd name="T38" fmla="*/ 1358 w 1556"/>
              <a:gd name="T39" fmla="*/ 2 h 443"/>
              <a:gd name="T40" fmla="*/ 1400 w 1556"/>
              <a:gd name="T41" fmla="*/ 10 h 443"/>
              <a:gd name="T42" fmla="*/ 1440 w 1556"/>
              <a:gd name="T43" fmla="*/ 26 h 443"/>
              <a:gd name="T44" fmla="*/ 1476 w 1556"/>
              <a:gd name="T45" fmla="*/ 50 h 443"/>
              <a:gd name="T46" fmla="*/ 1506 w 1556"/>
              <a:gd name="T47" fmla="*/ 80 h 443"/>
              <a:gd name="T48" fmla="*/ 1530 w 1556"/>
              <a:gd name="T49" fmla="*/ 116 h 443"/>
              <a:gd name="T50" fmla="*/ 1546 w 1556"/>
              <a:gd name="T51" fmla="*/ 156 h 443"/>
              <a:gd name="T52" fmla="*/ 1556 w 1556"/>
              <a:gd name="T53" fmla="*/ 199 h 443"/>
              <a:gd name="T54" fmla="*/ 1556 w 1556"/>
              <a:gd name="T55" fmla="*/ 221 h 443"/>
              <a:gd name="T56" fmla="*/ 1556 w 1556"/>
              <a:gd name="T57" fmla="*/ 245 h 443"/>
              <a:gd name="T58" fmla="*/ 1546 w 1556"/>
              <a:gd name="T59" fmla="*/ 287 h 443"/>
              <a:gd name="T60" fmla="*/ 1530 w 1556"/>
              <a:gd name="T61" fmla="*/ 327 h 443"/>
              <a:gd name="T62" fmla="*/ 1506 w 1556"/>
              <a:gd name="T63" fmla="*/ 363 h 443"/>
              <a:gd name="T64" fmla="*/ 1476 w 1556"/>
              <a:gd name="T65" fmla="*/ 393 h 443"/>
              <a:gd name="T66" fmla="*/ 1440 w 1556"/>
              <a:gd name="T67" fmla="*/ 417 h 443"/>
              <a:gd name="T68" fmla="*/ 1400 w 1556"/>
              <a:gd name="T69" fmla="*/ 433 h 443"/>
              <a:gd name="T70" fmla="*/ 1358 w 1556"/>
              <a:gd name="T71" fmla="*/ 443 h 443"/>
              <a:gd name="T72" fmla="*/ 1334 w 1556"/>
              <a:gd name="T73" fmla="*/ 443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556" h="443">
                <a:moveTo>
                  <a:pt x="1334" y="443"/>
                </a:moveTo>
                <a:lnTo>
                  <a:pt x="222" y="443"/>
                </a:lnTo>
                <a:lnTo>
                  <a:pt x="222" y="443"/>
                </a:lnTo>
                <a:lnTo>
                  <a:pt x="200" y="443"/>
                </a:lnTo>
                <a:lnTo>
                  <a:pt x="178" y="439"/>
                </a:lnTo>
                <a:lnTo>
                  <a:pt x="156" y="433"/>
                </a:lnTo>
                <a:lnTo>
                  <a:pt x="136" y="427"/>
                </a:lnTo>
                <a:lnTo>
                  <a:pt x="116" y="417"/>
                </a:lnTo>
                <a:lnTo>
                  <a:pt x="98" y="405"/>
                </a:lnTo>
                <a:lnTo>
                  <a:pt x="82" y="393"/>
                </a:lnTo>
                <a:lnTo>
                  <a:pt x="66" y="379"/>
                </a:lnTo>
                <a:lnTo>
                  <a:pt x="50" y="363"/>
                </a:lnTo>
                <a:lnTo>
                  <a:pt x="38" y="345"/>
                </a:lnTo>
                <a:lnTo>
                  <a:pt x="26" y="327"/>
                </a:lnTo>
                <a:lnTo>
                  <a:pt x="18" y="307"/>
                </a:lnTo>
                <a:lnTo>
                  <a:pt x="10" y="287"/>
                </a:lnTo>
                <a:lnTo>
                  <a:pt x="4" y="267"/>
                </a:lnTo>
                <a:lnTo>
                  <a:pt x="2" y="245"/>
                </a:lnTo>
                <a:lnTo>
                  <a:pt x="0" y="221"/>
                </a:lnTo>
                <a:lnTo>
                  <a:pt x="0" y="221"/>
                </a:lnTo>
                <a:lnTo>
                  <a:pt x="0" y="221"/>
                </a:lnTo>
                <a:lnTo>
                  <a:pt x="2" y="199"/>
                </a:lnTo>
                <a:lnTo>
                  <a:pt x="4" y="178"/>
                </a:lnTo>
                <a:lnTo>
                  <a:pt x="10" y="156"/>
                </a:lnTo>
                <a:lnTo>
                  <a:pt x="18" y="136"/>
                </a:lnTo>
                <a:lnTo>
                  <a:pt x="26" y="116"/>
                </a:lnTo>
                <a:lnTo>
                  <a:pt x="38" y="98"/>
                </a:lnTo>
                <a:lnTo>
                  <a:pt x="50" y="80"/>
                </a:lnTo>
                <a:lnTo>
                  <a:pt x="66" y="66"/>
                </a:lnTo>
                <a:lnTo>
                  <a:pt x="82" y="50"/>
                </a:lnTo>
                <a:lnTo>
                  <a:pt x="98" y="38"/>
                </a:lnTo>
                <a:lnTo>
                  <a:pt x="116" y="26"/>
                </a:lnTo>
                <a:lnTo>
                  <a:pt x="136" y="18"/>
                </a:lnTo>
                <a:lnTo>
                  <a:pt x="156" y="10"/>
                </a:lnTo>
                <a:lnTo>
                  <a:pt x="178" y="4"/>
                </a:lnTo>
                <a:lnTo>
                  <a:pt x="200" y="2"/>
                </a:lnTo>
                <a:lnTo>
                  <a:pt x="222" y="0"/>
                </a:lnTo>
                <a:lnTo>
                  <a:pt x="1334" y="0"/>
                </a:lnTo>
                <a:lnTo>
                  <a:pt x="1334" y="0"/>
                </a:lnTo>
                <a:lnTo>
                  <a:pt x="1358" y="2"/>
                </a:lnTo>
                <a:lnTo>
                  <a:pt x="1380" y="4"/>
                </a:lnTo>
                <a:lnTo>
                  <a:pt x="1400" y="10"/>
                </a:lnTo>
                <a:lnTo>
                  <a:pt x="1422" y="18"/>
                </a:lnTo>
                <a:lnTo>
                  <a:pt x="1440" y="26"/>
                </a:lnTo>
                <a:lnTo>
                  <a:pt x="1458" y="38"/>
                </a:lnTo>
                <a:lnTo>
                  <a:pt x="1476" y="50"/>
                </a:lnTo>
                <a:lnTo>
                  <a:pt x="1492" y="66"/>
                </a:lnTo>
                <a:lnTo>
                  <a:pt x="1506" y="80"/>
                </a:lnTo>
                <a:lnTo>
                  <a:pt x="1518" y="98"/>
                </a:lnTo>
                <a:lnTo>
                  <a:pt x="1530" y="116"/>
                </a:lnTo>
                <a:lnTo>
                  <a:pt x="1540" y="136"/>
                </a:lnTo>
                <a:lnTo>
                  <a:pt x="1546" y="156"/>
                </a:lnTo>
                <a:lnTo>
                  <a:pt x="1552" y="178"/>
                </a:lnTo>
                <a:lnTo>
                  <a:pt x="1556" y="199"/>
                </a:lnTo>
                <a:lnTo>
                  <a:pt x="1556" y="221"/>
                </a:lnTo>
                <a:lnTo>
                  <a:pt x="1556" y="221"/>
                </a:lnTo>
                <a:lnTo>
                  <a:pt x="1556" y="221"/>
                </a:lnTo>
                <a:lnTo>
                  <a:pt x="1556" y="245"/>
                </a:lnTo>
                <a:lnTo>
                  <a:pt x="1552" y="267"/>
                </a:lnTo>
                <a:lnTo>
                  <a:pt x="1546" y="287"/>
                </a:lnTo>
                <a:lnTo>
                  <a:pt x="1540" y="307"/>
                </a:lnTo>
                <a:lnTo>
                  <a:pt x="1530" y="327"/>
                </a:lnTo>
                <a:lnTo>
                  <a:pt x="1518" y="345"/>
                </a:lnTo>
                <a:lnTo>
                  <a:pt x="1506" y="363"/>
                </a:lnTo>
                <a:lnTo>
                  <a:pt x="1492" y="379"/>
                </a:lnTo>
                <a:lnTo>
                  <a:pt x="1476" y="393"/>
                </a:lnTo>
                <a:lnTo>
                  <a:pt x="1458" y="405"/>
                </a:lnTo>
                <a:lnTo>
                  <a:pt x="1440" y="417"/>
                </a:lnTo>
                <a:lnTo>
                  <a:pt x="1422" y="427"/>
                </a:lnTo>
                <a:lnTo>
                  <a:pt x="1400" y="433"/>
                </a:lnTo>
                <a:lnTo>
                  <a:pt x="1380" y="439"/>
                </a:lnTo>
                <a:lnTo>
                  <a:pt x="1358" y="443"/>
                </a:lnTo>
                <a:lnTo>
                  <a:pt x="1334" y="443"/>
                </a:lnTo>
                <a:lnTo>
                  <a:pt x="1334" y="443"/>
                </a:lnTo>
                <a:close/>
              </a:path>
            </a:pathLst>
          </a:custGeom>
          <a:solidFill>
            <a:srgbClr val="FAA6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Rectangle 96">
            <a:extLst>
              <a:ext uri="{FF2B5EF4-FFF2-40B4-BE49-F238E27FC236}">
                <a16:creationId xmlns:a16="http://schemas.microsoft.com/office/drawing/2014/main" id="{5271AE3B-A67F-AEDC-9AF3-08D6064F34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6250" y="15411232"/>
            <a:ext cx="23923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SATETY !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림 6" descr="텍스트, 실루엣이(가) 표시된 사진">
            <a:extLst>
              <a:ext uri="{FF2B5EF4-FFF2-40B4-BE49-F238E27FC236}">
                <a16:creationId xmlns:a16="http://schemas.microsoft.com/office/drawing/2014/main" id="{50ED81F2-0744-8008-F9FB-A4C084243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944" y="2782490"/>
            <a:ext cx="20388935" cy="621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724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5">
            <a:extLst>
              <a:ext uri="{FF2B5EF4-FFF2-40B4-BE49-F238E27FC236}">
                <a16:creationId xmlns:a16="http://schemas.microsoft.com/office/drawing/2014/main" id="{7BFFF167-F882-4E43-AA5A-E60CAB974C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0"/>
            <a:ext cx="29132213" cy="164036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C6ECD71F-962C-4720-A936-74944795AD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5446713"/>
            <a:ext cx="9862343" cy="6835775"/>
          </a:xfrm>
          <a:prstGeom prst="rect">
            <a:avLst/>
          </a:prstGeom>
          <a:solidFill>
            <a:srgbClr val="1C37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E7255DA9-3C6C-4E3A-AC90-A308AC9CCE78}"/>
              </a:ext>
            </a:extLst>
          </p:cNvPr>
          <p:cNvSpPr>
            <a:spLocks/>
          </p:cNvSpPr>
          <p:nvPr/>
        </p:nvSpPr>
        <p:spPr bwMode="auto">
          <a:xfrm>
            <a:off x="12558713" y="5446713"/>
            <a:ext cx="6343650" cy="6835775"/>
          </a:xfrm>
          <a:custGeom>
            <a:avLst/>
            <a:gdLst>
              <a:gd name="T0" fmla="*/ 1563 w 3996"/>
              <a:gd name="T1" fmla="*/ 0 h 4306"/>
              <a:gd name="T2" fmla="*/ 3996 w 3996"/>
              <a:gd name="T3" fmla="*/ 0 h 4306"/>
              <a:gd name="T4" fmla="*/ 3996 w 3996"/>
              <a:gd name="T5" fmla="*/ 4306 h 4306"/>
              <a:gd name="T6" fmla="*/ 0 w 3996"/>
              <a:gd name="T7" fmla="*/ 4306 h 4306"/>
              <a:gd name="T8" fmla="*/ 1563 w 3996"/>
              <a:gd name="T9" fmla="*/ 0 h 4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96" h="4306">
                <a:moveTo>
                  <a:pt x="1563" y="0"/>
                </a:moveTo>
                <a:lnTo>
                  <a:pt x="3996" y="0"/>
                </a:lnTo>
                <a:lnTo>
                  <a:pt x="3996" y="4306"/>
                </a:lnTo>
                <a:lnTo>
                  <a:pt x="0" y="4306"/>
                </a:lnTo>
                <a:lnTo>
                  <a:pt x="1563" y="0"/>
                </a:lnTo>
                <a:close/>
              </a:path>
            </a:pathLst>
          </a:custGeom>
          <a:solidFill>
            <a:srgbClr val="9AC2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8606D087-0E1D-4479-B1F5-FA672848E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2344" y="-3175"/>
            <a:ext cx="19311143" cy="1641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13">
            <a:extLst>
              <a:ext uri="{FF2B5EF4-FFF2-40B4-BE49-F238E27FC236}">
                <a16:creationId xmlns:a16="http://schemas.microsoft.com/office/drawing/2014/main" id="{144900F9-75C1-4345-9EB0-90A4CAC198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16" y="7941270"/>
            <a:ext cx="13783469" cy="184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6000" b="1" i="0" u="none" strike="noStrike" cap="none" normalizeH="0" baseline="0" dirty="0">
                <a:ln>
                  <a:noFill/>
                </a:ln>
                <a:solidFill>
                  <a:srgbClr val="FAA61A"/>
                </a:solidFill>
                <a:effectLst/>
                <a:latin typeface="Arial" panose="020B0604020202020204" pitchFamily="34" charset="0"/>
                <a:ea typeface="에스코어 드림 7 ExtraBold" panose="020B0803030302020204" pitchFamily="34" charset="-127"/>
              </a:rPr>
              <a:t>발표 듣느라 고생하셨습니다</a:t>
            </a:r>
            <a:r>
              <a:rPr kumimoji="0" lang="en-US" altLang="ko-KR" sz="6000" b="1" i="0" u="none" strike="noStrike" cap="none" normalizeH="0" baseline="0" dirty="0">
                <a:ln>
                  <a:noFill/>
                </a:ln>
                <a:solidFill>
                  <a:srgbClr val="FAA61A"/>
                </a:solidFill>
                <a:effectLst/>
                <a:latin typeface="Arial" panose="020B0604020202020204" pitchFamily="34" charset="0"/>
                <a:ea typeface="에스코어 드림 7 ExtraBold" panose="020B0803030302020204" pitchFamily="34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6000" b="1" dirty="0">
                <a:solidFill>
                  <a:srgbClr val="FAA61A"/>
                </a:solidFill>
                <a:ea typeface="에스코어 드림 7 ExtraBold" panose="020B0803030302020204" pitchFamily="34" charset="-127"/>
              </a:rPr>
              <a:t>감사합니다</a:t>
            </a:r>
            <a:r>
              <a:rPr lang="en-US" altLang="ko-KR" sz="6000" b="1" dirty="0">
                <a:solidFill>
                  <a:srgbClr val="FAA61A"/>
                </a:solidFill>
                <a:ea typeface="에스코어 드림 7 ExtraBold" panose="020B0803030302020204" pitchFamily="34" charset="-127"/>
              </a:rPr>
              <a:t>.</a:t>
            </a:r>
            <a:endParaRPr kumimoji="0" lang="ko-KR" altLang="ko-KR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246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3">
            <a:extLst>
              <a:ext uri="{FF2B5EF4-FFF2-40B4-BE49-F238E27FC236}">
                <a16:creationId xmlns:a16="http://schemas.microsoft.com/office/drawing/2014/main" id="{3150178F-79E4-4C4E-8F02-845B785A4513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4288" y="0"/>
            <a:ext cx="29144912" cy="1640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89" name="Freeform 32">
            <a:extLst>
              <a:ext uri="{FF2B5EF4-FFF2-40B4-BE49-F238E27FC236}">
                <a16:creationId xmlns:a16="http://schemas.microsoft.com/office/drawing/2014/main" id="{9DEAC5AA-D060-44BB-8F27-75D3E88EEAEF}"/>
              </a:ext>
            </a:extLst>
          </p:cNvPr>
          <p:cNvSpPr>
            <a:spLocks/>
          </p:cNvSpPr>
          <p:nvPr/>
        </p:nvSpPr>
        <p:spPr bwMode="auto">
          <a:xfrm>
            <a:off x="14288" y="0"/>
            <a:ext cx="25477787" cy="2198688"/>
          </a:xfrm>
          <a:custGeom>
            <a:avLst/>
            <a:gdLst>
              <a:gd name="T0" fmla="*/ 16049 w 16049"/>
              <a:gd name="T1" fmla="*/ 1385 h 1385"/>
              <a:gd name="T2" fmla="*/ 0 w 16049"/>
              <a:gd name="T3" fmla="*/ 1385 h 1385"/>
              <a:gd name="T4" fmla="*/ 0 w 16049"/>
              <a:gd name="T5" fmla="*/ 0 h 1385"/>
              <a:gd name="T6" fmla="*/ 15446 w 16049"/>
              <a:gd name="T7" fmla="*/ 0 h 1385"/>
              <a:gd name="T8" fmla="*/ 16049 w 16049"/>
              <a:gd name="T9" fmla="*/ 1385 h 1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049" h="1385">
                <a:moveTo>
                  <a:pt x="16049" y="1385"/>
                </a:moveTo>
                <a:lnTo>
                  <a:pt x="0" y="1385"/>
                </a:lnTo>
                <a:lnTo>
                  <a:pt x="0" y="0"/>
                </a:lnTo>
                <a:lnTo>
                  <a:pt x="15446" y="0"/>
                </a:lnTo>
                <a:lnTo>
                  <a:pt x="16049" y="1385"/>
                </a:lnTo>
                <a:close/>
              </a:path>
            </a:pathLst>
          </a:custGeom>
          <a:solidFill>
            <a:srgbClr val="F4A60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0" name="Freeform 33">
            <a:extLst>
              <a:ext uri="{FF2B5EF4-FFF2-40B4-BE49-F238E27FC236}">
                <a16:creationId xmlns:a16="http://schemas.microsoft.com/office/drawing/2014/main" id="{85210BF4-7012-408F-AF8A-AC2434BF2F77}"/>
              </a:ext>
            </a:extLst>
          </p:cNvPr>
          <p:cNvSpPr>
            <a:spLocks/>
          </p:cNvSpPr>
          <p:nvPr/>
        </p:nvSpPr>
        <p:spPr bwMode="auto">
          <a:xfrm>
            <a:off x="25876250" y="317500"/>
            <a:ext cx="3282950" cy="1563688"/>
          </a:xfrm>
          <a:custGeom>
            <a:avLst/>
            <a:gdLst>
              <a:gd name="T0" fmla="*/ 430 w 2068"/>
              <a:gd name="T1" fmla="*/ 985 h 985"/>
              <a:gd name="T2" fmla="*/ 2068 w 2068"/>
              <a:gd name="T3" fmla="*/ 985 h 985"/>
              <a:gd name="T4" fmla="*/ 2068 w 2068"/>
              <a:gd name="T5" fmla="*/ 0 h 985"/>
              <a:gd name="T6" fmla="*/ 0 w 2068"/>
              <a:gd name="T7" fmla="*/ 0 h 985"/>
              <a:gd name="T8" fmla="*/ 430 w 2068"/>
              <a:gd name="T9" fmla="*/ 985 h 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68" h="985">
                <a:moveTo>
                  <a:pt x="430" y="985"/>
                </a:moveTo>
                <a:lnTo>
                  <a:pt x="2068" y="985"/>
                </a:lnTo>
                <a:lnTo>
                  <a:pt x="2068" y="0"/>
                </a:lnTo>
                <a:lnTo>
                  <a:pt x="0" y="0"/>
                </a:lnTo>
                <a:lnTo>
                  <a:pt x="430" y="985"/>
                </a:lnTo>
                <a:close/>
              </a:path>
            </a:pathLst>
          </a:custGeom>
          <a:solidFill>
            <a:srgbClr val="3F53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1" name="Rectangle 34">
            <a:extLst>
              <a:ext uri="{FF2B5EF4-FFF2-40B4-BE49-F238E27FC236}">
                <a16:creationId xmlns:a16="http://schemas.microsoft.com/office/drawing/2014/main" id="{A8E09F71-86C7-4D65-8F31-5F04DF052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725" y="517525"/>
            <a:ext cx="76200" cy="11636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2" name="Rectangle 35">
            <a:extLst>
              <a:ext uri="{FF2B5EF4-FFF2-40B4-BE49-F238E27FC236}">
                <a16:creationId xmlns:a16="http://schemas.microsoft.com/office/drawing/2014/main" id="{15D44760-8C35-4E16-BC99-4626A48DF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75" y="409575"/>
            <a:ext cx="4555734" cy="118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700" b="1" dirty="0">
                <a:solidFill>
                  <a:srgbClr val="FFFFFF"/>
                </a:solidFill>
                <a:ea typeface="에스코어 드림 7 ExtraBold" panose="020B0803030302020204" pitchFamily="34" charset="-127"/>
              </a:rPr>
              <a:t>Chapter 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3" name="Rectangle 36">
            <a:extLst>
              <a:ext uri="{FF2B5EF4-FFF2-40B4-BE49-F238E27FC236}">
                <a16:creationId xmlns:a16="http://schemas.microsoft.com/office/drawing/2014/main" id="{0B0D7AFE-B146-42FB-B95C-1B81F836D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5150" y="641350"/>
            <a:ext cx="523220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데이터 구조 설명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00" name="Rectangle 43">
            <a:extLst>
              <a:ext uri="{FF2B5EF4-FFF2-40B4-BE49-F238E27FC236}">
                <a16:creationId xmlns:a16="http://schemas.microsoft.com/office/drawing/2014/main" id="{03A94531-B26E-4E6D-BE41-81301C195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648" y="5037447"/>
            <a:ext cx="26114521" cy="198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컬럼으로는 회사와 시설의 이름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, 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주소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, 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위치한 주와 도시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, 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북미 산업 분류 시스템 코드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(NAICS), 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기업의 규모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,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보고한 연도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, 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연평균 직원 수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, 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모든 직원이 근무한 총 시간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, 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산업재해의 발생 여부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, 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사망자와 부상자의 수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,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이직과 결근 건수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, 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운영기관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 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등으로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 </a:t>
            </a:r>
            <a:r>
              <a:rPr kumimoji="0" lang="ko-KR" altLang="en-US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이루어져 있음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02" name="Rectangle 45">
            <a:extLst>
              <a:ext uri="{FF2B5EF4-FFF2-40B4-BE49-F238E27FC236}">
                <a16:creationId xmlns:a16="http://schemas.microsoft.com/office/drawing/2014/main" id="{66887DD6-047E-4FB1-B97C-26D1504C2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088" y="3675991"/>
            <a:ext cx="21480239" cy="66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데이터는 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2016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년부터 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2021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년까지의 미국의 산업 재해에 관한 데이터들로 이루어져 있음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96">
            <a:extLst>
              <a:ext uri="{FF2B5EF4-FFF2-40B4-BE49-F238E27FC236}">
                <a16:creationId xmlns:a16="http://schemas.microsoft.com/office/drawing/2014/main" id="{5271AE3B-A67F-AEDC-9AF3-08D6064F34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41515" y="12224726"/>
            <a:ext cx="23923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SATETY !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43">
            <a:extLst>
              <a:ext uri="{FF2B5EF4-FFF2-40B4-BE49-F238E27FC236}">
                <a16:creationId xmlns:a16="http://schemas.microsoft.com/office/drawing/2014/main" id="{86EF74BA-A9DF-6AF9-7E85-71A6EF23B2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419" y="7722342"/>
            <a:ext cx="27366466" cy="66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데이터셋을 본격적으로 사용하기 전 특성 엔지니어링과 전처리를 진행하여 모델링에 사용할 수 있는 과정을 거침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Freeform 94">
            <a:extLst>
              <a:ext uri="{FF2B5EF4-FFF2-40B4-BE49-F238E27FC236}">
                <a16:creationId xmlns:a16="http://schemas.microsoft.com/office/drawing/2014/main" id="{6A84A6DB-4D19-E22E-D02B-2D661F57D4F4}"/>
              </a:ext>
            </a:extLst>
          </p:cNvPr>
          <p:cNvSpPr>
            <a:spLocks/>
          </p:cNvSpPr>
          <p:nvPr/>
        </p:nvSpPr>
        <p:spPr bwMode="auto">
          <a:xfrm>
            <a:off x="25145879" y="15354300"/>
            <a:ext cx="3787896" cy="703263"/>
          </a:xfrm>
          <a:custGeom>
            <a:avLst/>
            <a:gdLst>
              <a:gd name="T0" fmla="*/ 222 w 1556"/>
              <a:gd name="T1" fmla="*/ 443 h 443"/>
              <a:gd name="T2" fmla="*/ 200 w 1556"/>
              <a:gd name="T3" fmla="*/ 443 h 443"/>
              <a:gd name="T4" fmla="*/ 156 w 1556"/>
              <a:gd name="T5" fmla="*/ 433 h 443"/>
              <a:gd name="T6" fmla="*/ 116 w 1556"/>
              <a:gd name="T7" fmla="*/ 417 h 443"/>
              <a:gd name="T8" fmla="*/ 82 w 1556"/>
              <a:gd name="T9" fmla="*/ 393 h 443"/>
              <a:gd name="T10" fmla="*/ 50 w 1556"/>
              <a:gd name="T11" fmla="*/ 363 h 443"/>
              <a:gd name="T12" fmla="*/ 26 w 1556"/>
              <a:gd name="T13" fmla="*/ 327 h 443"/>
              <a:gd name="T14" fmla="*/ 10 w 1556"/>
              <a:gd name="T15" fmla="*/ 287 h 443"/>
              <a:gd name="T16" fmla="*/ 2 w 1556"/>
              <a:gd name="T17" fmla="*/ 245 h 443"/>
              <a:gd name="T18" fmla="*/ 0 w 1556"/>
              <a:gd name="T19" fmla="*/ 221 h 443"/>
              <a:gd name="T20" fmla="*/ 2 w 1556"/>
              <a:gd name="T21" fmla="*/ 199 h 443"/>
              <a:gd name="T22" fmla="*/ 10 w 1556"/>
              <a:gd name="T23" fmla="*/ 156 h 443"/>
              <a:gd name="T24" fmla="*/ 26 w 1556"/>
              <a:gd name="T25" fmla="*/ 116 h 443"/>
              <a:gd name="T26" fmla="*/ 50 w 1556"/>
              <a:gd name="T27" fmla="*/ 80 h 443"/>
              <a:gd name="T28" fmla="*/ 82 w 1556"/>
              <a:gd name="T29" fmla="*/ 50 h 443"/>
              <a:gd name="T30" fmla="*/ 116 w 1556"/>
              <a:gd name="T31" fmla="*/ 26 h 443"/>
              <a:gd name="T32" fmla="*/ 156 w 1556"/>
              <a:gd name="T33" fmla="*/ 10 h 443"/>
              <a:gd name="T34" fmla="*/ 200 w 1556"/>
              <a:gd name="T35" fmla="*/ 2 h 443"/>
              <a:gd name="T36" fmla="*/ 1334 w 1556"/>
              <a:gd name="T37" fmla="*/ 0 h 443"/>
              <a:gd name="T38" fmla="*/ 1358 w 1556"/>
              <a:gd name="T39" fmla="*/ 2 h 443"/>
              <a:gd name="T40" fmla="*/ 1400 w 1556"/>
              <a:gd name="T41" fmla="*/ 10 h 443"/>
              <a:gd name="T42" fmla="*/ 1440 w 1556"/>
              <a:gd name="T43" fmla="*/ 26 h 443"/>
              <a:gd name="T44" fmla="*/ 1476 w 1556"/>
              <a:gd name="T45" fmla="*/ 50 h 443"/>
              <a:gd name="T46" fmla="*/ 1506 w 1556"/>
              <a:gd name="T47" fmla="*/ 80 h 443"/>
              <a:gd name="T48" fmla="*/ 1530 w 1556"/>
              <a:gd name="T49" fmla="*/ 116 h 443"/>
              <a:gd name="T50" fmla="*/ 1546 w 1556"/>
              <a:gd name="T51" fmla="*/ 156 h 443"/>
              <a:gd name="T52" fmla="*/ 1556 w 1556"/>
              <a:gd name="T53" fmla="*/ 199 h 443"/>
              <a:gd name="T54" fmla="*/ 1556 w 1556"/>
              <a:gd name="T55" fmla="*/ 221 h 443"/>
              <a:gd name="T56" fmla="*/ 1556 w 1556"/>
              <a:gd name="T57" fmla="*/ 245 h 443"/>
              <a:gd name="T58" fmla="*/ 1546 w 1556"/>
              <a:gd name="T59" fmla="*/ 287 h 443"/>
              <a:gd name="T60" fmla="*/ 1530 w 1556"/>
              <a:gd name="T61" fmla="*/ 327 h 443"/>
              <a:gd name="T62" fmla="*/ 1506 w 1556"/>
              <a:gd name="T63" fmla="*/ 363 h 443"/>
              <a:gd name="T64" fmla="*/ 1476 w 1556"/>
              <a:gd name="T65" fmla="*/ 393 h 443"/>
              <a:gd name="T66" fmla="*/ 1440 w 1556"/>
              <a:gd name="T67" fmla="*/ 417 h 443"/>
              <a:gd name="T68" fmla="*/ 1400 w 1556"/>
              <a:gd name="T69" fmla="*/ 433 h 443"/>
              <a:gd name="T70" fmla="*/ 1358 w 1556"/>
              <a:gd name="T71" fmla="*/ 443 h 443"/>
              <a:gd name="T72" fmla="*/ 1334 w 1556"/>
              <a:gd name="T73" fmla="*/ 443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556" h="443">
                <a:moveTo>
                  <a:pt x="1334" y="443"/>
                </a:moveTo>
                <a:lnTo>
                  <a:pt x="222" y="443"/>
                </a:lnTo>
                <a:lnTo>
                  <a:pt x="222" y="443"/>
                </a:lnTo>
                <a:lnTo>
                  <a:pt x="200" y="443"/>
                </a:lnTo>
                <a:lnTo>
                  <a:pt x="178" y="439"/>
                </a:lnTo>
                <a:lnTo>
                  <a:pt x="156" y="433"/>
                </a:lnTo>
                <a:lnTo>
                  <a:pt x="136" y="427"/>
                </a:lnTo>
                <a:lnTo>
                  <a:pt x="116" y="417"/>
                </a:lnTo>
                <a:lnTo>
                  <a:pt x="98" y="405"/>
                </a:lnTo>
                <a:lnTo>
                  <a:pt x="82" y="393"/>
                </a:lnTo>
                <a:lnTo>
                  <a:pt x="66" y="379"/>
                </a:lnTo>
                <a:lnTo>
                  <a:pt x="50" y="363"/>
                </a:lnTo>
                <a:lnTo>
                  <a:pt x="38" y="345"/>
                </a:lnTo>
                <a:lnTo>
                  <a:pt x="26" y="327"/>
                </a:lnTo>
                <a:lnTo>
                  <a:pt x="18" y="307"/>
                </a:lnTo>
                <a:lnTo>
                  <a:pt x="10" y="287"/>
                </a:lnTo>
                <a:lnTo>
                  <a:pt x="4" y="267"/>
                </a:lnTo>
                <a:lnTo>
                  <a:pt x="2" y="245"/>
                </a:lnTo>
                <a:lnTo>
                  <a:pt x="0" y="221"/>
                </a:lnTo>
                <a:lnTo>
                  <a:pt x="0" y="221"/>
                </a:lnTo>
                <a:lnTo>
                  <a:pt x="0" y="221"/>
                </a:lnTo>
                <a:lnTo>
                  <a:pt x="2" y="199"/>
                </a:lnTo>
                <a:lnTo>
                  <a:pt x="4" y="178"/>
                </a:lnTo>
                <a:lnTo>
                  <a:pt x="10" y="156"/>
                </a:lnTo>
                <a:lnTo>
                  <a:pt x="18" y="136"/>
                </a:lnTo>
                <a:lnTo>
                  <a:pt x="26" y="116"/>
                </a:lnTo>
                <a:lnTo>
                  <a:pt x="38" y="98"/>
                </a:lnTo>
                <a:lnTo>
                  <a:pt x="50" y="80"/>
                </a:lnTo>
                <a:lnTo>
                  <a:pt x="66" y="66"/>
                </a:lnTo>
                <a:lnTo>
                  <a:pt x="82" y="50"/>
                </a:lnTo>
                <a:lnTo>
                  <a:pt x="98" y="38"/>
                </a:lnTo>
                <a:lnTo>
                  <a:pt x="116" y="26"/>
                </a:lnTo>
                <a:lnTo>
                  <a:pt x="136" y="18"/>
                </a:lnTo>
                <a:lnTo>
                  <a:pt x="156" y="10"/>
                </a:lnTo>
                <a:lnTo>
                  <a:pt x="178" y="4"/>
                </a:lnTo>
                <a:lnTo>
                  <a:pt x="200" y="2"/>
                </a:lnTo>
                <a:lnTo>
                  <a:pt x="222" y="0"/>
                </a:lnTo>
                <a:lnTo>
                  <a:pt x="1334" y="0"/>
                </a:lnTo>
                <a:lnTo>
                  <a:pt x="1334" y="0"/>
                </a:lnTo>
                <a:lnTo>
                  <a:pt x="1358" y="2"/>
                </a:lnTo>
                <a:lnTo>
                  <a:pt x="1380" y="4"/>
                </a:lnTo>
                <a:lnTo>
                  <a:pt x="1400" y="10"/>
                </a:lnTo>
                <a:lnTo>
                  <a:pt x="1422" y="18"/>
                </a:lnTo>
                <a:lnTo>
                  <a:pt x="1440" y="26"/>
                </a:lnTo>
                <a:lnTo>
                  <a:pt x="1458" y="38"/>
                </a:lnTo>
                <a:lnTo>
                  <a:pt x="1476" y="50"/>
                </a:lnTo>
                <a:lnTo>
                  <a:pt x="1492" y="66"/>
                </a:lnTo>
                <a:lnTo>
                  <a:pt x="1506" y="80"/>
                </a:lnTo>
                <a:lnTo>
                  <a:pt x="1518" y="98"/>
                </a:lnTo>
                <a:lnTo>
                  <a:pt x="1530" y="116"/>
                </a:lnTo>
                <a:lnTo>
                  <a:pt x="1540" y="136"/>
                </a:lnTo>
                <a:lnTo>
                  <a:pt x="1546" y="156"/>
                </a:lnTo>
                <a:lnTo>
                  <a:pt x="1552" y="178"/>
                </a:lnTo>
                <a:lnTo>
                  <a:pt x="1556" y="199"/>
                </a:lnTo>
                <a:lnTo>
                  <a:pt x="1556" y="221"/>
                </a:lnTo>
                <a:lnTo>
                  <a:pt x="1556" y="221"/>
                </a:lnTo>
                <a:lnTo>
                  <a:pt x="1556" y="221"/>
                </a:lnTo>
                <a:lnTo>
                  <a:pt x="1556" y="245"/>
                </a:lnTo>
                <a:lnTo>
                  <a:pt x="1552" y="267"/>
                </a:lnTo>
                <a:lnTo>
                  <a:pt x="1546" y="287"/>
                </a:lnTo>
                <a:lnTo>
                  <a:pt x="1540" y="307"/>
                </a:lnTo>
                <a:lnTo>
                  <a:pt x="1530" y="327"/>
                </a:lnTo>
                <a:lnTo>
                  <a:pt x="1518" y="345"/>
                </a:lnTo>
                <a:lnTo>
                  <a:pt x="1506" y="363"/>
                </a:lnTo>
                <a:lnTo>
                  <a:pt x="1492" y="379"/>
                </a:lnTo>
                <a:lnTo>
                  <a:pt x="1476" y="393"/>
                </a:lnTo>
                <a:lnTo>
                  <a:pt x="1458" y="405"/>
                </a:lnTo>
                <a:lnTo>
                  <a:pt x="1440" y="417"/>
                </a:lnTo>
                <a:lnTo>
                  <a:pt x="1422" y="427"/>
                </a:lnTo>
                <a:lnTo>
                  <a:pt x="1400" y="433"/>
                </a:lnTo>
                <a:lnTo>
                  <a:pt x="1380" y="439"/>
                </a:lnTo>
                <a:lnTo>
                  <a:pt x="1358" y="443"/>
                </a:lnTo>
                <a:lnTo>
                  <a:pt x="1334" y="443"/>
                </a:lnTo>
                <a:lnTo>
                  <a:pt x="1334" y="443"/>
                </a:lnTo>
                <a:close/>
              </a:path>
            </a:pathLst>
          </a:custGeom>
          <a:solidFill>
            <a:srgbClr val="FAA6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Rectangle 96">
            <a:extLst>
              <a:ext uri="{FF2B5EF4-FFF2-40B4-BE49-F238E27FC236}">
                <a16:creationId xmlns:a16="http://schemas.microsoft.com/office/drawing/2014/main" id="{362FB4D5-47A7-E584-1E2E-5DDA419A4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6250" y="15411232"/>
            <a:ext cx="23923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SATETY !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그림 13" descr="텍스트, 전자기기, 디스플레이, 컴퓨터이(가) 표시된 사진">
            <a:extLst>
              <a:ext uri="{FF2B5EF4-FFF2-40B4-BE49-F238E27FC236}">
                <a16:creationId xmlns:a16="http://schemas.microsoft.com/office/drawing/2014/main" id="{BF3541B7-07AF-845E-B8C2-31B712D07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8851426"/>
            <a:ext cx="27363738" cy="615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16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3">
            <a:extLst>
              <a:ext uri="{FF2B5EF4-FFF2-40B4-BE49-F238E27FC236}">
                <a16:creationId xmlns:a16="http://schemas.microsoft.com/office/drawing/2014/main" id="{3150178F-79E4-4C4E-8F02-845B785A4513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4288" y="0"/>
            <a:ext cx="29144912" cy="1640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89" name="Freeform 32">
            <a:extLst>
              <a:ext uri="{FF2B5EF4-FFF2-40B4-BE49-F238E27FC236}">
                <a16:creationId xmlns:a16="http://schemas.microsoft.com/office/drawing/2014/main" id="{9DEAC5AA-D060-44BB-8F27-75D3E88EEAEF}"/>
              </a:ext>
            </a:extLst>
          </p:cNvPr>
          <p:cNvSpPr>
            <a:spLocks/>
          </p:cNvSpPr>
          <p:nvPr/>
        </p:nvSpPr>
        <p:spPr bwMode="auto">
          <a:xfrm>
            <a:off x="14288" y="0"/>
            <a:ext cx="25477787" cy="2198688"/>
          </a:xfrm>
          <a:custGeom>
            <a:avLst/>
            <a:gdLst>
              <a:gd name="T0" fmla="*/ 16049 w 16049"/>
              <a:gd name="T1" fmla="*/ 1385 h 1385"/>
              <a:gd name="T2" fmla="*/ 0 w 16049"/>
              <a:gd name="T3" fmla="*/ 1385 h 1385"/>
              <a:gd name="T4" fmla="*/ 0 w 16049"/>
              <a:gd name="T5" fmla="*/ 0 h 1385"/>
              <a:gd name="T6" fmla="*/ 15446 w 16049"/>
              <a:gd name="T7" fmla="*/ 0 h 1385"/>
              <a:gd name="T8" fmla="*/ 16049 w 16049"/>
              <a:gd name="T9" fmla="*/ 1385 h 1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049" h="1385">
                <a:moveTo>
                  <a:pt x="16049" y="1385"/>
                </a:moveTo>
                <a:lnTo>
                  <a:pt x="0" y="1385"/>
                </a:lnTo>
                <a:lnTo>
                  <a:pt x="0" y="0"/>
                </a:lnTo>
                <a:lnTo>
                  <a:pt x="15446" y="0"/>
                </a:lnTo>
                <a:lnTo>
                  <a:pt x="16049" y="1385"/>
                </a:lnTo>
                <a:close/>
              </a:path>
            </a:pathLst>
          </a:custGeom>
          <a:solidFill>
            <a:srgbClr val="F4A60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0" name="Freeform 33">
            <a:extLst>
              <a:ext uri="{FF2B5EF4-FFF2-40B4-BE49-F238E27FC236}">
                <a16:creationId xmlns:a16="http://schemas.microsoft.com/office/drawing/2014/main" id="{85210BF4-7012-408F-AF8A-AC2434BF2F77}"/>
              </a:ext>
            </a:extLst>
          </p:cNvPr>
          <p:cNvSpPr>
            <a:spLocks/>
          </p:cNvSpPr>
          <p:nvPr/>
        </p:nvSpPr>
        <p:spPr bwMode="auto">
          <a:xfrm>
            <a:off x="25876250" y="317500"/>
            <a:ext cx="3282950" cy="1563688"/>
          </a:xfrm>
          <a:custGeom>
            <a:avLst/>
            <a:gdLst>
              <a:gd name="T0" fmla="*/ 430 w 2068"/>
              <a:gd name="T1" fmla="*/ 985 h 985"/>
              <a:gd name="T2" fmla="*/ 2068 w 2068"/>
              <a:gd name="T3" fmla="*/ 985 h 985"/>
              <a:gd name="T4" fmla="*/ 2068 w 2068"/>
              <a:gd name="T5" fmla="*/ 0 h 985"/>
              <a:gd name="T6" fmla="*/ 0 w 2068"/>
              <a:gd name="T7" fmla="*/ 0 h 985"/>
              <a:gd name="T8" fmla="*/ 430 w 2068"/>
              <a:gd name="T9" fmla="*/ 985 h 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68" h="985">
                <a:moveTo>
                  <a:pt x="430" y="985"/>
                </a:moveTo>
                <a:lnTo>
                  <a:pt x="2068" y="985"/>
                </a:lnTo>
                <a:lnTo>
                  <a:pt x="2068" y="0"/>
                </a:lnTo>
                <a:lnTo>
                  <a:pt x="0" y="0"/>
                </a:lnTo>
                <a:lnTo>
                  <a:pt x="430" y="985"/>
                </a:lnTo>
                <a:close/>
              </a:path>
            </a:pathLst>
          </a:custGeom>
          <a:solidFill>
            <a:srgbClr val="3F53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1" name="Rectangle 34">
            <a:extLst>
              <a:ext uri="{FF2B5EF4-FFF2-40B4-BE49-F238E27FC236}">
                <a16:creationId xmlns:a16="http://schemas.microsoft.com/office/drawing/2014/main" id="{A8E09F71-86C7-4D65-8F31-5F04DF052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725" y="517525"/>
            <a:ext cx="76200" cy="11636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2" name="Rectangle 35">
            <a:extLst>
              <a:ext uri="{FF2B5EF4-FFF2-40B4-BE49-F238E27FC236}">
                <a16:creationId xmlns:a16="http://schemas.microsoft.com/office/drawing/2014/main" id="{15D44760-8C35-4E16-BC99-4626A48DF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75" y="409575"/>
            <a:ext cx="4555734" cy="118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700" b="1" dirty="0">
                <a:solidFill>
                  <a:srgbClr val="FFFFFF"/>
                </a:solidFill>
                <a:ea typeface="에스코어 드림 7 ExtraBold" panose="020B0803030302020204" pitchFamily="34" charset="-127"/>
              </a:rPr>
              <a:t>Chapter 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3" name="Rectangle 36">
            <a:extLst>
              <a:ext uri="{FF2B5EF4-FFF2-40B4-BE49-F238E27FC236}">
                <a16:creationId xmlns:a16="http://schemas.microsoft.com/office/drawing/2014/main" id="{0B0D7AFE-B146-42FB-B95C-1B81F836D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5150" y="641350"/>
            <a:ext cx="523220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데이터 구조 설명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96">
            <a:extLst>
              <a:ext uri="{FF2B5EF4-FFF2-40B4-BE49-F238E27FC236}">
                <a16:creationId xmlns:a16="http://schemas.microsoft.com/office/drawing/2014/main" id="{5271AE3B-A67F-AEDC-9AF3-08D6064F34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41515" y="12224726"/>
            <a:ext cx="23923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SATETY !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96">
            <a:extLst>
              <a:ext uri="{FF2B5EF4-FFF2-40B4-BE49-F238E27FC236}">
                <a16:creationId xmlns:a16="http://schemas.microsoft.com/office/drawing/2014/main" id="{362FB4D5-47A7-E584-1E2E-5DDA419A4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6250" y="15411232"/>
            <a:ext cx="23923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SATETY !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46">
            <a:extLst>
              <a:ext uri="{FF2B5EF4-FFF2-40B4-BE49-F238E27FC236}">
                <a16:creationId xmlns:a16="http://schemas.microsoft.com/office/drawing/2014/main" id="{9C61C20A-3840-DB85-ACAB-A798F8AEC6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6825" y="2840038"/>
            <a:ext cx="26804937" cy="1305242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1095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3">
            <a:extLst>
              <a:ext uri="{FF2B5EF4-FFF2-40B4-BE49-F238E27FC236}">
                <a16:creationId xmlns:a16="http://schemas.microsoft.com/office/drawing/2014/main" id="{3150178F-79E4-4C4E-8F02-845B785A4513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4288" y="0"/>
            <a:ext cx="29144912" cy="1640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33023769-5DD3-4240-A72D-5B864EA24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670" y="0"/>
            <a:ext cx="29144912" cy="164099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89" name="Freeform 32">
            <a:extLst>
              <a:ext uri="{FF2B5EF4-FFF2-40B4-BE49-F238E27FC236}">
                <a16:creationId xmlns:a16="http://schemas.microsoft.com/office/drawing/2014/main" id="{9DEAC5AA-D060-44BB-8F27-75D3E88EEAEF}"/>
              </a:ext>
            </a:extLst>
          </p:cNvPr>
          <p:cNvSpPr>
            <a:spLocks/>
          </p:cNvSpPr>
          <p:nvPr/>
        </p:nvSpPr>
        <p:spPr bwMode="auto">
          <a:xfrm>
            <a:off x="14288" y="0"/>
            <a:ext cx="25477787" cy="2198688"/>
          </a:xfrm>
          <a:custGeom>
            <a:avLst/>
            <a:gdLst>
              <a:gd name="T0" fmla="*/ 16049 w 16049"/>
              <a:gd name="T1" fmla="*/ 1385 h 1385"/>
              <a:gd name="T2" fmla="*/ 0 w 16049"/>
              <a:gd name="T3" fmla="*/ 1385 h 1385"/>
              <a:gd name="T4" fmla="*/ 0 w 16049"/>
              <a:gd name="T5" fmla="*/ 0 h 1385"/>
              <a:gd name="T6" fmla="*/ 15446 w 16049"/>
              <a:gd name="T7" fmla="*/ 0 h 1385"/>
              <a:gd name="T8" fmla="*/ 16049 w 16049"/>
              <a:gd name="T9" fmla="*/ 1385 h 1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049" h="1385">
                <a:moveTo>
                  <a:pt x="16049" y="1385"/>
                </a:moveTo>
                <a:lnTo>
                  <a:pt x="0" y="1385"/>
                </a:lnTo>
                <a:lnTo>
                  <a:pt x="0" y="0"/>
                </a:lnTo>
                <a:lnTo>
                  <a:pt x="15446" y="0"/>
                </a:lnTo>
                <a:lnTo>
                  <a:pt x="16049" y="1385"/>
                </a:lnTo>
                <a:close/>
              </a:path>
            </a:pathLst>
          </a:custGeom>
          <a:solidFill>
            <a:srgbClr val="F4A60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0" name="Freeform 33">
            <a:extLst>
              <a:ext uri="{FF2B5EF4-FFF2-40B4-BE49-F238E27FC236}">
                <a16:creationId xmlns:a16="http://schemas.microsoft.com/office/drawing/2014/main" id="{85210BF4-7012-408F-AF8A-AC2434BF2F77}"/>
              </a:ext>
            </a:extLst>
          </p:cNvPr>
          <p:cNvSpPr>
            <a:spLocks/>
          </p:cNvSpPr>
          <p:nvPr/>
        </p:nvSpPr>
        <p:spPr bwMode="auto">
          <a:xfrm>
            <a:off x="25876250" y="317500"/>
            <a:ext cx="3282950" cy="1563688"/>
          </a:xfrm>
          <a:custGeom>
            <a:avLst/>
            <a:gdLst>
              <a:gd name="T0" fmla="*/ 430 w 2068"/>
              <a:gd name="T1" fmla="*/ 985 h 985"/>
              <a:gd name="T2" fmla="*/ 2068 w 2068"/>
              <a:gd name="T3" fmla="*/ 985 h 985"/>
              <a:gd name="T4" fmla="*/ 2068 w 2068"/>
              <a:gd name="T5" fmla="*/ 0 h 985"/>
              <a:gd name="T6" fmla="*/ 0 w 2068"/>
              <a:gd name="T7" fmla="*/ 0 h 985"/>
              <a:gd name="T8" fmla="*/ 430 w 2068"/>
              <a:gd name="T9" fmla="*/ 985 h 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68" h="985">
                <a:moveTo>
                  <a:pt x="430" y="985"/>
                </a:moveTo>
                <a:lnTo>
                  <a:pt x="2068" y="985"/>
                </a:lnTo>
                <a:lnTo>
                  <a:pt x="2068" y="0"/>
                </a:lnTo>
                <a:lnTo>
                  <a:pt x="0" y="0"/>
                </a:lnTo>
                <a:lnTo>
                  <a:pt x="430" y="985"/>
                </a:lnTo>
                <a:close/>
              </a:path>
            </a:pathLst>
          </a:custGeom>
          <a:solidFill>
            <a:srgbClr val="3F53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1" name="Rectangle 34">
            <a:extLst>
              <a:ext uri="{FF2B5EF4-FFF2-40B4-BE49-F238E27FC236}">
                <a16:creationId xmlns:a16="http://schemas.microsoft.com/office/drawing/2014/main" id="{A8E09F71-86C7-4D65-8F31-5F04DF052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725" y="517525"/>
            <a:ext cx="76200" cy="11636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2" name="Rectangle 35">
            <a:extLst>
              <a:ext uri="{FF2B5EF4-FFF2-40B4-BE49-F238E27FC236}">
                <a16:creationId xmlns:a16="http://schemas.microsoft.com/office/drawing/2014/main" id="{15D44760-8C35-4E16-BC99-4626A48DF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75" y="409575"/>
            <a:ext cx="4555734" cy="118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700" b="1" dirty="0">
                <a:solidFill>
                  <a:srgbClr val="FFFFFF"/>
                </a:solidFill>
                <a:ea typeface="에스코어 드림 7 ExtraBold" panose="020B0803030302020204" pitchFamily="34" charset="-127"/>
              </a:rPr>
              <a:t>Chapter 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3" name="Rectangle 36">
            <a:extLst>
              <a:ext uri="{FF2B5EF4-FFF2-40B4-BE49-F238E27FC236}">
                <a16:creationId xmlns:a16="http://schemas.microsoft.com/office/drawing/2014/main" id="{0B0D7AFE-B146-42FB-B95C-1B81F836D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5150" y="641350"/>
            <a:ext cx="1027204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데이터 전처리와 특성 엔지니어링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Freeform 94">
            <a:extLst>
              <a:ext uri="{FF2B5EF4-FFF2-40B4-BE49-F238E27FC236}">
                <a16:creationId xmlns:a16="http://schemas.microsoft.com/office/drawing/2014/main" id="{93A538E9-3DBD-1D63-8669-47DE296B3E49}"/>
              </a:ext>
            </a:extLst>
          </p:cNvPr>
          <p:cNvSpPr>
            <a:spLocks/>
          </p:cNvSpPr>
          <p:nvPr/>
        </p:nvSpPr>
        <p:spPr bwMode="auto">
          <a:xfrm>
            <a:off x="25145879" y="15354300"/>
            <a:ext cx="3787896" cy="703263"/>
          </a:xfrm>
          <a:custGeom>
            <a:avLst/>
            <a:gdLst>
              <a:gd name="T0" fmla="*/ 222 w 1556"/>
              <a:gd name="T1" fmla="*/ 443 h 443"/>
              <a:gd name="T2" fmla="*/ 200 w 1556"/>
              <a:gd name="T3" fmla="*/ 443 h 443"/>
              <a:gd name="T4" fmla="*/ 156 w 1556"/>
              <a:gd name="T5" fmla="*/ 433 h 443"/>
              <a:gd name="T6" fmla="*/ 116 w 1556"/>
              <a:gd name="T7" fmla="*/ 417 h 443"/>
              <a:gd name="T8" fmla="*/ 82 w 1556"/>
              <a:gd name="T9" fmla="*/ 393 h 443"/>
              <a:gd name="T10" fmla="*/ 50 w 1556"/>
              <a:gd name="T11" fmla="*/ 363 h 443"/>
              <a:gd name="T12" fmla="*/ 26 w 1556"/>
              <a:gd name="T13" fmla="*/ 327 h 443"/>
              <a:gd name="T14" fmla="*/ 10 w 1556"/>
              <a:gd name="T15" fmla="*/ 287 h 443"/>
              <a:gd name="T16" fmla="*/ 2 w 1556"/>
              <a:gd name="T17" fmla="*/ 245 h 443"/>
              <a:gd name="T18" fmla="*/ 0 w 1556"/>
              <a:gd name="T19" fmla="*/ 221 h 443"/>
              <a:gd name="T20" fmla="*/ 2 w 1556"/>
              <a:gd name="T21" fmla="*/ 199 h 443"/>
              <a:gd name="T22" fmla="*/ 10 w 1556"/>
              <a:gd name="T23" fmla="*/ 156 h 443"/>
              <a:gd name="T24" fmla="*/ 26 w 1556"/>
              <a:gd name="T25" fmla="*/ 116 h 443"/>
              <a:gd name="T26" fmla="*/ 50 w 1556"/>
              <a:gd name="T27" fmla="*/ 80 h 443"/>
              <a:gd name="T28" fmla="*/ 82 w 1556"/>
              <a:gd name="T29" fmla="*/ 50 h 443"/>
              <a:gd name="T30" fmla="*/ 116 w 1556"/>
              <a:gd name="T31" fmla="*/ 26 h 443"/>
              <a:gd name="T32" fmla="*/ 156 w 1556"/>
              <a:gd name="T33" fmla="*/ 10 h 443"/>
              <a:gd name="T34" fmla="*/ 200 w 1556"/>
              <a:gd name="T35" fmla="*/ 2 h 443"/>
              <a:gd name="T36" fmla="*/ 1334 w 1556"/>
              <a:gd name="T37" fmla="*/ 0 h 443"/>
              <a:gd name="T38" fmla="*/ 1358 w 1556"/>
              <a:gd name="T39" fmla="*/ 2 h 443"/>
              <a:gd name="T40" fmla="*/ 1400 w 1556"/>
              <a:gd name="T41" fmla="*/ 10 h 443"/>
              <a:gd name="T42" fmla="*/ 1440 w 1556"/>
              <a:gd name="T43" fmla="*/ 26 h 443"/>
              <a:gd name="T44" fmla="*/ 1476 w 1556"/>
              <a:gd name="T45" fmla="*/ 50 h 443"/>
              <a:gd name="T46" fmla="*/ 1506 w 1556"/>
              <a:gd name="T47" fmla="*/ 80 h 443"/>
              <a:gd name="T48" fmla="*/ 1530 w 1556"/>
              <a:gd name="T49" fmla="*/ 116 h 443"/>
              <a:gd name="T50" fmla="*/ 1546 w 1556"/>
              <a:gd name="T51" fmla="*/ 156 h 443"/>
              <a:gd name="T52" fmla="*/ 1556 w 1556"/>
              <a:gd name="T53" fmla="*/ 199 h 443"/>
              <a:gd name="T54" fmla="*/ 1556 w 1556"/>
              <a:gd name="T55" fmla="*/ 221 h 443"/>
              <a:gd name="T56" fmla="*/ 1556 w 1556"/>
              <a:gd name="T57" fmla="*/ 245 h 443"/>
              <a:gd name="T58" fmla="*/ 1546 w 1556"/>
              <a:gd name="T59" fmla="*/ 287 h 443"/>
              <a:gd name="T60" fmla="*/ 1530 w 1556"/>
              <a:gd name="T61" fmla="*/ 327 h 443"/>
              <a:gd name="T62" fmla="*/ 1506 w 1556"/>
              <a:gd name="T63" fmla="*/ 363 h 443"/>
              <a:gd name="T64" fmla="*/ 1476 w 1556"/>
              <a:gd name="T65" fmla="*/ 393 h 443"/>
              <a:gd name="T66" fmla="*/ 1440 w 1556"/>
              <a:gd name="T67" fmla="*/ 417 h 443"/>
              <a:gd name="T68" fmla="*/ 1400 w 1556"/>
              <a:gd name="T69" fmla="*/ 433 h 443"/>
              <a:gd name="T70" fmla="*/ 1358 w 1556"/>
              <a:gd name="T71" fmla="*/ 443 h 443"/>
              <a:gd name="T72" fmla="*/ 1334 w 1556"/>
              <a:gd name="T73" fmla="*/ 443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556" h="443">
                <a:moveTo>
                  <a:pt x="1334" y="443"/>
                </a:moveTo>
                <a:lnTo>
                  <a:pt x="222" y="443"/>
                </a:lnTo>
                <a:lnTo>
                  <a:pt x="222" y="443"/>
                </a:lnTo>
                <a:lnTo>
                  <a:pt x="200" y="443"/>
                </a:lnTo>
                <a:lnTo>
                  <a:pt x="178" y="439"/>
                </a:lnTo>
                <a:lnTo>
                  <a:pt x="156" y="433"/>
                </a:lnTo>
                <a:lnTo>
                  <a:pt x="136" y="427"/>
                </a:lnTo>
                <a:lnTo>
                  <a:pt x="116" y="417"/>
                </a:lnTo>
                <a:lnTo>
                  <a:pt x="98" y="405"/>
                </a:lnTo>
                <a:lnTo>
                  <a:pt x="82" y="393"/>
                </a:lnTo>
                <a:lnTo>
                  <a:pt x="66" y="379"/>
                </a:lnTo>
                <a:lnTo>
                  <a:pt x="50" y="363"/>
                </a:lnTo>
                <a:lnTo>
                  <a:pt x="38" y="345"/>
                </a:lnTo>
                <a:lnTo>
                  <a:pt x="26" y="327"/>
                </a:lnTo>
                <a:lnTo>
                  <a:pt x="18" y="307"/>
                </a:lnTo>
                <a:lnTo>
                  <a:pt x="10" y="287"/>
                </a:lnTo>
                <a:lnTo>
                  <a:pt x="4" y="267"/>
                </a:lnTo>
                <a:lnTo>
                  <a:pt x="2" y="245"/>
                </a:lnTo>
                <a:lnTo>
                  <a:pt x="0" y="221"/>
                </a:lnTo>
                <a:lnTo>
                  <a:pt x="0" y="221"/>
                </a:lnTo>
                <a:lnTo>
                  <a:pt x="0" y="221"/>
                </a:lnTo>
                <a:lnTo>
                  <a:pt x="2" y="199"/>
                </a:lnTo>
                <a:lnTo>
                  <a:pt x="4" y="178"/>
                </a:lnTo>
                <a:lnTo>
                  <a:pt x="10" y="156"/>
                </a:lnTo>
                <a:lnTo>
                  <a:pt x="18" y="136"/>
                </a:lnTo>
                <a:lnTo>
                  <a:pt x="26" y="116"/>
                </a:lnTo>
                <a:lnTo>
                  <a:pt x="38" y="98"/>
                </a:lnTo>
                <a:lnTo>
                  <a:pt x="50" y="80"/>
                </a:lnTo>
                <a:lnTo>
                  <a:pt x="66" y="66"/>
                </a:lnTo>
                <a:lnTo>
                  <a:pt x="82" y="50"/>
                </a:lnTo>
                <a:lnTo>
                  <a:pt x="98" y="38"/>
                </a:lnTo>
                <a:lnTo>
                  <a:pt x="116" y="26"/>
                </a:lnTo>
                <a:lnTo>
                  <a:pt x="136" y="18"/>
                </a:lnTo>
                <a:lnTo>
                  <a:pt x="156" y="10"/>
                </a:lnTo>
                <a:lnTo>
                  <a:pt x="178" y="4"/>
                </a:lnTo>
                <a:lnTo>
                  <a:pt x="200" y="2"/>
                </a:lnTo>
                <a:lnTo>
                  <a:pt x="222" y="0"/>
                </a:lnTo>
                <a:lnTo>
                  <a:pt x="1334" y="0"/>
                </a:lnTo>
                <a:lnTo>
                  <a:pt x="1334" y="0"/>
                </a:lnTo>
                <a:lnTo>
                  <a:pt x="1358" y="2"/>
                </a:lnTo>
                <a:lnTo>
                  <a:pt x="1380" y="4"/>
                </a:lnTo>
                <a:lnTo>
                  <a:pt x="1400" y="10"/>
                </a:lnTo>
                <a:lnTo>
                  <a:pt x="1422" y="18"/>
                </a:lnTo>
                <a:lnTo>
                  <a:pt x="1440" y="26"/>
                </a:lnTo>
                <a:lnTo>
                  <a:pt x="1458" y="38"/>
                </a:lnTo>
                <a:lnTo>
                  <a:pt x="1476" y="50"/>
                </a:lnTo>
                <a:lnTo>
                  <a:pt x="1492" y="66"/>
                </a:lnTo>
                <a:lnTo>
                  <a:pt x="1506" y="80"/>
                </a:lnTo>
                <a:lnTo>
                  <a:pt x="1518" y="98"/>
                </a:lnTo>
                <a:lnTo>
                  <a:pt x="1530" y="116"/>
                </a:lnTo>
                <a:lnTo>
                  <a:pt x="1540" y="136"/>
                </a:lnTo>
                <a:lnTo>
                  <a:pt x="1546" y="156"/>
                </a:lnTo>
                <a:lnTo>
                  <a:pt x="1552" y="178"/>
                </a:lnTo>
                <a:lnTo>
                  <a:pt x="1556" y="199"/>
                </a:lnTo>
                <a:lnTo>
                  <a:pt x="1556" y="221"/>
                </a:lnTo>
                <a:lnTo>
                  <a:pt x="1556" y="221"/>
                </a:lnTo>
                <a:lnTo>
                  <a:pt x="1556" y="221"/>
                </a:lnTo>
                <a:lnTo>
                  <a:pt x="1556" y="245"/>
                </a:lnTo>
                <a:lnTo>
                  <a:pt x="1552" y="267"/>
                </a:lnTo>
                <a:lnTo>
                  <a:pt x="1546" y="287"/>
                </a:lnTo>
                <a:lnTo>
                  <a:pt x="1540" y="307"/>
                </a:lnTo>
                <a:lnTo>
                  <a:pt x="1530" y="327"/>
                </a:lnTo>
                <a:lnTo>
                  <a:pt x="1518" y="345"/>
                </a:lnTo>
                <a:lnTo>
                  <a:pt x="1506" y="363"/>
                </a:lnTo>
                <a:lnTo>
                  <a:pt x="1492" y="379"/>
                </a:lnTo>
                <a:lnTo>
                  <a:pt x="1476" y="393"/>
                </a:lnTo>
                <a:lnTo>
                  <a:pt x="1458" y="405"/>
                </a:lnTo>
                <a:lnTo>
                  <a:pt x="1440" y="417"/>
                </a:lnTo>
                <a:lnTo>
                  <a:pt x="1422" y="427"/>
                </a:lnTo>
                <a:lnTo>
                  <a:pt x="1400" y="433"/>
                </a:lnTo>
                <a:lnTo>
                  <a:pt x="1380" y="439"/>
                </a:lnTo>
                <a:lnTo>
                  <a:pt x="1358" y="443"/>
                </a:lnTo>
                <a:lnTo>
                  <a:pt x="1334" y="443"/>
                </a:lnTo>
                <a:lnTo>
                  <a:pt x="1334" y="443"/>
                </a:lnTo>
                <a:close/>
              </a:path>
            </a:pathLst>
          </a:custGeom>
          <a:solidFill>
            <a:srgbClr val="FAA6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Rectangle 96">
            <a:extLst>
              <a:ext uri="{FF2B5EF4-FFF2-40B4-BE49-F238E27FC236}">
                <a16:creationId xmlns:a16="http://schemas.microsoft.com/office/drawing/2014/main" id="{5271AE3B-A67F-AEDC-9AF3-08D6064F34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6250" y="15411232"/>
            <a:ext cx="23923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SATETY !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43">
            <a:extLst>
              <a:ext uri="{FF2B5EF4-FFF2-40B4-BE49-F238E27FC236}">
                <a16:creationId xmlns:a16="http://schemas.microsoft.com/office/drawing/2014/main" id="{2290DB52-69C9-F60B-8D77-227BCEF4A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046" y="5595238"/>
            <a:ext cx="28653678" cy="198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북미산업분류시스템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(NAICS) 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컬럼을 이용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, 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맨 앞의 두 자리를 이용하여 산업 분류를 나타낼 수 있기 때문에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, 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앞의</a:t>
            </a:r>
            <a:endParaRPr lang="en-US" altLang="ko-KR" sz="4300" b="1" dirty="0">
              <a:solidFill>
                <a:srgbClr val="3F5368"/>
              </a:solidFill>
              <a:ea typeface="에스코어 드림 5 Medium" panose="020B0503030302020204" pitchFamily="34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두 자리를 나타내는 새로운 컬럼을 생성하고</a:t>
            </a:r>
            <a:r>
              <a:rPr kumimoji="0" lang="en-US" altLang="ko-KR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, NAICS</a:t>
            </a:r>
            <a:r>
              <a:rPr kumimoji="0" lang="ko-KR" altLang="en-US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에 해당하지 않는 코드는 삭제하고 데이터를 나타내기 용이하게</a:t>
            </a:r>
            <a:endParaRPr kumimoji="0" lang="en-US" altLang="ko-KR" sz="4300" b="1" i="0" u="none" strike="noStrike" cap="none" normalizeH="0" baseline="0" dirty="0">
              <a:ln>
                <a:noFill/>
              </a:ln>
              <a:solidFill>
                <a:srgbClr val="3F5368"/>
              </a:solidFill>
              <a:effectLst/>
              <a:latin typeface="Arial" panose="020B0604020202020204" pitchFamily="34" charset="0"/>
              <a:ea typeface="에스코어 드림 5 Medium" panose="020B0503030302020204" pitchFamily="34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값을 새롭게 지정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5">
            <a:extLst>
              <a:ext uri="{FF2B5EF4-FFF2-40B4-BE49-F238E27FC236}">
                <a16:creationId xmlns:a16="http://schemas.microsoft.com/office/drawing/2014/main" id="{06802DE1-4420-EEA6-DC55-CA55F00839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344" y="4321400"/>
            <a:ext cx="24088326" cy="66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데이터의 중복치를 삭제하고 산재의 발생 여부가 </a:t>
            </a:r>
            <a:r>
              <a:rPr lang="ko-KR" altLang="en-US" sz="4300" b="1" dirty="0" err="1">
                <a:solidFill>
                  <a:srgbClr val="3F5368"/>
                </a:solidFill>
                <a:ea typeface="에스코어 드림 5 Medium" panose="020B0503030302020204" pitchFamily="34" charset="-127"/>
              </a:rPr>
              <a:t>결측치인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 데이터는 삭제 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(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타겟으로 사용하기 때문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)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43">
            <a:extLst>
              <a:ext uri="{FF2B5EF4-FFF2-40B4-BE49-F238E27FC236}">
                <a16:creationId xmlns:a16="http://schemas.microsoft.com/office/drawing/2014/main" id="{DB79EEB8-B5C7-3030-5B3D-8859DA5324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046" y="8213088"/>
            <a:ext cx="2868734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총 직원의 근로시간과 총 평균 직원의 수를 이용하여</a:t>
            </a:r>
            <a:r>
              <a:rPr kumimoji="0" lang="en-US" altLang="ko-KR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, </a:t>
            </a:r>
            <a:r>
              <a:rPr kumimoji="0" lang="ko-KR" altLang="en-US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직원의 평균 근무시간을 알 수 있는 컬럼을 생성하고</a:t>
            </a:r>
            <a:r>
              <a:rPr kumimoji="0" lang="en-US" altLang="ko-KR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, </a:t>
            </a:r>
            <a:r>
              <a:rPr kumimoji="0" lang="ko-KR" altLang="en-US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해당 컬럼을</a:t>
            </a:r>
            <a:endParaRPr kumimoji="0" lang="en-US" altLang="ko-KR" sz="4300" b="1" i="0" u="none" strike="noStrike" cap="none" normalizeH="0" baseline="0" dirty="0">
              <a:ln>
                <a:noFill/>
              </a:ln>
              <a:solidFill>
                <a:srgbClr val="3F5368"/>
              </a:solidFill>
              <a:effectLst/>
              <a:latin typeface="Arial" panose="020B0604020202020204" pitchFamily="34" charset="0"/>
              <a:ea typeface="에스코어 드림 5 Medium" panose="020B0503030302020204" pitchFamily="34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구간으로 나타낸 새로운 컬럼 생성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, 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또한 연평균 직원수를 이용하여 구간으로 나타낸 컬럼 생성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43">
            <a:extLst>
              <a:ext uri="{FF2B5EF4-FFF2-40B4-BE49-F238E27FC236}">
                <a16:creationId xmlns:a16="http://schemas.microsoft.com/office/drawing/2014/main" id="{EEA68C2F-B4EE-460F-AFD2-34560CC00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259" y="10119103"/>
            <a:ext cx="2846933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총 사망자와 결근발생사례건수</a:t>
            </a:r>
            <a:r>
              <a:rPr kumimoji="0" lang="en-US" altLang="ko-KR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, </a:t>
            </a:r>
            <a:r>
              <a:rPr kumimoji="0" lang="ko-KR" altLang="en-US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질병질환자의 수 등의 산업재해의 결과에 관련된 컬럼은 발생여부를 판단할 수 있도록</a:t>
            </a:r>
            <a:endParaRPr kumimoji="0" lang="en-US" altLang="ko-KR" sz="4300" b="1" i="0" u="none" strike="noStrike" cap="none" normalizeH="0" baseline="0" dirty="0">
              <a:ln>
                <a:noFill/>
              </a:ln>
              <a:solidFill>
                <a:srgbClr val="3F5368"/>
              </a:solidFill>
              <a:effectLst/>
              <a:latin typeface="Arial" panose="020B0604020202020204" pitchFamily="34" charset="0"/>
              <a:ea typeface="에스코어 드림 5 Medium" panose="020B0503030302020204" pitchFamily="34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발생하였을 시 </a:t>
            </a:r>
            <a:r>
              <a:rPr kumimoji="0" lang="en-US" altLang="ko-KR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1, </a:t>
            </a:r>
            <a:r>
              <a:rPr kumimoji="0" lang="ko-KR" altLang="en-US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그렇지 않을 경우 </a:t>
            </a:r>
            <a:r>
              <a:rPr kumimoji="0" lang="en-US" altLang="ko-KR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0</a:t>
            </a:r>
            <a:r>
              <a:rPr kumimoji="0" lang="ko-KR" altLang="en-US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으로 나타내는 컬럼들을 새롭게 생성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43">
            <a:extLst>
              <a:ext uri="{FF2B5EF4-FFF2-40B4-BE49-F238E27FC236}">
                <a16:creationId xmlns:a16="http://schemas.microsoft.com/office/drawing/2014/main" id="{2CBF3D7D-6764-FC95-E515-F6C9C4262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259" y="12025118"/>
            <a:ext cx="28623220" cy="16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모델링을 진행하기 적합하게 컬럼들의 데이터 타입을 전반적으로 변경하거나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, 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컬럼의 이름을 변경하고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, 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사용하지 않는</a:t>
            </a:r>
            <a:endParaRPr lang="en-US" altLang="ko-KR" sz="4300" b="1" dirty="0">
              <a:solidFill>
                <a:srgbClr val="3F5368"/>
              </a:solidFill>
              <a:ea typeface="에스코어 드림 5 Medium" panose="020B0503030302020204" pitchFamily="34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컬럼과 이상치들을 삭제하는 과정을 거침</a:t>
            </a:r>
            <a:endParaRPr lang="en-US" altLang="ko-KR" sz="4300" b="1" dirty="0">
              <a:solidFill>
                <a:srgbClr val="3F5368"/>
              </a:solidFill>
              <a:ea typeface="에스코어 드림 5 Medium" panose="020B0503030302020204" pitchFamily="34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042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3">
            <a:extLst>
              <a:ext uri="{FF2B5EF4-FFF2-40B4-BE49-F238E27FC236}">
                <a16:creationId xmlns:a16="http://schemas.microsoft.com/office/drawing/2014/main" id="{3150178F-79E4-4C4E-8F02-845B785A4513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4288" y="0"/>
            <a:ext cx="29144912" cy="1640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89" name="Freeform 32">
            <a:extLst>
              <a:ext uri="{FF2B5EF4-FFF2-40B4-BE49-F238E27FC236}">
                <a16:creationId xmlns:a16="http://schemas.microsoft.com/office/drawing/2014/main" id="{9DEAC5AA-D060-44BB-8F27-75D3E88EEAEF}"/>
              </a:ext>
            </a:extLst>
          </p:cNvPr>
          <p:cNvSpPr>
            <a:spLocks/>
          </p:cNvSpPr>
          <p:nvPr/>
        </p:nvSpPr>
        <p:spPr bwMode="auto">
          <a:xfrm>
            <a:off x="14288" y="0"/>
            <a:ext cx="25477787" cy="2198688"/>
          </a:xfrm>
          <a:custGeom>
            <a:avLst/>
            <a:gdLst>
              <a:gd name="T0" fmla="*/ 16049 w 16049"/>
              <a:gd name="T1" fmla="*/ 1385 h 1385"/>
              <a:gd name="T2" fmla="*/ 0 w 16049"/>
              <a:gd name="T3" fmla="*/ 1385 h 1385"/>
              <a:gd name="T4" fmla="*/ 0 w 16049"/>
              <a:gd name="T5" fmla="*/ 0 h 1385"/>
              <a:gd name="T6" fmla="*/ 15446 w 16049"/>
              <a:gd name="T7" fmla="*/ 0 h 1385"/>
              <a:gd name="T8" fmla="*/ 16049 w 16049"/>
              <a:gd name="T9" fmla="*/ 1385 h 1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049" h="1385">
                <a:moveTo>
                  <a:pt x="16049" y="1385"/>
                </a:moveTo>
                <a:lnTo>
                  <a:pt x="0" y="1385"/>
                </a:lnTo>
                <a:lnTo>
                  <a:pt x="0" y="0"/>
                </a:lnTo>
                <a:lnTo>
                  <a:pt x="15446" y="0"/>
                </a:lnTo>
                <a:lnTo>
                  <a:pt x="16049" y="1385"/>
                </a:lnTo>
                <a:close/>
              </a:path>
            </a:pathLst>
          </a:custGeom>
          <a:solidFill>
            <a:srgbClr val="F4A60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0" name="Freeform 33">
            <a:extLst>
              <a:ext uri="{FF2B5EF4-FFF2-40B4-BE49-F238E27FC236}">
                <a16:creationId xmlns:a16="http://schemas.microsoft.com/office/drawing/2014/main" id="{85210BF4-7012-408F-AF8A-AC2434BF2F77}"/>
              </a:ext>
            </a:extLst>
          </p:cNvPr>
          <p:cNvSpPr>
            <a:spLocks/>
          </p:cNvSpPr>
          <p:nvPr/>
        </p:nvSpPr>
        <p:spPr bwMode="auto">
          <a:xfrm>
            <a:off x="25876250" y="317500"/>
            <a:ext cx="3282950" cy="1563688"/>
          </a:xfrm>
          <a:custGeom>
            <a:avLst/>
            <a:gdLst>
              <a:gd name="T0" fmla="*/ 430 w 2068"/>
              <a:gd name="T1" fmla="*/ 985 h 985"/>
              <a:gd name="T2" fmla="*/ 2068 w 2068"/>
              <a:gd name="T3" fmla="*/ 985 h 985"/>
              <a:gd name="T4" fmla="*/ 2068 w 2068"/>
              <a:gd name="T5" fmla="*/ 0 h 985"/>
              <a:gd name="T6" fmla="*/ 0 w 2068"/>
              <a:gd name="T7" fmla="*/ 0 h 985"/>
              <a:gd name="T8" fmla="*/ 430 w 2068"/>
              <a:gd name="T9" fmla="*/ 985 h 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68" h="985">
                <a:moveTo>
                  <a:pt x="430" y="985"/>
                </a:moveTo>
                <a:lnTo>
                  <a:pt x="2068" y="985"/>
                </a:lnTo>
                <a:lnTo>
                  <a:pt x="2068" y="0"/>
                </a:lnTo>
                <a:lnTo>
                  <a:pt x="0" y="0"/>
                </a:lnTo>
                <a:lnTo>
                  <a:pt x="430" y="985"/>
                </a:lnTo>
                <a:close/>
              </a:path>
            </a:pathLst>
          </a:custGeom>
          <a:solidFill>
            <a:srgbClr val="3F53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1" name="Rectangle 34">
            <a:extLst>
              <a:ext uri="{FF2B5EF4-FFF2-40B4-BE49-F238E27FC236}">
                <a16:creationId xmlns:a16="http://schemas.microsoft.com/office/drawing/2014/main" id="{A8E09F71-86C7-4D65-8F31-5F04DF052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725" y="517525"/>
            <a:ext cx="76200" cy="11636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2" name="Rectangle 35">
            <a:extLst>
              <a:ext uri="{FF2B5EF4-FFF2-40B4-BE49-F238E27FC236}">
                <a16:creationId xmlns:a16="http://schemas.microsoft.com/office/drawing/2014/main" id="{15D44760-8C35-4E16-BC99-4626A48DF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75" y="409575"/>
            <a:ext cx="4555734" cy="118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700" b="1" dirty="0">
                <a:solidFill>
                  <a:srgbClr val="FFFFFF"/>
                </a:solidFill>
                <a:ea typeface="에스코어 드림 7 ExtraBold" panose="020B0803030302020204" pitchFamily="34" charset="-127"/>
              </a:rPr>
              <a:t>Chapter 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3" name="Rectangle 36">
            <a:extLst>
              <a:ext uri="{FF2B5EF4-FFF2-40B4-BE49-F238E27FC236}">
                <a16:creationId xmlns:a16="http://schemas.microsoft.com/office/drawing/2014/main" id="{0B0D7AFE-B146-42FB-B95C-1B81F836D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5150" y="641350"/>
            <a:ext cx="1027204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데이터 전처리와 특성 엔지니어링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96">
            <a:extLst>
              <a:ext uri="{FF2B5EF4-FFF2-40B4-BE49-F238E27FC236}">
                <a16:creationId xmlns:a16="http://schemas.microsoft.com/office/drawing/2014/main" id="{5271AE3B-A67F-AEDC-9AF3-08D6064F34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41515" y="12224726"/>
            <a:ext cx="23923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SATETY !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96">
            <a:extLst>
              <a:ext uri="{FF2B5EF4-FFF2-40B4-BE49-F238E27FC236}">
                <a16:creationId xmlns:a16="http://schemas.microsoft.com/office/drawing/2014/main" id="{362FB4D5-47A7-E584-1E2E-5DDA419A4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6250" y="15411232"/>
            <a:ext cx="23923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SATETY !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46">
            <a:extLst>
              <a:ext uri="{FF2B5EF4-FFF2-40B4-BE49-F238E27FC236}">
                <a16:creationId xmlns:a16="http://schemas.microsoft.com/office/drawing/2014/main" id="{9C61C20A-3840-DB85-ACAB-A798F8AEC6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6825" y="2840038"/>
            <a:ext cx="26804937" cy="13052425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9114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3">
            <a:extLst>
              <a:ext uri="{FF2B5EF4-FFF2-40B4-BE49-F238E27FC236}">
                <a16:creationId xmlns:a16="http://schemas.microsoft.com/office/drawing/2014/main" id="{3150178F-79E4-4C4E-8F02-845B785A4513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4288" y="0"/>
            <a:ext cx="29144912" cy="1640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33023769-5DD3-4240-A72D-5B864EA24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670" y="0"/>
            <a:ext cx="29144912" cy="164099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89" name="Freeform 32">
            <a:extLst>
              <a:ext uri="{FF2B5EF4-FFF2-40B4-BE49-F238E27FC236}">
                <a16:creationId xmlns:a16="http://schemas.microsoft.com/office/drawing/2014/main" id="{9DEAC5AA-D060-44BB-8F27-75D3E88EEAEF}"/>
              </a:ext>
            </a:extLst>
          </p:cNvPr>
          <p:cNvSpPr>
            <a:spLocks/>
          </p:cNvSpPr>
          <p:nvPr/>
        </p:nvSpPr>
        <p:spPr bwMode="auto">
          <a:xfrm>
            <a:off x="14288" y="0"/>
            <a:ext cx="25477787" cy="2198688"/>
          </a:xfrm>
          <a:custGeom>
            <a:avLst/>
            <a:gdLst>
              <a:gd name="T0" fmla="*/ 16049 w 16049"/>
              <a:gd name="T1" fmla="*/ 1385 h 1385"/>
              <a:gd name="T2" fmla="*/ 0 w 16049"/>
              <a:gd name="T3" fmla="*/ 1385 h 1385"/>
              <a:gd name="T4" fmla="*/ 0 w 16049"/>
              <a:gd name="T5" fmla="*/ 0 h 1385"/>
              <a:gd name="T6" fmla="*/ 15446 w 16049"/>
              <a:gd name="T7" fmla="*/ 0 h 1385"/>
              <a:gd name="T8" fmla="*/ 16049 w 16049"/>
              <a:gd name="T9" fmla="*/ 1385 h 1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049" h="1385">
                <a:moveTo>
                  <a:pt x="16049" y="1385"/>
                </a:moveTo>
                <a:lnTo>
                  <a:pt x="0" y="1385"/>
                </a:lnTo>
                <a:lnTo>
                  <a:pt x="0" y="0"/>
                </a:lnTo>
                <a:lnTo>
                  <a:pt x="15446" y="0"/>
                </a:lnTo>
                <a:lnTo>
                  <a:pt x="16049" y="1385"/>
                </a:lnTo>
                <a:close/>
              </a:path>
            </a:pathLst>
          </a:custGeom>
          <a:solidFill>
            <a:srgbClr val="F4A60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0" name="Freeform 33">
            <a:extLst>
              <a:ext uri="{FF2B5EF4-FFF2-40B4-BE49-F238E27FC236}">
                <a16:creationId xmlns:a16="http://schemas.microsoft.com/office/drawing/2014/main" id="{85210BF4-7012-408F-AF8A-AC2434BF2F77}"/>
              </a:ext>
            </a:extLst>
          </p:cNvPr>
          <p:cNvSpPr>
            <a:spLocks/>
          </p:cNvSpPr>
          <p:nvPr/>
        </p:nvSpPr>
        <p:spPr bwMode="auto">
          <a:xfrm>
            <a:off x="25876250" y="317500"/>
            <a:ext cx="3282950" cy="1563688"/>
          </a:xfrm>
          <a:custGeom>
            <a:avLst/>
            <a:gdLst>
              <a:gd name="T0" fmla="*/ 430 w 2068"/>
              <a:gd name="T1" fmla="*/ 985 h 985"/>
              <a:gd name="T2" fmla="*/ 2068 w 2068"/>
              <a:gd name="T3" fmla="*/ 985 h 985"/>
              <a:gd name="T4" fmla="*/ 2068 w 2068"/>
              <a:gd name="T5" fmla="*/ 0 h 985"/>
              <a:gd name="T6" fmla="*/ 0 w 2068"/>
              <a:gd name="T7" fmla="*/ 0 h 985"/>
              <a:gd name="T8" fmla="*/ 430 w 2068"/>
              <a:gd name="T9" fmla="*/ 985 h 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68" h="985">
                <a:moveTo>
                  <a:pt x="430" y="985"/>
                </a:moveTo>
                <a:lnTo>
                  <a:pt x="2068" y="985"/>
                </a:lnTo>
                <a:lnTo>
                  <a:pt x="2068" y="0"/>
                </a:lnTo>
                <a:lnTo>
                  <a:pt x="0" y="0"/>
                </a:lnTo>
                <a:lnTo>
                  <a:pt x="430" y="985"/>
                </a:lnTo>
                <a:close/>
              </a:path>
            </a:pathLst>
          </a:custGeom>
          <a:solidFill>
            <a:srgbClr val="3F53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1" name="Rectangle 34">
            <a:extLst>
              <a:ext uri="{FF2B5EF4-FFF2-40B4-BE49-F238E27FC236}">
                <a16:creationId xmlns:a16="http://schemas.microsoft.com/office/drawing/2014/main" id="{A8E09F71-86C7-4D65-8F31-5F04DF052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725" y="517525"/>
            <a:ext cx="76200" cy="11636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2" name="Rectangle 35">
            <a:extLst>
              <a:ext uri="{FF2B5EF4-FFF2-40B4-BE49-F238E27FC236}">
                <a16:creationId xmlns:a16="http://schemas.microsoft.com/office/drawing/2014/main" id="{15D44760-8C35-4E16-BC99-4626A48DF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75" y="409575"/>
            <a:ext cx="4555734" cy="118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700" b="1" dirty="0">
                <a:solidFill>
                  <a:srgbClr val="FFFFFF"/>
                </a:solidFill>
                <a:ea typeface="에스코어 드림 7 ExtraBold" panose="020B0803030302020204" pitchFamily="34" charset="-127"/>
              </a:rPr>
              <a:t>Chapter 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3" name="Rectangle 36">
            <a:extLst>
              <a:ext uri="{FF2B5EF4-FFF2-40B4-BE49-F238E27FC236}">
                <a16:creationId xmlns:a16="http://schemas.microsoft.com/office/drawing/2014/main" id="{0B0D7AFE-B146-42FB-B95C-1B81F836D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5150" y="641350"/>
            <a:ext cx="750205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머신러닝</a:t>
            </a:r>
            <a:r>
              <a:rPr kumimoji="0" lang="ko-KR" altLang="en-US" sz="5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 모델 구축 정의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00" name="Rectangle 43">
            <a:extLst>
              <a:ext uri="{FF2B5EF4-FFF2-40B4-BE49-F238E27FC236}">
                <a16:creationId xmlns:a16="http://schemas.microsoft.com/office/drawing/2014/main" id="{03A94531-B26E-4E6D-BE41-81301C195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144" y="5121018"/>
            <a:ext cx="28225676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모델링의 과정은 기본모델을 수립하고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, 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여러 가지 분류 모델에 적합한 모델들을 비교하여 결과값이 높은 모델을 사용</a:t>
            </a:r>
            <a:endParaRPr lang="en-US" altLang="ko-KR" sz="4300" b="1" dirty="0">
              <a:solidFill>
                <a:srgbClr val="3F5368"/>
              </a:solidFill>
              <a:ea typeface="에스코어 드림 5 Medium" panose="020B0503030302020204" pitchFamily="34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하는 것으로 함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02" name="Rectangle 45">
            <a:extLst>
              <a:ext uri="{FF2B5EF4-FFF2-40B4-BE49-F238E27FC236}">
                <a16:creationId xmlns:a16="http://schemas.microsoft.com/office/drawing/2014/main" id="{66887DD6-047E-4FB1-B97C-26D1504C2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144" y="3480594"/>
            <a:ext cx="27616534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모델의 타겟은 산재의 발생 여부이며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, 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해당 컬럼은 이진 분류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(0, 1)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로 이루어져 있기 때문에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, 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모델링을 진행 할 때</a:t>
            </a:r>
            <a:endParaRPr lang="en-US" altLang="ko-KR" sz="4300" b="1" dirty="0">
              <a:solidFill>
                <a:srgbClr val="3F5368"/>
              </a:solidFill>
              <a:ea typeface="에스코어 드림 5 Medium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분류 모델을 구축</a:t>
            </a:r>
            <a:r>
              <a:rPr kumimoji="0" lang="ko-KR" altLang="en-US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하는 과정을 거침</a:t>
            </a:r>
            <a:endParaRPr kumimoji="0" lang="en-US" altLang="ko-KR" sz="4300" b="1" i="0" u="none" strike="noStrike" cap="none" normalizeH="0" baseline="0" dirty="0">
              <a:ln>
                <a:noFill/>
              </a:ln>
              <a:solidFill>
                <a:srgbClr val="3F5368"/>
              </a:solidFill>
              <a:effectLst/>
              <a:latin typeface="Arial" panose="020B0604020202020204" pitchFamily="34" charset="0"/>
              <a:ea typeface="에스코어 드림 5 Medium" panose="020B0503030302020204" pitchFamily="34" charset="-127"/>
            </a:endParaRPr>
          </a:p>
        </p:txBody>
      </p:sp>
      <p:sp>
        <p:nvSpPr>
          <p:cNvPr id="2" name="Freeform 94">
            <a:extLst>
              <a:ext uri="{FF2B5EF4-FFF2-40B4-BE49-F238E27FC236}">
                <a16:creationId xmlns:a16="http://schemas.microsoft.com/office/drawing/2014/main" id="{93A538E9-3DBD-1D63-8669-47DE296B3E49}"/>
              </a:ext>
            </a:extLst>
          </p:cNvPr>
          <p:cNvSpPr>
            <a:spLocks/>
          </p:cNvSpPr>
          <p:nvPr/>
        </p:nvSpPr>
        <p:spPr bwMode="auto">
          <a:xfrm>
            <a:off x="25145879" y="15354300"/>
            <a:ext cx="3787896" cy="703263"/>
          </a:xfrm>
          <a:custGeom>
            <a:avLst/>
            <a:gdLst>
              <a:gd name="T0" fmla="*/ 222 w 1556"/>
              <a:gd name="T1" fmla="*/ 443 h 443"/>
              <a:gd name="T2" fmla="*/ 200 w 1556"/>
              <a:gd name="T3" fmla="*/ 443 h 443"/>
              <a:gd name="T4" fmla="*/ 156 w 1556"/>
              <a:gd name="T5" fmla="*/ 433 h 443"/>
              <a:gd name="T6" fmla="*/ 116 w 1556"/>
              <a:gd name="T7" fmla="*/ 417 h 443"/>
              <a:gd name="T8" fmla="*/ 82 w 1556"/>
              <a:gd name="T9" fmla="*/ 393 h 443"/>
              <a:gd name="T10" fmla="*/ 50 w 1556"/>
              <a:gd name="T11" fmla="*/ 363 h 443"/>
              <a:gd name="T12" fmla="*/ 26 w 1556"/>
              <a:gd name="T13" fmla="*/ 327 h 443"/>
              <a:gd name="T14" fmla="*/ 10 w 1556"/>
              <a:gd name="T15" fmla="*/ 287 h 443"/>
              <a:gd name="T16" fmla="*/ 2 w 1556"/>
              <a:gd name="T17" fmla="*/ 245 h 443"/>
              <a:gd name="T18" fmla="*/ 0 w 1556"/>
              <a:gd name="T19" fmla="*/ 221 h 443"/>
              <a:gd name="T20" fmla="*/ 2 w 1556"/>
              <a:gd name="T21" fmla="*/ 199 h 443"/>
              <a:gd name="T22" fmla="*/ 10 w 1556"/>
              <a:gd name="T23" fmla="*/ 156 h 443"/>
              <a:gd name="T24" fmla="*/ 26 w 1556"/>
              <a:gd name="T25" fmla="*/ 116 h 443"/>
              <a:gd name="T26" fmla="*/ 50 w 1556"/>
              <a:gd name="T27" fmla="*/ 80 h 443"/>
              <a:gd name="T28" fmla="*/ 82 w 1556"/>
              <a:gd name="T29" fmla="*/ 50 h 443"/>
              <a:gd name="T30" fmla="*/ 116 w 1556"/>
              <a:gd name="T31" fmla="*/ 26 h 443"/>
              <a:gd name="T32" fmla="*/ 156 w 1556"/>
              <a:gd name="T33" fmla="*/ 10 h 443"/>
              <a:gd name="T34" fmla="*/ 200 w 1556"/>
              <a:gd name="T35" fmla="*/ 2 h 443"/>
              <a:gd name="T36" fmla="*/ 1334 w 1556"/>
              <a:gd name="T37" fmla="*/ 0 h 443"/>
              <a:gd name="T38" fmla="*/ 1358 w 1556"/>
              <a:gd name="T39" fmla="*/ 2 h 443"/>
              <a:gd name="T40" fmla="*/ 1400 w 1556"/>
              <a:gd name="T41" fmla="*/ 10 h 443"/>
              <a:gd name="T42" fmla="*/ 1440 w 1556"/>
              <a:gd name="T43" fmla="*/ 26 h 443"/>
              <a:gd name="T44" fmla="*/ 1476 w 1556"/>
              <a:gd name="T45" fmla="*/ 50 h 443"/>
              <a:gd name="T46" fmla="*/ 1506 w 1556"/>
              <a:gd name="T47" fmla="*/ 80 h 443"/>
              <a:gd name="T48" fmla="*/ 1530 w 1556"/>
              <a:gd name="T49" fmla="*/ 116 h 443"/>
              <a:gd name="T50" fmla="*/ 1546 w 1556"/>
              <a:gd name="T51" fmla="*/ 156 h 443"/>
              <a:gd name="T52" fmla="*/ 1556 w 1556"/>
              <a:gd name="T53" fmla="*/ 199 h 443"/>
              <a:gd name="T54" fmla="*/ 1556 w 1556"/>
              <a:gd name="T55" fmla="*/ 221 h 443"/>
              <a:gd name="T56" fmla="*/ 1556 w 1556"/>
              <a:gd name="T57" fmla="*/ 245 h 443"/>
              <a:gd name="T58" fmla="*/ 1546 w 1556"/>
              <a:gd name="T59" fmla="*/ 287 h 443"/>
              <a:gd name="T60" fmla="*/ 1530 w 1556"/>
              <a:gd name="T61" fmla="*/ 327 h 443"/>
              <a:gd name="T62" fmla="*/ 1506 w 1556"/>
              <a:gd name="T63" fmla="*/ 363 h 443"/>
              <a:gd name="T64" fmla="*/ 1476 w 1556"/>
              <a:gd name="T65" fmla="*/ 393 h 443"/>
              <a:gd name="T66" fmla="*/ 1440 w 1556"/>
              <a:gd name="T67" fmla="*/ 417 h 443"/>
              <a:gd name="T68" fmla="*/ 1400 w 1556"/>
              <a:gd name="T69" fmla="*/ 433 h 443"/>
              <a:gd name="T70" fmla="*/ 1358 w 1556"/>
              <a:gd name="T71" fmla="*/ 443 h 443"/>
              <a:gd name="T72" fmla="*/ 1334 w 1556"/>
              <a:gd name="T73" fmla="*/ 443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556" h="443">
                <a:moveTo>
                  <a:pt x="1334" y="443"/>
                </a:moveTo>
                <a:lnTo>
                  <a:pt x="222" y="443"/>
                </a:lnTo>
                <a:lnTo>
                  <a:pt x="222" y="443"/>
                </a:lnTo>
                <a:lnTo>
                  <a:pt x="200" y="443"/>
                </a:lnTo>
                <a:lnTo>
                  <a:pt x="178" y="439"/>
                </a:lnTo>
                <a:lnTo>
                  <a:pt x="156" y="433"/>
                </a:lnTo>
                <a:lnTo>
                  <a:pt x="136" y="427"/>
                </a:lnTo>
                <a:lnTo>
                  <a:pt x="116" y="417"/>
                </a:lnTo>
                <a:lnTo>
                  <a:pt x="98" y="405"/>
                </a:lnTo>
                <a:lnTo>
                  <a:pt x="82" y="393"/>
                </a:lnTo>
                <a:lnTo>
                  <a:pt x="66" y="379"/>
                </a:lnTo>
                <a:lnTo>
                  <a:pt x="50" y="363"/>
                </a:lnTo>
                <a:lnTo>
                  <a:pt x="38" y="345"/>
                </a:lnTo>
                <a:lnTo>
                  <a:pt x="26" y="327"/>
                </a:lnTo>
                <a:lnTo>
                  <a:pt x="18" y="307"/>
                </a:lnTo>
                <a:lnTo>
                  <a:pt x="10" y="287"/>
                </a:lnTo>
                <a:lnTo>
                  <a:pt x="4" y="267"/>
                </a:lnTo>
                <a:lnTo>
                  <a:pt x="2" y="245"/>
                </a:lnTo>
                <a:lnTo>
                  <a:pt x="0" y="221"/>
                </a:lnTo>
                <a:lnTo>
                  <a:pt x="0" y="221"/>
                </a:lnTo>
                <a:lnTo>
                  <a:pt x="0" y="221"/>
                </a:lnTo>
                <a:lnTo>
                  <a:pt x="2" y="199"/>
                </a:lnTo>
                <a:lnTo>
                  <a:pt x="4" y="178"/>
                </a:lnTo>
                <a:lnTo>
                  <a:pt x="10" y="156"/>
                </a:lnTo>
                <a:lnTo>
                  <a:pt x="18" y="136"/>
                </a:lnTo>
                <a:lnTo>
                  <a:pt x="26" y="116"/>
                </a:lnTo>
                <a:lnTo>
                  <a:pt x="38" y="98"/>
                </a:lnTo>
                <a:lnTo>
                  <a:pt x="50" y="80"/>
                </a:lnTo>
                <a:lnTo>
                  <a:pt x="66" y="66"/>
                </a:lnTo>
                <a:lnTo>
                  <a:pt x="82" y="50"/>
                </a:lnTo>
                <a:lnTo>
                  <a:pt x="98" y="38"/>
                </a:lnTo>
                <a:lnTo>
                  <a:pt x="116" y="26"/>
                </a:lnTo>
                <a:lnTo>
                  <a:pt x="136" y="18"/>
                </a:lnTo>
                <a:lnTo>
                  <a:pt x="156" y="10"/>
                </a:lnTo>
                <a:lnTo>
                  <a:pt x="178" y="4"/>
                </a:lnTo>
                <a:lnTo>
                  <a:pt x="200" y="2"/>
                </a:lnTo>
                <a:lnTo>
                  <a:pt x="222" y="0"/>
                </a:lnTo>
                <a:lnTo>
                  <a:pt x="1334" y="0"/>
                </a:lnTo>
                <a:lnTo>
                  <a:pt x="1334" y="0"/>
                </a:lnTo>
                <a:lnTo>
                  <a:pt x="1358" y="2"/>
                </a:lnTo>
                <a:lnTo>
                  <a:pt x="1380" y="4"/>
                </a:lnTo>
                <a:lnTo>
                  <a:pt x="1400" y="10"/>
                </a:lnTo>
                <a:lnTo>
                  <a:pt x="1422" y="18"/>
                </a:lnTo>
                <a:lnTo>
                  <a:pt x="1440" y="26"/>
                </a:lnTo>
                <a:lnTo>
                  <a:pt x="1458" y="38"/>
                </a:lnTo>
                <a:lnTo>
                  <a:pt x="1476" y="50"/>
                </a:lnTo>
                <a:lnTo>
                  <a:pt x="1492" y="66"/>
                </a:lnTo>
                <a:lnTo>
                  <a:pt x="1506" y="80"/>
                </a:lnTo>
                <a:lnTo>
                  <a:pt x="1518" y="98"/>
                </a:lnTo>
                <a:lnTo>
                  <a:pt x="1530" y="116"/>
                </a:lnTo>
                <a:lnTo>
                  <a:pt x="1540" y="136"/>
                </a:lnTo>
                <a:lnTo>
                  <a:pt x="1546" y="156"/>
                </a:lnTo>
                <a:lnTo>
                  <a:pt x="1552" y="178"/>
                </a:lnTo>
                <a:lnTo>
                  <a:pt x="1556" y="199"/>
                </a:lnTo>
                <a:lnTo>
                  <a:pt x="1556" y="221"/>
                </a:lnTo>
                <a:lnTo>
                  <a:pt x="1556" y="221"/>
                </a:lnTo>
                <a:lnTo>
                  <a:pt x="1556" y="221"/>
                </a:lnTo>
                <a:lnTo>
                  <a:pt x="1556" y="245"/>
                </a:lnTo>
                <a:lnTo>
                  <a:pt x="1552" y="267"/>
                </a:lnTo>
                <a:lnTo>
                  <a:pt x="1546" y="287"/>
                </a:lnTo>
                <a:lnTo>
                  <a:pt x="1540" y="307"/>
                </a:lnTo>
                <a:lnTo>
                  <a:pt x="1530" y="327"/>
                </a:lnTo>
                <a:lnTo>
                  <a:pt x="1518" y="345"/>
                </a:lnTo>
                <a:lnTo>
                  <a:pt x="1506" y="363"/>
                </a:lnTo>
                <a:lnTo>
                  <a:pt x="1492" y="379"/>
                </a:lnTo>
                <a:lnTo>
                  <a:pt x="1476" y="393"/>
                </a:lnTo>
                <a:lnTo>
                  <a:pt x="1458" y="405"/>
                </a:lnTo>
                <a:lnTo>
                  <a:pt x="1440" y="417"/>
                </a:lnTo>
                <a:lnTo>
                  <a:pt x="1422" y="427"/>
                </a:lnTo>
                <a:lnTo>
                  <a:pt x="1400" y="433"/>
                </a:lnTo>
                <a:lnTo>
                  <a:pt x="1380" y="439"/>
                </a:lnTo>
                <a:lnTo>
                  <a:pt x="1358" y="443"/>
                </a:lnTo>
                <a:lnTo>
                  <a:pt x="1334" y="443"/>
                </a:lnTo>
                <a:lnTo>
                  <a:pt x="1334" y="443"/>
                </a:lnTo>
                <a:close/>
              </a:path>
            </a:pathLst>
          </a:custGeom>
          <a:solidFill>
            <a:srgbClr val="FAA6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Rectangle 96">
            <a:extLst>
              <a:ext uri="{FF2B5EF4-FFF2-40B4-BE49-F238E27FC236}">
                <a16:creationId xmlns:a16="http://schemas.microsoft.com/office/drawing/2014/main" id="{5271AE3B-A67F-AEDC-9AF3-08D6064F34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6250" y="15411232"/>
            <a:ext cx="23923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SATETY !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 descr="텍스트, 벡터그래픽이(가) 표시된 사진">
            <a:extLst>
              <a:ext uri="{FF2B5EF4-FFF2-40B4-BE49-F238E27FC236}">
                <a16:creationId xmlns:a16="http://schemas.microsoft.com/office/drawing/2014/main" id="{D056C338-A73E-A34E-1046-311688478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17" y="6769493"/>
            <a:ext cx="28225676" cy="817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60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3">
            <a:extLst>
              <a:ext uri="{FF2B5EF4-FFF2-40B4-BE49-F238E27FC236}">
                <a16:creationId xmlns:a16="http://schemas.microsoft.com/office/drawing/2014/main" id="{3150178F-79E4-4C4E-8F02-845B785A4513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4288" y="0"/>
            <a:ext cx="29144912" cy="1640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33023769-5DD3-4240-A72D-5B864EA24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144912" cy="164099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89" name="Freeform 32">
            <a:extLst>
              <a:ext uri="{FF2B5EF4-FFF2-40B4-BE49-F238E27FC236}">
                <a16:creationId xmlns:a16="http://schemas.microsoft.com/office/drawing/2014/main" id="{9DEAC5AA-D060-44BB-8F27-75D3E88EEAEF}"/>
              </a:ext>
            </a:extLst>
          </p:cNvPr>
          <p:cNvSpPr>
            <a:spLocks/>
          </p:cNvSpPr>
          <p:nvPr/>
        </p:nvSpPr>
        <p:spPr bwMode="auto">
          <a:xfrm>
            <a:off x="14288" y="0"/>
            <a:ext cx="25477787" cy="2198688"/>
          </a:xfrm>
          <a:custGeom>
            <a:avLst/>
            <a:gdLst>
              <a:gd name="T0" fmla="*/ 16049 w 16049"/>
              <a:gd name="T1" fmla="*/ 1385 h 1385"/>
              <a:gd name="T2" fmla="*/ 0 w 16049"/>
              <a:gd name="T3" fmla="*/ 1385 h 1385"/>
              <a:gd name="T4" fmla="*/ 0 w 16049"/>
              <a:gd name="T5" fmla="*/ 0 h 1385"/>
              <a:gd name="T6" fmla="*/ 15446 w 16049"/>
              <a:gd name="T7" fmla="*/ 0 h 1385"/>
              <a:gd name="T8" fmla="*/ 16049 w 16049"/>
              <a:gd name="T9" fmla="*/ 1385 h 1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049" h="1385">
                <a:moveTo>
                  <a:pt x="16049" y="1385"/>
                </a:moveTo>
                <a:lnTo>
                  <a:pt x="0" y="1385"/>
                </a:lnTo>
                <a:lnTo>
                  <a:pt x="0" y="0"/>
                </a:lnTo>
                <a:lnTo>
                  <a:pt x="15446" y="0"/>
                </a:lnTo>
                <a:lnTo>
                  <a:pt x="16049" y="1385"/>
                </a:lnTo>
                <a:close/>
              </a:path>
            </a:pathLst>
          </a:custGeom>
          <a:solidFill>
            <a:srgbClr val="F4A60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0" name="Freeform 33">
            <a:extLst>
              <a:ext uri="{FF2B5EF4-FFF2-40B4-BE49-F238E27FC236}">
                <a16:creationId xmlns:a16="http://schemas.microsoft.com/office/drawing/2014/main" id="{85210BF4-7012-408F-AF8A-AC2434BF2F77}"/>
              </a:ext>
            </a:extLst>
          </p:cNvPr>
          <p:cNvSpPr>
            <a:spLocks/>
          </p:cNvSpPr>
          <p:nvPr/>
        </p:nvSpPr>
        <p:spPr bwMode="auto">
          <a:xfrm>
            <a:off x="25876250" y="317500"/>
            <a:ext cx="3282950" cy="1563688"/>
          </a:xfrm>
          <a:custGeom>
            <a:avLst/>
            <a:gdLst>
              <a:gd name="T0" fmla="*/ 430 w 2068"/>
              <a:gd name="T1" fmla="*/ 985 h 985"/>
              <a:gd name="T2" fmla="*/ 2068 w 2068"/>
              <a:gd name="T3" fmla="*/ 985 h 985"/>
              <a:gd name="T4" fmla="*/ 2068 w 2068"/>
              <a:gd name="T5" fmla="*/ 0 h 985"/>
              <a:gd name="T6" fmla="*/ 0 w 2068"/>
              <a:gd name="T7" fmla="*/ 0 h 985"/>
              <a:gd name="T8" fmla="*/ 430 w 2068"/>
              <a:gd name="T9" fmla="*/ 985 h 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68" h="985">
                <a:moveTo>
                  <a:pt x="430" y="985"/>
                </a:moveTo>
                <a:lnTo>
                  <a:pt x="2068" y="985"/>
                </a:lnTo>
                <a:lnTo>
                  <a:pt x="2068" y="0"/>
                </a:lnTo>
                <a:lnTo>
                  <a:pt x="0" y="0"/>
                </a:lnTo>
                <a:lnTo>
                  <a:pt x="430" y="985"/>
                </a:lnTo>
                <a:close/>
              </a:path>
            </a:pathLst>
          </a:custGeom>
          <a:solidFill>
            <a:srgbClr val="3F53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1" name="Rectangle 34">
            <a:extLst>
              <a:ext uri="{FF2B5EF4-FFF2-40B4-BE49-F238E27FC236}">
                <a16:creationId xmlns:a16="http://schemas.microsoft.com/office/drawing/2014/main" id="{A8E09F71-86C7-4D65-8F31-5F04DF052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725" y="517525"/>
            <a:ext cx="76200" cy="11636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2" name="Rectangle 35">
            <a:extLst>
              <a:ext uri="{FF2B5EF4-FFF2-40B4-BE49-F238E27FC236}">
                <a16:creationId xmlns:a16="http://schemas.microsoft.com/office/drawing/2014/main" id="{15D44760-8C35-4E16-BC99-4626A48DF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75" y="409575"/>
            <a:ext cx="4555734" cy="118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700" b="1" dirty="0">
                <a:solidFill>
                  <a:srgbClr val="FFFFFF"/>
                </a:solidFill>
                <a:ea typeface="에스코어 드림 7 ExtraBold" panose="020B0803030302020204" pitchFamily="34" charset="-127"/>
              </a:rPr>
              <a:t>Chapter 2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3" name="Rectangle 36">
            <a:extLst>
              <a:ext uri="{FF2B5EF4-FFF2-40B4-BE49-F238E27FC236}">
                <a16:creationId xmlns:a16="http://schemas.microsoft.com/office/drawing/2014/main" id="{0B0D7AFE-B146-42FB-B95C-1B81F836D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5150" y="641350"/>
            <a:ext cx="296234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5400" b="1" dirty="0">
                <a:solidFill>
                  <a:srgbClr val="FFFFFF"/>
                </a:solidFill>
                <a:ea typeface="에스코어 드림 5 Medium" panose="020B0503030302020204" pitchFamily="34" charset="-127"/>
              </a:rPr>
              <a:t>가설</a:t>
            </a:r>
            <a:r>
              <a:rPr kumimoji="0" lang="ko-KR" altLang="en-US" sz="5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 정의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00" name="Rectangle 43">
            <a:extLst>
              <a:ext uri="{FF2B5EF4-FFF2-40B4-BE49-F238E27FC236}">
                <a16:creationId xmlns:a16="http://schemas.microsoft.com/office/drawing/2014/main" id="{03A94531-B26E-4E6D-BE41-81301C195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74" y="4549346"/>
            <a:ext cx="6527428" cy="66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가설에 대한 결과를 시각화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02" name="Rectangle 45">
            <a:extLst>
              <a:ext uri="{FF2B5EF4-FFF2-40B4-BE49-F238E27FC236}">
                <a16:creationId xmlns:a16="http://schemas.microsoft.com/office/drawing/2014/main" id="{66887DD6-047E-4FB1-B97C-26D1504C2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74" y="3406346"/>
            <a:ext cx="23506435" cy="66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모델링을 진행하기 전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, 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몇가지의 가설을 수립하고 해당 가설에 대하여 미리 파악하는 과정을 거침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Freeform 94">
            <a:extLst>
              <a:ext uri="{FF2B5EF4-FFF2-40B4-BE49-F238E27FC236}">
                <a16:creationId xmlns:a16="http://schemas.microsoft.com/office/drawing/2014/main" id="{93A538E9-3DBD-1D63-8669-47DE296B3E49}"/>
              </a:ext>
            </a:extLst>
          </p:cNvPr>
          <p:cNvSpPr>
            <a:spLocks/>
          </p:cNvSpPr>
          <p:nvPr/>
        </p:nvSpPr>
        <p:spPr bwMode="auto">
          <a:xfrm>
            <a:off x="25145879" y="15354300"/>
            <a:ext cx="3787896" cy="703263"/>
          </a:xfrm>
          <a:custGeom>
            <a:avLst/>
            <a:gdLst>
              <a:gd name="T0" fmla="*/ 222 w 1556"/>
              <a:gd name="T1" fmla="*/ 443 h 443"/>
              <a:gd name="T2" fmla="*/ 200 w 1556"/>
              <a:gd name="T3" fmla="*/ 443 h 443"/>
              <a:gd name="T4" fmla="*/ 156 w 1556"/>
              <a:gd name="T5" fmla="*/ 433 h 443"/>
              <a:gd name="T6" fmla="*/ 116 w 1556"/>
              <a:gd name="T7" fmla="*/ 417 h 443"/>
              <a:gd name="T8" fmla="*/ 82 w 1556"/>
              <a:gd name="T9" fmla="*/ 393 h 443"/>
              <a:gd name="T10" fmla="*/ 50 w 1556"/>
              <a:gd name="T11" fmla="*/ 363 h 443"/>
              <a:gd name="T12" fmla="*/ 26 w 1556"/>
              <a:gd name="T13" fmla="*/ 327 h 443"/>
              <a:gd name="T14" fmla="*/ 10 w 1556"/>
              <a:gd name="T15" fmla="*/ 287 h 443"/>
              <a:gd name="T16" fmla="*/ 2 w 1556"/>
              <a:gd name="T17" fmla="*/ 245 h 443"/>
              <a:gd name="T18" fmla="*/ 0 w 1556"/>
              <a:gd name="T19" fmla="*/ 221 h 443"/>
              <a:gd name="T20" fmla="*/ 2 w 1556"/>
              <a:gd name="T21" fmla="*/ 199 h 443"/>
              <a:gd name="T22" fmla="*/ 10 w 1556"/>
              <a:gd name="T23" fmla="*/ 156 h 443"/>
              <a:gd name="T24" fmla="*/ 26 w 1556"/>
              <a:gd name="T25" fmla="*/ 116 h 443"/>
              <a:gd name="T26" fmla="*/ 50 w 1556"/>
              <a:gd name="T27" fmla="*/ 80 h 443"/>
              <a:gd name="T28" fmla="*/ 82 w 1556"/>
              <a:gd name="T29" fmla="*/ 50 h 443"/>
              <a:gd name="T30" fmla="*/ 116 w 1556"/>
              <a:gd name="T31" fmla="*/ 26 h 443"/>
              <a:gd name="T32" fmla="*/ 156 w 1556"/>
              <a:gd name="T33" fmla="*/ 10 h 443"/>
              <a:gd name="T34" fmla="*/ 200 w 1556"/>
              <a:gd name="T35" fmla="*/ 2 h 443"/>
              <a:gd name="T36" fmla="*/ 1334 w 1556"/>
              <a:gd name="T37" fmla="*/ 0 h 443"/>
              <a:gd name="T38" fmla="*/ 1358 w 1556"/>
              <a:gd name="T39" fmla="*/ 2 h 443"/>
              <a:gd name="T40" fmla="*/ 1400 w 1556"/>
              <a:gd name="T41" fmla="*/ 10 h 443"/>
              <a:gd name="T42" fmla="*/ 1440 w 1556"/>
              <a:gd name="T43" fmla="*/ 26 h 443"/>
              <a:gd name="T44" fmla="*/ 1476 w 1556"/>
              <a:gd name="T45" fmla="*/ 50 h 443"/>
              <a:gd name="T46" fmla="*/ 1506 w 1556"/>
              <a:gd name="T47" fmla="*/ 80 h 443"/>
              <a:gd name="T48" fmla="*/ 1530 w 1556"/>
              <a:gd name="T49" fmla="*/ 116 h 443"/>
              <a:gd name="T50" fmla="*/ 1546 w 1556"/>
              <a:gd name="T51" fmla="*/ 156 h 443"/>
              <a:gd name="T52" fmla="*/ 1556 w 1556"/>
              <a:gd name="T53" fmla="*/ 199 h 443"/>
              <a:gd name="T54" fmla="*/ 1556 w 1556"/>
              <a:gd name="T55" fmla="*/ 221 h 443"/>
              <a:gd name="T56" fmla="*/ 1556 w 1556"/>
              <a:gd name="T57" fmla="*/ 245 h 443"/>
              <a:gd name="T58" fmla="*/ 1546 w 1556"/>
              <a:gd name="T59" fmla="*/ 287 h 443"/>
              <a:gd name="T60" fmla="*/ 1530 w 1556"/>
              <a:gd name="T61" fmla="*/ 327 h 443"/>
              <a:gd name="T62" fmla="*/ 1506 w 1556"/>
              <a:gd name="T63" fmla="*/ 363 h 443"/>
              <a:gd name="T64" fmla="*/ 1476 w 1556"/>
              <a:gd name="T65" fmla="*/ 393 h 443"/>
              <a:gd name="T66" fmla="*/ 1440 w 1556"/>
              <a:gd name="T67" fmla="*/ 417 h 443"/>
              <a:gd name="T68" fmla="*/ 1400 w 1556"/>
              <a:gd name="T69" fmla="*/ 433 h 443"/>
              <a:gd name="T70" fmla="*/ 1358 w 1556"/>
              <a:gd name="T71" fmla="*/ 443 h 443"/>
              <a:gd name="T72" fmla="*/ 1334 w 1556"/>
              <a:gd name="T73" fmla="*/ 443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556" h="443">
                <a:moveTo>
                  <a:pt x="1334" y="443"/>
                </a:moveTo>
                <a:lnTo>
                  <a:pt x="222" y="443"/>
                </a:lnTo>
                <a:lnTo>
                  <a:pt x="222" y="443"/>
                </a:lnTo>
                <a:lnTo>
                  <a:pt x="200" y="443"/>
                </a:lnTo>
                <a:lnTo>
                  <a:pt x="178" y="439"/>
                </a:lnTo>
                <a:lnTo>
                  <a:pt x="156" y="433"/>
                </a:lnTo>
                <a:lnTo>
                  <a:pt x="136" y="427"/>
                </a:lnTo>
                <a:lnTo>
                  <a:pt x="116" y="417"/>
                </a:lnTo>
                <a:lnTo>
                  <a:pt x="98" y="405"/>
                </a:lnTo>
                <a:lnTo>
                  <a:pt x="82" y="393"/>
                </a:lnTo>
                <a:lnTo>
                  <a:pt x="66" y="379"/>
                </a:lnTo>
                <a:lnTo>
                  <a:pt x="50" y="363"/>
                </a:lnTo>
                <a:lnTo>
                  <a:pt x="38" y="345"/>
                </a:lnTo>
                <a:lnTo>
                  <a:pt x="26" y="327"/>
                </a:lnTo>
                <a:lnTo>
                  <a:pt x="18" y="307"/>
                </a:lnTo>
                <a:lnTo>
                  <a:pt x="10" y="287"/>
                </a:lnTo>
                <a:lnTo>
                  <a:pt x="4" y="267"/>
                </a:lnTo>
                <a:lnTo>
                  <a:pt x="2" y="245"/>
                </a:lnTo>
                <a:lnTo>
                  <a:pt x="0" y="221"/>
                </a:lnTo>
                <a:lnTo>
                  <a:pt x="0" y="221"/>
                </a:lnTo>
                <a:lnTo>
                  <a:pt x="0" y="221"/>
                </a:lnTo>
                <a:lnTo>
                  <a:pt x="2" y="199"/>
                </a:lnTo>
                <a:lnTo>
                  <a:pt x="4" y="178"/>
                </a:lnTo>
                <a:lnTo>
                  <a:pt x="10" y="156"/>
                </a:lnTo>
                <a:lnTo>
                  <a:pt x="18" y="136"/>
                </a:lnTo>
                <a:lnTo>
                  <a:pt x="26" y="116"/>
                </a:lnTo>
                <a:lnTo>
                  <a:pt x="38" y="98"/>
                </a:lnTo>
                <a:lnTo>
                  <a:pt x="50" y="80"/>
                </a:lnTo>
                <a:lnTo>
                  <a:pt x="66" y="66"/>
                </a:lnTo>
                <a:lnTo>
                  <a:pt x="82" y="50"/>
                </a:lnTo>
                <a:lnTo>
                  <a:pt x="98" y="38"/>
                </a:lnTo>
                <a:lnTo>
                  <a:pt x="116" y="26"/>
                </a:lnTo>
                <a:lnTo>
                  <a:pt x="136" y="18"/>
                </a:lnTo>
                <a:lnTo>
                  <a:pt x="156" y="10"/>
                </a:lnTo>
                <a:lnTo>
                  <a:pt x="178" y="4"/>
                </a:lnTo>
                <a:lnTo>
                  <a:pt x="200" y="2"/>
                </a:lnTo>
                <a:lnTo>
                  <a:pt x="222" y="0"/>
                </a:lnTo>
                <a:lnTo>
                  <a:pt x="1334" y="0"/>
                </a:lnTo>
                <a:lnTo>
                  <a:pt x="1334" y="0"/>
                </a:lnTo>
                <a:lnTo>
                  <a:pt x="1358" y="2"/>
                </a:lnTo>
                <a:lnTo>
                  <a:pt x="1380" y="4"/>
                </a:lnTo>
                <a:lnTo>
                  <a:pt x="1400" y="10"/>
                </a:lnTo>
                <a:lnTo>
                  <a:pt x="1422" y="18"/>
                </a:lnTo>
                <a:lnTo>
                  <a:pt x="1440" y="26"/>
                </a:lnTo>
                <a:lnTo>
                  <a:pt x="1458" y="38"/>
                </a:lnTo>
                <a:lnTo>
                  <a:pt x="1476" y="50"/>
                </a:lnTo>
                <a:lnTo>
                  <a:pt x="1492" y="66"/>
                </a:lnTo>
                <a:lnTo>
                  <a:pt x="1506" y="80"/>
                </a:lnTo>
                <a:lnTo>
                  <a:pt x="1518" y="98"/>
                </a:lnTo>
                <a:lnTo>
                  <a:pt x="1530" y="116"/>
                </a:lnTo>
                <a:lnTo>
                  <a:pt x="1540" y="136"/>
                </a:lnTo>
                <a:lnTo>
                  <a:pt x="1546" y="156"/>
                </a:lnTo>
                <a:lnTo>
                  <a:pt x="1552" y="178"/>
                </a:lnTo>
                <a:lnTo>
                  <a:pt x="1556" y="199"/>
                </a:lnTo>
                <a:lnTo>
                  <a:pt x="1556" y="221"/>
                </a:lnTo>
                <a:lnTo>
                  <a:pt x="1556" y="221"/>
                </a:lnTo>
                <a:lnTo>
                  <a:pt x="1556" y="221"/>
                </a:lnTo>
                <a:lnTo>
                  <a:pt x="1556" y="245"/>
                </a:lnTo>
                <a:lnTo>
                  <a:pt x="1552" y="267"/>
                </a:lnTo>
                <a:lnTo>
                  <a:pt x="1546" y="287"/>
                </a:lnTo>
                <a:lnTo>
                  <a:pt x="1540" y="307"/>
                </a:lnTo>
                <a:lnTo>
                  <a:pt x="1530" y="327"/>
                </a:lnTo>
                <a:lnTo>
                  <a:pt x="1518" y="345"/>
                </a:lnTo>
                <a:lnTo>
                  <a:pt x="1506" y="363"/>
                </a:lnTo>
                <a:lnTo>
                  <a:pt x="1492" y="379"/>
                </a:lnTo>
                <a:lnTo>
                  <a:pt x="1476" y="393"/>
                </a:lnTo>
                <a:lnTo>
                  <a:pt x="1458" y="405"/>
                </a:lnTo>
                <a:lnTo>
                  <a:pt x="1440" y="417"/>
                </a:lnTo>
                <a:lnTo>
                  <a:pt x="1422" y="427"/>
                </a:lnTo>
                <a:lnTo>
                  <a:pt x="1400" y="433"/>
                </a:lnTo>
                <a:lnTo>
                  <a:pt x="1380" y="439"/>
                </a:lnTo>
                <a:lnTo>
                  <a:pt x="1358" y="443"/>
                </a:lnTo>
                <a:lnTo>
                  <a:pt x="1334" y="443"/>
                </a:lnTo>
                <a:lnTo>
                  <a:pt x="1334" y="443"/>
                </a:lnTo>
                <a:close/>
              </a:path>
            </a:pathLst>
          </a:custGeom>
          <a:solidFill>
            <a:srgbClr val="FAA6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Rectangle 96">
            <a:extLst>
              <a:ext uri="{FF2B5EF4-FFF2-40B4-BE49-F238E27FC236}">
                <a16:creationId xmlns:a16="http://schemas.microsoft.com/office/drawing/2014/main" id="{5271AE3B-A67F-AEDC-9AF3-08D6064F34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6250" y="15411232"/>
            <a:ext cx="23923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SATETY !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43">
            <a:extLst>
              <a:ext uri="{FF2B5EF4-FFF2-40B4-BE49-F238E27FC236}">
                <a16:creationId xmlns:a16="http://schemas.microsoft.com/office/drawing/2014/main" id="{86EF74BA-A9DF-6AF9-7E85-71A6EF23B2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927" y="5773571"/>
            <a:ext cx="28533452" cy="66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해당 가설에 대한 결과를 통해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, 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모델링 진행 전 전반적인 특성에 대한 타겟과의 상관관계를 전반적으로 파악할 수 있음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02343C-AEA0-ED61-0562-D945BA98D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4" y="7926533"/>
            <a:ext cx="27626469" cy="7141094"/>
          </a:xfrm>
          <a:prstGeom prst="rect">
            <a:avLst/>
          </a:prstGeom>
        </p:spPr>
      </p:pic>
      <p:sp>
        <p:nvSpPr>
          <p:cNvPr id="7" name="Rectangle 43">
            <a:extLst>
              <a:ext uri="{FF2B5EF4-FFF2-40B4-BE49-F238E27FC236}">
                <a16:creationId xmlns:a16="http://schemas.microsoft.com/office/drawing/2014/main" id="{B5B48259-E220-D891-4DA4-E06BC6DCCC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74" y="6889166"/>
            <a:ext cx="24673421" cy="66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4300" b="1" i="0" u="none" strike="noStrike" cap="none" normalizeH="0" baseline="0" dirty="0">
                <a:ln>
                  <a:noFill/>
                </a:ln>
                <a:solidFill>
                  <a:srgbClr val="3F5368"/>
                </a:solidFill>
                <a:effectLst/>
                <a:latin typeface="Arial" panose="020B0604020202020204" pitchFamily="34" charset="0"/>
                <a:ea typeface="에스코어 드림 5 Medium" panose="020B0503030302020204" pitchFamily="34" charset="-127"/>
              </a:rPr>
              <a:t>회사의 규모와 산업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, 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운영기관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, 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근무시간</a:t>
            </a:r>
            <a:r>
              <a:rPr lang="en-US" altLang="ko-KR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, </a:t>
            </a:r>
            <a:r>
              <a:rPr lang="ko-KR" altLang="en-US" sz="4300" b="1" dirty="0">
                <a:solidFill>
                  <a:srgbClr val="3F5368"/>
                </a:solidFill>
                <a:ea typeface="에스코어 드림 5 Medium" panose="020B0503030302020204" pitchFamily="34" charset="-127"/>
              </a:rPr>
              <a:t>연도에 따라 산재 발생 확률이 차이가 있는 지를 가설로 채택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769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947</TotalTime>
  <Words>2064</Words>
  <Application>Microsoft Office PowerPoint</Application>
  <PresentationFormat>사용자 지정</PresentationFormat>
  <Paragraphs>305</Paragraphs>
  <Slides>33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-apple-system</vt:lpstr>
      <vt:lpstr>맑은 고딕</vt:lpstr>
      <vt:lpstr>에스코어 드림 7 ExtraBold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김 권섭</cp:lastModifiedBy>
  <cp:revision>59</cp:revision>
  <dcterms:created xsi:type="dcterms:W3CDTF">2006-08-16T00:00:00Z</dcterms:created>
  <dcterms:modified xsi:type="dcterms:W3CDTF">2023-02-08T02:37:06Z</dcterms:modified>
</cp:coreProperties>
</file>